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302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7556500" cy="10693400"/>
  <p:notesSz cx="7556500" cy="10693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1266" y="7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60117" y="694690"/>
            <a:ext cx="30905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ORGANOGRAMA </a:t>
            </a:r>
            <a:r>
              <a:rPr sz="1200" b="1" spc="-15" dirty="0">
                <a:latin typeface="Times New Roman"/>
                <a:cs typeface="Times New Roman"/>
              </a:rPr>
              <a:t>IFPA </a:t>
            </a:r>
            <a:r>
              <a:rPr sz="1200" b="1" dirty="0">
                <a:latin typeface="Times New Roman"/>
                <a:cs typeface="Times New Roman"/>
              </a:rPr>
              <a:t>– </a:t>
            </a:r>
            <a:r>
              <a:rPr sz="1200" b="1" spc="-5" dirty="0">
                <a:latin typeface="Times New Roman"/>
                <a:cs typeface="Times New Roman"/>
              </a:rPr>
              <a:t>CAMPUS BELÉM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6596" y="4359401"/>
            <a:ext cx="4758055" cy="562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88565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Times New Roman"/>
                <a:cs typeface="Times New Roman"/>
              </a:rPr>
              <a:t>DAS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ATRIBUIÇÕES</a:t>
            </a: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Times New Roman"/>
                <a:cs typeface="Times New Roman"/>
              </a:rPr>
              <a:t>Art. </a:t>
            </a:r>
            <a:r>
              <a:rPr sz="1200" b="1" spc="-5" dirty="0">
                <a:latin typeface="Times New Roman"/>
                <a:cs typeface="Times New Roman"/>
              </a:rPr>
              <a:t>1º Competem </a:t>
            </a:r>
            <a:r>
              <a:rPr sz="1200" b="1" dirty="0">
                <a:latin typeface="Times New Roman"/>
                <a:cs typeface="Times New Roman"/>
              </a:rPr>
              <a:t>à </a:t>
            </a:r>
            <a:r>
              <a:rPr sz="1200" b="1" spc="-10" dirty="0">
                <a:latin typeface="Times New Roman"/>
                <a:cs typeface="Times New Roman"/>
              </a:rPr>
              <a:t>Diretoria </a:t>
            </a:r>
            <a:r>
              <a:rPr sz="1200" b="1" dirty="0">
                <a:latin typeface="Times New Roman"/>
                <a:cs typeface="Times New Roman"/>
              </a:rPr>
              <a:t>Geral </a:t>
            </a:r>
            <a:r>
              <a:rPr sz="1200" b="1" spc="-5" dirty="0">
                <a:latin typeface="Times New Roman"/>
                <a:cs typeface="Times New Roman"/>
              </a:rPr>
              <a:t>do Campus as seguintes</a:t>
            </a:r>
            <a:r>
              <a:rPr sz="1200" b="1" spc="16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26007" y="5938773"/>
            <a:ext cx="2159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spc="-20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16253" y="7514970"/>
            <a:ext cx="32893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51435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16863" y="5060695"/>
            <a:ext cx="5625465" cy="283972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481965" marR="5715" indent="-356870">
              <a:lnSpc>
                <a:spcPts val="1390"/>
              </a:lnSpc>
              <a:spcBef>
                <a:spcPts val="185"/>
              </a:spcBef>
              <a:buAutoNum type="romanUcPeriod"/>
              <a:tabLst>
                <a:tab pos="481965" algn="l"/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Propor </a:t>
            </a:r>
            <a:r>
              <a:rPr sz="1200" spc="-15" dirty="0">
                <a:latin typeface="Times New Roman"/>
                <a:cs typeface="Times New Roman"/>
              </a:rPr>
              <a:t>ao </a:t>
            </a:r>
            <a:r>
              <a:rPr sz="1200" spc="-10" dirty="0">
                <a:latin typeface="Times New Roman"/>
                <a:cs typeface="Times New Roman"/>
              </a:rPr>
              <a:t>Conselho </a:t>
            </a:r>
            <a:r>
              <a:rPr sz="1200" spc="-5" dirty="0">
                <a:latin typeface="Times New Roman"/>
                <a:cs typeface="Times New Roman"/>
              </a:rPr>
              <a:t>Diretor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estrutura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as </a:t>
            </a:r>
            <a:r>
              <a:rPr sz="1200" spc="-10" dirty="0">
                <a:latin typeface="Times New Roman"/>
                <a:cs typeface="Times New Roman"/>
              </a:rPr>
              <a:t>competências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órgãos  </a:t>
            </a:r>
            <a:r>
              <a:rPr sz="1200" dirty="0">
                <a:latin typeface="Times New Roman"/>
                <a:cs typeface="Times New Roman"/>
              </a:rPr>
              <a:t>que compõem a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spc="-5" dirty="0">
                <a:latin typeface="Times New Roman"/>
                <a:cs typeface="Times New Roman"/>
              </a:rPr>
              <a:t>Geral;</a:t>
            </a:r>
            <a:endParaRPr sz="1200">
              <a:latin typeface="Times New Roman"/>
              <a:cs typeface="Times New Roman"/>
            </a:endParaRPr>
          </a:p>
          <a:p>
            <a:pPr marL="481965" indent="-409575">
              <a:lnSpc>
                <a:spcPts val="1310"/>
              </a:lnSpc>
              <a:buAutoNum type="romanUcPeriod"/>
              <a:tabLst>
                <a:tab pos="481965" algn="l"/>
                <a:tab pos="482600" algn="l"/>
              </a:tabLst>
            </a:pPr>
            <a:r>
              <a:rPr sz="1200" spc="-10" dirty="0">
                <a:latin typeface="Times New Roman"/>
                <a:cs typeface="Times New Roman"/>
              </a:rPr>
              <a:t>Presidir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atos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colação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grau </a:t>
            </a:r>
            <a:r>
              <a:rPr sz="1200" spc="-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todos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dirty="0">
                <a:latin typeface="Times New Roman"/>
                <a:cs typeface="Times New Roman"/>
              </a:rPr>
              <a:t>cursos e a </a:t>
            </a:r>
            <a:r>
              <a:rPr sz="1200" spc="-5" dirty="0">
                <a:latin typeface="Times New Roman"/>
                <a:cs typeface="Times New Roman"/>
              </a:rPr>
              <a:t>entrega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15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diplomas,</a:t>
            </a:r>
            <a:endParaRPr sz="1200">
              <a:latin typeface="Times New Roman"/>
              <a:cs typeface="Times New Roman"/>
            </a:endParaRPr>
          </a:p>
          <a:p>
            <a:pPr marL="481965" marR="13970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títulos </a:t>
            </a:r>
            <a:r>
              <a:rPr sz="1200" spc="-10" dirty="0">
                <a:latin typeface="Times New Roman"/>
                <a:cs typeface="Times New Roman"/>
              </a:rPr>
              <a:t>honoríficos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prêmios, sempre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10" dirty="0">
                <a:latin typeface="Times New Roman"/>
                <a:cs typeface="Times New Roman"/>
              </a:rPr>
              <a:t>designado </a:t>
            </a:r>
            <a:r>
              <a:rPr sz="1200" spc="-5" dirty="0">
                <a:latin typeface="Times New Roman"/>
                <a:cs typeface="Times New Roman"/>
              </a:rPr>
              <a:t>por </a:t>
            </a:r>
            <a:r>
              <a:rPr sz="1200" spc="-10" dirty="0">
                <a:latin typeface="Times New Roman"/>
                <a:cs typeface="Times New Roman"/>
              </a:rPr>
              <a:t>portaria </a:t>
            </a:r>
            <a:r>
              <a:rPr sz="1200" spc="-5" dirty="0">
                <a:latin typeface="Times New Roman"/>
                <a:cs typeface="Times New Roman"/>
              </a:rPr>
              <a:t>específica </a:t>
            </a:r>
            <a:r>
              <a:rPr sz="1200" dirty="0">
                <a:latin typeface="Times New Roman"/>
                <a:cs typeface="Times New Roman"/>
              </a:rPr>
              <a:t>do  Reitor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  <a:p>
            <a:pPr marL="481965" marR="5080">
              <a:lnSpc>
                <a:spcPts val="137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Convocar as eleições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designação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representantes discentes, docentes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servidores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técnico-administrativos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nos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órgãos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integrantes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administração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</a:t>
            </a:r>
            <a:endParaRPr sz="1200">
              <a:latin typeface="Times New Roman"/>
              <a:cs typeface="Times New Roman"/>
            </a:endParaRPr>
          </a:p>
          <a:p>
            <a:pPr marL="481965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Instituição;</a:t>
            </a:r>
            <a:endParaRPr sz="1200">
              <a:latin typeface="Times New Roman"/>
              <a:cs typeface="Times New Roman"/>
            </a:endParaRPr>
          </a:p>
          <a:p>
            <a:pPr marL="481965" indent="-469900">
              <a:lnSpc>
                <a:spcPts val="1380"/>
              </a:lnSpc>
              <a:buAutoNum type="romanUcPeriod" startAt="4"/>
              <a:tabLst>
                <a:tab pos="481965" algn="l"/>
                <a:tab pos="482600" algn="l"/>
              </a:tabLst>
            </a:pPr>
            <a:r>
              <a:rPr sz="1200" spc="-10" dirty="0">
                <a:latin typeface="Times New Roman"/>
                <a:cs typeface="Times New Roman"/>
              </a:rPr>
              <a:t>Aplicar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pena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desligamento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integrantes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corpo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discente;</a:t>
            </a:r>
            <a:endParaRPr sz="1200">
              <a:latin typeface="Times New Roman"/>
              <a:cs typeface="Times New Roman"/>
            </a:endParaRPr>
          </a:p>
          <a:p>
            <a:pPr marL="481965" marR="10795" indent="-417830">
              <a:lnSpc>
                <a:spcPts val="1370"/>
              </a:lnSpc>
              <a:spcBef>
                <a:spcPts val="80"/>
              </a:spcBef>
              <a:buAutoNum type="romanUcPeriod" startAt="4"/>
              <a:tabLst>
                <a:tab pos="481965" algn="l"/>
                <a:tab pos="482600" algn="l"/>
              </a:tabLst>
            </a:pPr>
            <a:r>
              <a:rPr sz="1200" spc="-10" dirty="0">
                <a:latin typeface="Times New Roman"/>
                <a:cs typeface="Times New Roman"/>
              </a:rPr>
              <a:t>Conferir </a:t>
            </a:r>
            <a:r>
              <a:rPr sz="1200" spc="-5" dirty="0">
                <a:latin typeface="Times New Roman"/>
                <a:cs typeface="Times New Roman"/>
              </a:rPr>
              <a:t>graus, </a:t>
            </a:r>
            <a:r>
              <a:rPr sz="1200" spc="-10" dirty="0">
                <a:latin typeface="Times New Roman"/>
                <a:cs typeface="Times New Roman"/>
              </a:rPr>
              <a:t>diplomas, </a:t>
            </a:r>
            <a:r>
              <a:rPr sz="1200" spc="-5" dirty="0">
                <a:latin typeface="Times New Roman"/>
                <a:cs typeface="Times New Roman"/>
              </a:rPr>
              <a:t>certificados acadêmicos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títulos honoríficos quando  </a:t>
            </a:r>
            <a:r>
              <a:rPr sz="1200" spc="-10" dirty="0">
                <a:latin typeface="Times New Roman"/>
                <a:cs typeface="Times New Roman"/>
              </a:rPr>
              <a:t>delegado pelo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Reitor;</a:t>
            </a:r>
            <a:endParaRPr sz="1200">
              <a:latin typeface="Times New Roman"/>
              <a:cs typeface="Times New Roman"/>
            </a:endParaRPr>
          </a:p>
          <a:p>
            <a:pPr marL="481965" marR="6985" indent="-469900">
              <a:lnSpc>
                <a:spcPts val="1370"/>
              </a:lnSpc>
              <a:spcBef>
                <a:spcPts val="20"/>
              </a:spcBef>
              <a:buAutoNum type="romanUcPeriod" startAt="4"/>
              <a:tabLst>
                <a:tab pos="481965" algn="l"/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Encaminharao </a:t>
            </a:r>
            <a:r>
              <a:rPr sz="1200" spc="-10" dirty="0">
                <a:latin typeface="Times New Roman"/>
                <a:cs typeface="Times New Roman"/>
              </a:rPr>
              <a:t>Conselho </a:t>
            </a:r>
            <a:r>
              <a:rPr sz="1200" spc="-5" dirty="0">
                <a:latin typeface="Times New Roman"/>
                <a:cs typeface="Times New Roman"/>
              </a:rPr>
              <a:t>Diretor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Campus, </a:t>
            </a:r>
            <a:r>
              <a:rPr sz="1200" spc="-5" dirty="0">
                <a:latin typeface="Times New Roman"/>
                <a:cs typeface="Times New Roman"/>
              </a:rPr>
              <a:t>paraapreciação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aprovação, até </a:t>
            </a:r>
            <a:r>
              <a:rPr sz="1200" dirty="0">
                <a:latin typeface="Times New Roman"/>
                <a:cs typeface="Times New Roman"/>
              </a:rPr>
              <a:t>o  </a:t>
            </a:r>
            <a:r>
              <a:rPr sz="1200" spc="-5" dirty="0">
                <a:latin typeface="Times New Roman"/>
                <a:cs typeface="Times New Roman"/>
              </a:rPr>
              <a:t>final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primeiro </a:t>
            </a:r>
            <a:r>
              <a:rPr sz="1200" spc="-5" dirty="0">
                <a:latin typeface="Times New Roman"/>
                <a:cs typeface="Times New Roman"/>
              </a:rPr>
              <a:t>bimestre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exercício,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-7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exercício</a:t>
            </a:r>
            <a:endParaRPr sz="1200">
              <a:latin typeface="Times New Roman"/>
              <a:cs typeface="Times New Roman"/>
            </a:endParaRPr>
          </a:p>
          <a:p>
            <a:pPr marL="481965" marR="480695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anterior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e o </a:t>
            </a:r>
            <a:r>
              <a:rPr sz="1200" spc="-15" dirty="0">
                <a:latin typeface="Times New Roman"/>
                <a:cs typeface="Times New Roman"/>
              </a:rPr>
              <a:t>Plano </a:t>
            </a:r>
            <a:r>
              <a:rPr sz="1200" spc="-5" dirty="0">
                <a:latin typeface="Times New Roman"/>
                <a:cs typeface="Times New Roman"/>
              </a:rPr>
              <a:t>Anual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Ações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Metas </a:t>
            </a:r>
            <a:r>
              <a:rPr sz="1200" spc="-15" dirty="0">
                <a:latin typeface="Times New Roman"/>
                <a:cs typeface="Times New Roman"/>
              </a:rPr>
              <a:t>do exercício </a:t>
            </a:r>
            <a:r>
              <a:rPr sz="1200" spc="-5" dirty="0">
                <a:latin typeface="Times New Roman"/>
                <a:cs typeface="Times New Roman"/>
              </a:rPr>
              <a:t>atual;  Exercer as </a:t>
            </a:r>
            <a:r>
              <a:rPr sz="1200" spc="-10" dirty="0">
                <a:latin typeface="Times New Roman"/>
                <a:cs typeface="Times New Roman"/>
              </a:rPr>
              <a:t>demais </a:t>
            </a:r>
            <a:r>
              <a:rPr sz="1200" dirty="0">
                <a:latin typeface="Times New Roman"/>
                <a:cs typeface="Times New Roman"/>
              </a:rPr>
              <a:t>atribuições </a:t>
            </a:r>
            <a:r>
              <a:rPr sz="1200" spc="-5" dirty="0">
                <a:latin typeface="Times New Roman"/>
                <a:cs typeface="Times New Roman"/>
              </a:rPr>
              <a:t>inerentes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função executiva </a:t>
            </a:r>
            <a:r>
              <a:rPr sz="1200" dirty="0">
                <a:latin typeface="Times New Roman"/>
                <a:cs typeface="Times New Roman"/>
              </a:rPr>
              <a:t>de Diretor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Geral;</a:t>
            </a:r>
            <a:endParaRPr sz="1200">
              <a:latin typeface="Times New Roman"/>
              <a:cs typeface="Times New Roman"/>
            </a:endParaRPr>
          </a:p>
          <a:p>
            <a:pPr marL="481965">
              <a:lnSpc>
                <a:spcPts val="1355"/>
              </a:lnSpc>
            </a:pPr>
            <a:r>
              <a:rPr sz="1200" spc="-5" dirty="0">
                <a:latin typeface="Times New Roman"/>
                <a:cs typeface="Times New Roman"/>
              </a:rPr>
              <a:t>Administrar, </a:t>
            </a:r>
            <a:r>
              <a:rPr sz="1200" spc="-15" dirty="0">
                <a:latin typeface="Times New Roman"/>
                <a:cs typeface="Times New Roman"/>
              </a:rPr>
              <a:t>gerir, </a:t>
            </a:r>
            <a:r>
              <a:rPr sz="1200" spc="-5" dirty="0">
                <a:latin typeface="Times New Roman"/>
                <a:cs typeface="Times New Roman"/>
              </a:rPr>
              <a:t>coordenar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superintender </a:t>
            </a:r>
            <a:r>
              <a:rPr sz="1200" spc="-5" dirty="0">
                <a:latin typeface="Times New Roman"/>
                <a:cs typeface="Times New Roman"/>
              </a:rPr>
              <a:t>as </a:t>
            </a:r>
            <a:r>
              <a:rPr sz="1200" dirty="0">
                <a:latin typeface="Times New Roman"/>
                <a:cs typeface="Times New Roman"/>
              </a:rPr>
              <a:t>atividades do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66596" y="8219313"/>
            <a:ext cx="5876290" cy="1607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Art. </a:t>
            </a:r>
            <a:r>
              <a:rPr sz="1200" b="1" spc="-5" dirty="0">
                <a:latin typeface="Times New Roman"/>
                <a:cs typeface="Times New Roman"/>
              </a:rPr>
              <a:t>2º Competem </a:t>
            </a:r>
            <a:r>
              <a:rPr sz="1200" b="1" dirty="0">
                <a:latin typeface="Times New Roman"/>
                <a:cs typeface="Times New Roman"/>
              </a:rPr>
              <a:t>à </a:t>
            </a:r>
            <a:r>
              <a:rPr sz="1200" b="1" spc="-5" dirty="0">
                <a:latin typeface="Times New Roman"/>
                <a:cs typeface="Times New Roman"/>
              </a:rPr>
              <a:t>Chefia de Gabinete do </a:t>
            </a:r>
            <a:r>
              <a:rPr sz="1200" b="1" spc="-10" dirty="0">
                <a:latin typeface="Times New Roman"/>
                <a:cs typeface="Times New Roman"/>
              </a:rPr>
              <a:t>Campus </a:t>
            </a:r>
            <a:r>
              <a:rPr sz="1200" b="1" spc="-5" dirty="0">
                <a:latin typeface="Times New Roman"/>
                <a:cs typeface="Times New Roman"/>
              </a:rPr>
              <a:t>as seguintes</a:t>
            </a:r>
            <a:r>
              <a:rPr sz="1200" b="1" spc="14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 dirty="0">
              <a:latin typeface="Times New Roman"/>
              <a:cs typeface="Times New Roman"/>
            </a:endParaRPr>
          </a:p>
          <a:p>
            <a:pPr marL="732155" indent="-357505">
              <a:lnSpc>
                <a:spcPts val="1415"/>
              </a:lnSpc>
              <a:buAutoNum type="romanUcPeriod"/>
              <a:tabLst>
                <a:tab pos="732155" algn="l"/>
                <a:tab pos="732790" algn="l"/>
              </a:tabLst>
            </a:pPr>
            <a:r>
              <a:rPr sz="1200" spc="-10" dirty="0">
                <a:latin typeface="Times New Roman"/>
                <a:cs typeface="Times New Roman"/>
              </a:rPr>
              <a:t>Assistir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Diretor Geral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seu </a:t>
            </a:r>
            <a:r>
              <a:rPr sz="1200" spc="-5" dirty="0">
                <a:latin typeface="Times New Roman"/>
                <a:cs typeface="Times New Roman"/>
              </a:rPr>
              <a:t>relacionamento institucional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administrativo;</a:t>
            </a:r>
            <a:endParaRPr sz="1200" dirty="0">
              <a:latin typeface="Times New Roman"/>
              <a:cs typeface="Times New Roman"/>
            </a:endParaRPr>
          </a:p>
          <a:p>
            <a:pPr marL="732155" indent="-408940">
              <a:lnSpc>
                <a:spcPts val="1380"/>
              </a:lnSpc>
              <a:buAutoNum type="romanUcPeriod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Supervisionar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trabalhos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secretaria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Gabinete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Diretor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Geral;</a:t>
            </a:r>
            <a:endParaRPr sz="1200" dirty="0">
              <a:latin typeface="Times New Roman"/>
              <a:cs typeface="Times New Roman"/>
            </a:endParaRPr>
          </a:p>
          <a:p>
            <a:pPr marL="732155" indent="-461009">
              <a:lnSpc>
                <a:spcPts val="1380"/>
              </a:lnSpc>
              <a:buAutoNum type="romanUcPeriod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Preparar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correspondência oficial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Diretoria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Geral;</a:t>
            </a:r>
          </a:p>
          <a:p>
            <a:pPr marL="732155" indent="-469900">
              <a:lnSpc>
                <a:spcPts val="1380"/>
              </a:lnSpc>
              <a:buAutoNum type="romanUcPeriod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Participar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comissões </a:t>
            </a:r>
            <a:r>
              <a:rPr sz="1200" spc="-5" dirty="0">
                <a:latin typeface="Times New Roman"/>
                <a:cs typeface="Times New Roman"/>
              </a:rPr>
              <a:t>designadas </a:t>
            </a:r>
            <a:r>
              <a:rPr sz="1200" spc="-10" dirty="0">
                <a:latin typeface="Times New Roman"/>
                <a:cs typeface="Times New Roman"/>
              </a:rPr>
              <a:t>pelo </a:t>
            </a:r>
            <a:r>
              <a:rPr sz="1200" spc="-5" dirty="0">
                <a:latin typeface="Times New Roman"/>
                <a:cs typeface="Times New Roman"/>
              </a:rPr>
              <a:t>Diretor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Geral;</a:t>
            </a:r>
            <a:endParaRPr sz="1200" dirty="0">
              <a:latin typeface="Times New Roman"/>
              <a:cs typeface="Times New Roman"/>
            </a:endParaRPr>
          </a:p>
          <a:p>
            <a:pPr marL="732155" marR="5080" indent="-417830">
              <a:lnSpc>
                <a:spcPts val="1370"/>
              </a:lnSpc>
              <a:spcBef>
                <a:spcPts val="65"/>
              </a:spcBef>
              <a:buAutoNum type="romanUcPeriod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Receber documentação </a:t>
            </a:r>
            <a:r>
              <a:rPr sz="1200" spc="-10" dirty="0">
                <a:latin typeface="Times New Roman"/>
                <a:cs typeface="Times New Roman"/>
              </a:rPr>
              <a:t>submetida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Diretoria Geral, </a:t>
            </a:r>
            <a:r>
              <a:rPr sz="1200" dirty="0">
                <a:latin typeface="Times New Roman"/>
                <a:cs typeface="Times New Roman"/>
              </a:rPr>
              <a:t>preparando-a para </a:t>
            </a:r>
            <a:r>
              <a:rPr sz="1200" spc="-5" dirty="0">
                <a:latin typeface="Times New Roman"/>
                <a:cs typeface="Times New Roman"/>
              </a:rPr>
              <a:t>assinatura 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Diretor Geral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10" dirty="0">
                <a:latin typeface="Times New Roman"/>
                <a:cs typeface="Times New Roman"/>
              </a:rPr>
              <a:t>diligenciando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encaminhamentos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necessários;</a:t>
            </a:r>
            <a:endParaRPr sz="1200" dirty="0">
              <a:latin typeface="Times New Roman"/>
              <a:cs typeface="Times New Roman"/>
            </a:endParaRPr>
          </a:p>
          <a:p>
            <a:pPr marL="732155" indent="-469900">
              <a:lnSpc>
                <a:spcPts val="1355"/>
              </a:lnSpc>
              <a:buAutoNum type="romanUcPeriod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Organizar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agenda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Diretor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Geral;</a:t>
            </a:r>
            <a:endParaRPr sz="1200" dirty="0">
              <a:latin typeface="Times New Roman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4972" y="1155700"/>
            <a:ext cx="5553279" cy="292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6253" y="2444622"/>
            <a:ext cx="328930" cy="55943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51435" algn="r">
              <a:lnSpc>
                <a:spcPct val="95900"/>
              </a:lnSpc>
              <a:spcBef>
                <a:spcPts val="16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68094" y="3673602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16253" y="4024121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07109" y="4374641"/>
            <a:ext cx="3352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07109" y="5075935"/>
            <a:ext cx="3346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58036" y="5426455"/>
            <a:ext cx="3867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06220" y="5777229"/>
            <a:ext cx="438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58036" y="6127749"/>
            <a:ext cx="386715" cy="73279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48895" algn="just">
              <a:lnSpc>
                <a:spcPct val="95600"/>
              </a:lnSpc>
              <a:spcBef>
                <a:spcPts val="160"/>
              </a:spcBef>
            </a:pPr>
            <a:r>
              <a:rPr sz="1200" spc="-5" dirty="0">
                <a:latin typeface="Times New Roman"/>
                <a:cs typeface="Times New Roman"/>
              </a:rPr>
              <a:t>XIX.  </a:t>
            </a:r>
            <a:r>
              <a:rPr sz="1200" spc="-10" dirty="0">
                <a:latin typeface="Times New Roman"/>
                <a:cs typeface="Times New Roman"/>
              </a:rPr>
              <a:t>XX.  </a:t>
            </a:r>
            <a:r>
              <a:rPr sz="1200" spc="-5" dirty="0">
                <a:latin typeface="Times New Roman"/>
                <a:cs typeface="Times New Roman"/>
              </a:rPr>
              <a:t>XXI.  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06220" y="7179690"/>
            <a:ext cx="438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97076" y="7530210"/>
            <a:ext cx="44513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48892" y="7880984"/>
            <a:ext cx="3924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XXV.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97076" y="8231504"/>
            <a:ext cx="444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96492" y="8582025"/>
            <a:ext cx="548005" cy="38227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indent="51435">
              <a:lnSpc>
                <a:spcPts val="1370"/>
              </a:lnSpc>
              <a:spcBef>
                <a:spcPts val="2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97076" y="9106661"/>
            <a:ext cx="445134" cy="38862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1420"/>
              </a:lnSpc>
              <a:spcBef>
                <a:spcPts val="165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X.  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58950" y="691641"/>
            <a:ext cx="5682615" cy="8803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9750" indent="-408940">
              <a:lnSpc>
                <a:spcPts val="1415"/>
              </a:lnSpc>
              <a:spcBef>
                <a:spcPts val="100"/>
              </a:spcBef>
              <a:buAutoNum type="romanUcPeriod" startAt="2"/>
              <a:tabLst>
                <a:tab pos="539750" algn="l"/>
                <a:tab pos="540385" algn="l"/>
              </a:tabLst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spc="-10" dirty="0">
                <a:latin typeface="Times New Roman"/>
                <a:cs typeface="Times New Roman"/>
              </a:rPr>
              <a:t>levantamento estatístico </a:t>
            </a:r>
            <a:r>
              <a:rPr sz="1200" spc="-5" dirty="0">
                <a:latin typeface="Times New Roman"/>
                <a:cs typeface="Times New Roman"/>
              </a:rPr>
              <a:t>dos agravos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acometem </a:t>
            </a:r>
            <a:r>
              <a:rPr sz="1200" spc="5" dirty="0">
                <a:latin typeface="Times New Roman"/>
                <a:cs typeface="Times New Roman"/>
              </a:rPr>
              <a:t>os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servidores;</a:t>
            </a:r>
            <a:endParaRPr sz="1200">
              <a:latin typeface="Times New Roman"/>
              <a:cs typeface="Times New Roman"/>
            </a:endParaRPr>
          </a:p>
          <a:p>
            <a:pPr marL="539750" marR="13335" indent="-460375">
              <a:lnSpc>
                <a:spcPts val="1370"/>
              </a:lnSpc>
              <a:spcBef>
                <a:spcPts val="80"/>
              </a:spcBef>
              <a:buAutoNum type="romanUcPeriod" startAt="2"/>
              <a:tabLst>
                <a:tab pos="539750" algn="l"/>
                <a:tab pos="540385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registros </a:t>
            </a:r>
            <a:r>
              <a:rPr sz="1200" spc="-10" dirty="0">
                <a:latin typeface="Times New Roman"/>
                <a:cs typeface="Times New Roman"/>
              </a:rPr>
              <a:t>cadastrais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servidores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sistema SIASS </a:t>
            </a:r>
            <a:r>
              <a:rPr sz="1200" spc="-5" dirty="0">
                <a:latin typeface="Times New Roman"/>
                <a:cs typeface="Times New Roman"/>
              </a:rPr>
              <a:t>(atestado </a:t>
            </a:r>
            <a:r>
              <a:rPr sz="1200" spc="-10" dirty="0">
                <a:latin typeface="Times New Roman"/>
                <a:cs typeface="Times New Roman"/>
              </a:rPr>
              <a:t>médico  </a:t>
            </a:r>
            <a:r>
              <a:rPr sz="1200" dirty="0">
                <a:latin typeface="Times New Roman"/>
                <a:cs typeface="Times New Roman"/>
              </a:rPr>
              <a:t>de curta </a:t>
            </a:r>
            <a:r>
              <a:rPr sz="1200" spc="-5" dirty="0">
                <a:latin typeface="Times New Roman"/>
                <a:cs typeface="Times New Roman"/>
              </a:rPr>
              <a:t>duração, afastamento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pessoa da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família)</a:t>
            </a:r>
            <a:r>
              <a:rPr sz="1200" dirty="0">
                <a:solidFill>
                  <a:srgbClr val="FF0000"/>
                </a:solidFill>
                <a:latin typeface="Times New Roman"/>
                <a:cs typeface="Times New Roman"/>
              </a:rPr>
              <a:t>;</a:t>
            </a:r>
            <a:endParaRPr sz="1200">
              <a:latin typeface="Times New Roman"/>
              <a:cs typeface="Times New Roman"/>
            </a:endParaRPr>
          </a:p>
          <a:p>
            <a:pPr marL="539750" marR="6350" indent="-469900">
              <a:lnSpc>
                <a:spcPts val="1370"/>
              </a:lnSpc>
              <a:spcBef>
                <a:spcPts val="20"/>
              </a:spcBef>
              <a:buAutoNum type="romanUcPeriod" startAt="2"/>
              <a:tabLst>
                <a:tab pos="539750" algn="l"/>
                <a:tab pos="540385" algn="l"/>
              </a:tabLst>
            </a:pPr>
            <a:r>
              <a:rPr sz="1200" spc="-5" dirty="0">
                <a:latin typeface="Times New Roman"/>
                <a:cs typeface="Times New Roman"/>
              </a:rPr>
              <a:t>Analisar as condições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organização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trabalho, </a:t>
            </a:r>
            <a:r>
              <a:rPr sz="1200" spc="-10" dirty="0">
                <a:latin typeface="Times New Roman"/>
                <a:cs typeface="Times New Roman"/>
              </a:rPr>
              <a:t>móveis, </a:t>
            </a:r>
            <a:r>
              <a:rPr sz="1200" dirty="0">
                <a:latin typeface="Times New Roman"/>
                <a:cs typeface="Times New Roman"/>
              </a:rPr>
              <a:t>equipamentos e </a:t>
            </a:r>
            <a:r>
              <a:rPr sz="1200" spc="-5" dirty="0">
                <a:latin typeface="Times New Roman"/>
                <a:cs typeface="Times New Roman"/>
              </a:rPr>
              <a:t>ambiente  </a:t>
            </a:r>
            <a:r>
              <a:rPr sz="1200" dirty="0">
                <a:latin typeface="Times New Roman"/>
                <a:cs typeface="Times New Roman"/>
              </a:rPr>
              <a:t>que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possam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gerar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doenças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ocupacionais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acidentes,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relacionando-as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com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saúde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25"/>
              </a:lnSpc>
            </a:pPr>
            <a:r>
              <a:rPr sz="1200" spc="-10" dirty="0">
                <a:latin typeface="Times New Roman"/>
                <a:cs typeface="Times New Roman"/>
              </a:rPr>
              <a:t>física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mental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servidor;</a:t>
            </a:r>
            <a:endParaRPr sz="1200">
              <a:latin typeface="Times New Roman"/>
              <a:cs typeface="Times New Roman"/>
            </a:endParaRPr>
          </a:p>
          <a:p>
            <a:pPr marL="539750" marR="5080" indent="-417830">
              <a:lnSpc>
                <a:spcPts val="1390"/>
              </a:lnSpc>
              <a:spcBef>
                <a:spcPts val="50"/>
              </a:spcBef>
              <a:buAutoNum type="romanUcPeriod" startAt="5"/>
              <a:tabLst>
                <a:tab pos="539750" algn="l"/>
                <a:tab pos="540385" algn="l"/>
              </a:tabLst>
            </a:pPr>
            <a:r>
              <a:rPr sz="1200" spc="-10" dirty="0">
                <a:latin typeface="Times New Roman"/>
                <a:cs typeface="Times New Roman"/>
              </a:rPr>
              <a:t>Gerenciar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exames </a:t>
            </a:r>
            <a:r>
              <a:rPr sz="1200" spc="-5" dirty="0">
                <a:latin typeface="Times New Roman"/>
                <a:cs typeface="Times New Roman"/>
              </a:rPr>
              <a:t>pré-admissionais, demissionais relacionados ao </a:t>
            </a:r>
            <a:r>
              <a:rPr sz="1200" spc="-10" dirty="0">
                <a:latin typeface="Times New Roman"/>
                <a:cs typeface="Times New Roman"/>
              </a:rPr>
              <a:t>Campus  </a:t>
            </a:r>
            <a:r>
              <a:rPr sz="1200" spc="-5" dirty="0">
                <a:latin typeface="Times New Roman"/>
                <a:cs typeface="Times New Roman"/>
              </a:rPr>
              <a:t>Belém;</a:t>
            </a:r>
            <a:endParaRPr sz="1200">
              <a:latin typeface="Times New Roman"/>
              <a:cs typeface="Times New Roman"/>
            </a:endParaRPr>
          </a:p>
          <a:p>
            <a:pPr marL="539750" indent="-469900">
              <a:lnSpc>
                <a:spcPts val="1310"/>
              </a:lnSpc>
              <a:buAutoNum type="romanUcPeriod" startAt="5"/>
              <a:tabLst>
                <a:tab pos="539750" algn="l"/>
                <a:tab pos="540385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servidor em processo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aposentadoria </a:t>
            </a:r>
            <a:r>
              <a:rPr sz="1200" spc="5" dirty="0">
                <a:latin typeface="Times New Roman"/>
                <a:cs typeface="Times New Roman"/>
              </a:rPr>
              <a:t>por </a:t>
            </a:r>
            <a:r>
              <a:rPr sz="1200" spc="-10" dirty="0">
                <a:latin typeface="Times New Roman"/>
                <a:cs typeface="Times New Roman"/>
              </a:rPr>
              <a:t>invalidez </a:t>
            </a:r>
            <a:r>
              <a:rPr sz="1200" spc="5" dirty="0">
                <a:latin typeface="Times New Roman"/>
                <a:cs typeface="Times New Roman"/>
              </a:rPr>
              <a:t>em</a:t>
            </a:r>
            <a:r>
              <a:rPr sz="1200" spc="-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parceria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80"/>
              </a:lnSpc>
            </a:pP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coordenação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aposentadoria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pensão;</a:t>
            </a:r>
            <a:endParaRPr sz="1200">
              <a:latin typeface="Times New Roman"/>
              <a:cs typeface="Times New Roman"/>
            </a:endParaRPr>
          </a:p>
          <a:p>
            <a:pPr marL="539750" marR="1140460">
              <a:lnSpc>
                <a:spcPts val="1390"/>
              </a:lnSpc>
              <a:spcBef>
                <a:spcPts val="50"/>
              </a:spcBef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spc="-10" dirty="0">
                <a:latin typeface="Times New Roman"/>
                <a:cs typeface="Times New Roman"/>
              </a:rPr>
              <a:t>visita </a:t>
            </a:r>
            <a:r>
              <a:rPr sz="1200" spc="-5" dirty="0">
                <a:latin typeface="Times New Roman"/>
                <a:cs typeface="Times New Roman"/>
              </a:rPr>
              <a:t>domiciliar ao servidor, quando necessário;  Acompanhar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sistema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Atenção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Saúde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Servidor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(SIASS)</a:t>
            </a:r>
            <a:r>
              <a:rPr sz="1200" dirty="0">
                <a:solidFill>
                  <a:srgbClr val="FF0000"/>
                </a:solidFill>
                <a:latin typeface="Times New Roman"/>
                <a:cs typeface="Times New Roman"/>
              </a:rPr>
              <a:t>;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10"/>
              </a:lnSpc>
            </a:pPr>
            <a:r>
              <a:rPr sz="1200" spc="-10" dirty="0">
                <a:latin typeface="Times New Roman"/>
                <a:cs typeface="Times New Roman"/>
              </a:rPr>
              <a:t>Fazer </a:t>
            </a:r>
            <a:r>
              <a:rPr sz="1200" spc="-5" dirty="0">
                <a:latin typeface="Times New Roman"/>
                <a:cs typeface="Times New Roman"/>
              </a:rPr>
              <a:t>acompanhamento funcional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servidores em situação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movimentação,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readaptação, </a:t>
            </a:r>
            <a:r>
              <a:rPr sz="1200" spc="-5" dirty="0">
                <a:latin typeface="Times New Roman"/>
                <a:cs typeface="Times New Roman"/>
              </a:rPr>
              <a:t>remoção, </a:t>
            </a:r>
            <a:r>
              <a:rPr sz="1200" spc="-10" dirty="0">
                <a:latin typeface="Times New Roman"/>
                <a:cs typeface="Times New Roman"/>
              </a:rPr>
              <a:t>concessões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licença médica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absenteísmo.</a:t>
            </a:r>
            <a:endParaRPr sz="1200">
              <a:latin typeface="Times New Roman"/>
              <a:cs typeface="Times New Roman"/>
            </a:endParaRPr>
          </a:p>
          <a:p>
            <a:pPr marL="539750" indent="-418465">
              <a:lnSpc>
                <a:spcPts val="1380"/>
              </a:lnSpc>
              <a:buAutoNum type="romanUcPeriod" startAt="10"/>
              <a:tabLst>
                <a:tab pos="539750" algn="l"/>
                <a:tab pos="540385" algn="l"/>
              </a:tabLst>
            </a:pPr>
            <a:r>
              <a:rPr sz="1200" spc="-10" dirty="0">
                <a:latin typeface="Times New Roman"/>
                <a:cs typeface="Times New Roman"/>
              </a:rPr>
              <a:t>Gerenciar </a:t>
            </a:r>
            <a:r>
              <a:rPr sz="1200" dirty="0">
                <a:latin typeface="Times New Roman"/>
                <a:cs typeface="Times New Roman"/>
              </a:rPr>
              <a:t>procedimentos </a:t>
            </a:r>
            <a:r>
              <a:rPr sz="1200" spc="-5" dirty="0">
                <a:latin typeface="Times New Roman"/>
                <a:cs typeface="Times New Roman"/>
              </a:rPr>
              <a:t>pertinentes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saúde ocupacional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39750" marR="8255" indent="-469900">
              <a:lnSpc>
                <a:spcPts val="1370"/>
              </a:lnSpc>
              <a:spcBef>
                <a:spcPts val="85"/>
              </a:spcBef>
              <a:buAutoNum type="romanUcPeriod" startAt="10"/>
              <a:tabLst>
                <a:tab pos="539750" algn="l"/>
                <a:tab pos="540385" algn="l"/>
              </a:tabLst>
            </a:pPr>
            <a:r>
              <a:rPr sz="1200" spc="-5" dirty="0">
                <a:latin typeface="Times New Roman"/>
                <a:cs typeface="Times New Roman"/>
              </a:rPr>
              <a:t>Orientar,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atuar em demandas pertinentes às </a:t>
            </a:r>
            <a:r>
              <a:rPr sz="1200" dirty="0">
                <a:latin typeface="Times New Roman"/>
                <a:cs typeface="Times New Roman"/>
              </a:rPr>
              <a:t>questões de </a:t>
            </a:r>
            <a:r>
              <a:rPr sz="1200" spc="-5" dirty="0">
                <a:latin typeface="Times New Roman"/>
                <a:cs typeface="Times New Roman"/>
              </a:rPr>
              <a:t>saúde dos  servidores ativos, inativos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pensionistas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39750" marR="9525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Sugerir políticas </a:t>
            </a:r>
            <a:r>
              <a:rPr sz="1200" spc="1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benefícios, </a:t>
            </a:r>
            <a:r>
              <a:rPr sz="1200" dirty="0">
                <a:latin typeface="Times New Roman"/>
                <a:cs typeface="Times New Roman"/>
              </a:rPr>
              <a:t>ações de </a:t>
            </a:r>
            <a:r>
              <a:rPr sz="1200" spc="-5" dirty="0">
                <a:latin typeface="Times New Roman"/>
                <a:cs typeface="Times New Roman"/>
              </a:rPr>
              <a:t>qualidade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vida, </a:t>
            </a:r>
            <a:r>
              <a:rPr sz="1200" spc="-5" dirty="0">
                <a:latin typeface="Times New Roman"/>
                <a:cs typeface="Times New Roman"/>
              </a:rPr>
              <a:t>segurança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trabalho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acompanhamento psicossocial </a:t>
            </a:r>
            <a:r>
              <a:rPr sz="1200" dirty="0">
                <a:latin typeface="Times New Roman"/>
                <a:cs typeface="Times New Roman"/>
              </a:rPr>
              <a:t>aos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servidores;</a:t>
            </a:r>
            <a:endParaRPr sz="1200">
              <a:latin typeface="Times New Roman"/>
              <a:cs typeface="Times New Roman"/>
            </a:endParaRPr>
          </a:p>
          <a:p>
            <a:pPr marL="539750" marR="12700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administrar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processos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afastamento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servidor pormotivo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saúde;</a:t>
            </a:r>
            <a:endParaRPr sz="1200">
              <a:latin typeface="Times New Roman"/>
              <a:cs typeface="Times New Roman"/>
            </a:endParaRPr>
          </a:p>
          <a:p>
            <a:pPr marL="539750" marR="12065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Orientar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administrar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execução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benefícios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licença </a:t>
            </a:r>
            <a:r>
              <a:rPr sz="1200" spc="-5" dirty="0">
                <a:latin typeface="Times New Roman"/>
                <a:cs typeface="Times New Roman"/>
              </a:rPr>
              <a:t>maternidade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sua  </a:t>
            </a:r>
            <a:r>
              <a:rPr sz="1200" spc="-5" dirty="0">
                <a:latin typeface="Times New Roman"/>
                <a:cs typeface="Times New Roman"/>
              </a:rPr>
              <a:t>prorrogação, </a:t>
            </a:r>
            <a:r>
              <a:rPr sz="1200" spc="-10" dirty="0">
                <a:latin typeface="Times New Roman"/>
                <a:cs typeface="Times New Roman"/>
              </a:rPr>
              <a:t>assistência médica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parceria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seção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cadastro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pagamento;</a:t>
            </a:r>
            <a:endParaRPr sz="1200">
              <a:latin typeface="Times New Roman"/>
              <a:cs typeface="Times New Roman"/>
            </a:endParaRPr>
          </a:p>
          <a:p>
            <a:pPr marL="539750" marR="9525" indent="-527685">
              <a:lnSpc>
                <a:spcPts val="1370"/>
              </a:lnSpc>
              <a:spcBef>
                <a:spcPts val="20"/>
              </a:spcBef>
              <a:tabLst>
                <a:tab pos="539750" algn="l"/>
              </a:tabLst>
            </a:pPr>
            <a:r>
              <a:rPr sz="1200" spc="-5" dirty="0">
                <a:latin typeface="Times New Roman"/>
                <a:cs typeface="Times New Roman"/>
              </a:rPr>
              <a:t>XV.	Planejar, executar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articular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implantação das </a:t>
            </a:r>
            <a:r>
              <a:rPr sz="1200" spc="-10" dirty="0">
                <a:latin typeface="Times New Roman"/>
                <a:cs typeface="Times New Roman"/>
              </a:rPr>
              <a:t>diretrizes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Política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atenção </a:t>
            </a:r>
            <a:r>
              <a:rPr sz="1200" dirty="0">
                <a:latin typeface="Times New Roman"/>
                <a:cs typeface="Times New Roman"/>
              </a:rPr>
              <a:t>à  </a:t>
            </a:r>
            <a:r>
              <a:rPr sz="1200" spc="-5" dirty="0">
                <a:latin typeface="Times New Roman"/>
                <a:cs typeface="Times New Roman"/>
              </a:rPr>
              <a:t>saúde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servidor, </a:t>
            </a:r>
            <a:r>
              <a:rPr sz="1200" spc="-10" dirty="0">
                <a:latin typeface="Times New Roman"/>
                <a:cs typeface="Times New Roman"/>
              </a:rPr>
              <a:t>expressas pelo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SIASS;</a:t>
            </a:r>
            <a:endParaRPr sz="1200">
              <a:latin typeface="Times New Roman"/>
              <a:cs typeface="Times New Roman"/>
            </a:endParaRPr>
          </a:p>
          <a:p>
            <a:pPr marL="539750" marR="12065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Solicitar </a:t>
            </a:r>
            <a:r>
              <a:rPr sz="1200" spc="-10" dirty="0">
                <a:latin typeface="Times New Roman"/>
                <a:cs typeface="Times New Roman"/>
              </a:rPr>
              <a:t>apoio </a:t>
            </a:r>
            <a:r>
              <a:rPr sz="1200" dirty="0">
                <a:latin typeface="Times New Roman"/>
                <a:cs typeface="Times New Roman"/>
              </a:rPr>
              <a:t>de órgãos </a:t>
            </a:r>
            <a:r>
              <a:rPr sz="1200" spc="-5" dirty="0">
                <a:latin typeface="Times New Roman"/>
                <a:cs typeface="Times New Roman"/>
              </a:rPr>
              <a:t>públicos </a:t>
            </a:r>
            <a:r>
              <a:rPr sz="1200" spc="-10" dirty="0">
                <a:latin typeface="Times New Roman"/>
                <a:cs typeface="Times New Roman"/>
              </a:rPr>
              <a:t>federais </a:t>
            </a:r>
            <a:r>
              <a:rPr sz="1200" dirty="0">
                <a:latin typeface="Times New Roman"/>
                <a:cs typeface="Times New Roman"/>
              </a:rPr>
              <a:t>externos </a:t>
            </a:r>
            <a:r>
              <a:rPr sz="1200" spc="-5" dirty="0">
                <a:latin typeface="Times New Roman"/>
                <a:cs typeface="Times New Roman"/>
              </a:rPr>
              <a:t>nos procedimentos relativos às  </a:t>
            </a:r>
            <a:r>
              <a:rPr sz="1200" dirty="0">
                <a:latin typeface="Times New Roman"/>
                <a:cs typeface="Times New Roman"/>
              </a:rPr>
              <a:t>questões de </a:t>
            </a:r>
            <a:r>
              <a:rPr sz="1200" spc="-5" dirty="0">
                <a:latin typeface="Times New Roman"/>
                <a:cs typeface="Times New Roman"/>
              </a:rPr>
              <a:t>saúde ocupacional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servidor junto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DGP;</a:t>
            </a:r>
            <a:endParaRPr sz="1200">
              <a:latin typeface="Times New Roman"/>
              <a:cs typeface="Times New Roman"/>
            </a:endParaRPr>
          </a:p>
          <a:p>
            <a:pPr marL="539750" marR="11430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Promover campanhas socioeducativas sobre temáticas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qualidade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vida  </a:t>
            </a:r>
            <a:r>
              <a:rPr sz="1200" spc="-5" dirty="0">
                <a:latin typeface="Times New Roman"/>
                <a:cs typeface="Times New Roman"/>
              </a:rPr>
              <a:t>(Educação, saúde, </a:t>
            </a:r>
            <a:r>
              <a:rPr sz="1200" spc="-10" dirty="0">
                <a:latin typeface="Times New Roman"/>
                <a:cs typeface="Times New Roman"/>
              </a:rPr>
              <a:t>cidadania, </a:t>
            </a:r>
            <a:r>
              <a:rPr sz="1200" spc="-5" dirty="0">
                <a:latin typeface="Times New Roman"/>
                <a:cs typeface="Times New Roman"/>
              </a:rPr>
              <a:t>ética, </a:t>
            </a:r>
            <a:r>
              <a:rPr sz="1200" dirty="0">
                <a:latin typeface="Times New Roman"/>
                <a:cs typeface="Times New Roman"/>
              </a:rPr>
              <a:t>dentre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outros);</a:t>
            </a:r>
            <a:endParaRPr sz="1200">
              <a:latin typeface="Times New Roman"/>
              <a:cs typeface="Times New Roman"/>
            </a:endParaRPr>
          </a:p>
          <a:p>
            <a:pPr marL="539750" marR="12065">
              <a:lnSpc>
                <a:spcPts val="137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Viabilizar convênios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empresas, associações </a:t>
            </a:r>
            <a:r>
              <a:rPr sz="1200" dirty="0">
                <a:latin typeface="Times New Roman"/>
                <a:cs typeface="Times New Roman"/>
              </a:rPr>
              <a:t>e outras </a:t>
            </a:r>
            <a:r>
              <a:rPr sz="1200" spc="-5" dirty="0">
                <a:latin typeface="Times New Roman"/>
                <a:cs typeface="Times New Roman"/>
              </a:rPr>
              <a:t>organizações </a:t>
            </a:r>
            <a:r>
              <a:rPr sz="1200" dirty="0">
                <a:latin typeface="Times New Roman"/>
                <a:cs typeface="Times New Roman"/>
              </a:rPr>
              <a:t>que  </a:t>
            </a:r>
            <a:r>
              <a:rPr sz="1200" spc="-5" dirty="0">
                <a:latin typeface="Times New Roman"/>
                <a:cs typeface="Times New Roman"/>
              </a:rPr>
              <a:t>viabilizem benefícios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membros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comunidade </a:t>
            </a:r>
            <a:r>
              <a:rPr sz="1200" spc="-10" dirty="0">
                <a:latin typeface="Times New Roman"/>
                <a:cs typeface="Times New Roman"/>
              </a:rPr>
              <a:t>acadêmica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seus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dependentes;</a:t>
            </a:r>
            <a:endParaRPr sz="1200">
              <a:latin typeface="Times New Roman"/>
              <a:cs typeface="Times New Roman"/>
            </a:endParaRPr>
          </a:p>
          <a:p>
            <a:pPr marL="539750" marR="318135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Divulgar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orientar internamente as </a:t>
            </a:r>
            <a:r>
              <a:rPr sz="1200" spc="-10" dirty="0">
                <a:latin typeface="Times New Roman"/>
                <a:cs typeface="Times New Roman"/>
              </a:rPr>
              <a:t>diretrizes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política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saúde ocupacional;  Convocar servidor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10" dirty="0">
                <a:latin typeface="Times New Roman"/>
                <a:cs typeface="Times New Roman"/>
              </a:rPr>
              <a:t>perícia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singular;</a:t>
            </a:r>
            <a:endParaRPr sz="1200">
              <a:latin typeface="Times New Roman"/>
              <a:cs typeface="Times New Roman"/>
            </a:endParaRPr>
          </a:p>
          <a:p>
            <a:pPr marL="539750" marR="6350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Encaminhar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chefia </a:t>
            </a:r>
            <a:r>
              <a:rPr sz="1200" spc="-5" dirty="0">
                <a:latin typeface="Times New Roman"/>
                <a:cs typeface="Times New Roman"/>
              </a:rPr>
              <a:t>imediata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desenvolvidas </a:t>
            </a:r>
            <a:r>
              <a:rPr sz="1200" spc="-10" dirty="0">
                <a:latin typeface="Times New Roman"/>
                <a:cs typeface="Times New Roman"/>
              </a:rPr>
              <a:t>pelo </a:t>
            </a:r>
            <a:r>
              <a:rPr sz="1200" dirty="0">
                <a:latin typeface="Times New Roman"/>
                <a:cs typeface="Times New Roman"/>
              </a:rPr>
              <a:t>órgão.  </a:t>
            </a:r>
            <a:r>
              <a:rPr sz="1200" spc="-5" dirty="0">
                <a:latin typeface="Times New Roman"/>
                <a:cs typeface="Times New Roman"/>
              </a:rPr>
              <a:t>Assessorar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monitorar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realização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eventos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parceria </a:t>
            </a:r>
            <a:r>
              <a:rPr sz="1200" spc="5" dirty="0">
                <a:latin typeface="Times New Roman"/>
                <a:cs typeface="Times New Roman"/>
              </a:rPr>
              <a:t>com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as</a:t>
            </a:r>
            <a:endParaRPr sz="1200">
              <a:latin typeface="Times New Roman"/>
              <a:cs typeface="Times New Roman"/>
            </a:endParaRPr>
          </a:p>
          <a:p>
            <a:pPr marL="539750" marR="5715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diretorias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administração,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5" dirty="0">
                <a:latin typeface="Times New Roman"/>
                <a:cs typeface="Times New Roman"/>
              </a:rPr>
              <a:t>ensino </a:t>
            </a:r>
            <a:r>
              <a:rPr sz="1200" spc="-5" dirty="0">
                <a:latin typeface="Times New Roman"/>
                <a:cs typeface="Times New Roman"/>
              </a:rPr>
              <a:t>básico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profissional, </a:t>
            </a:r>
            <a:r>
              <a:rPr sz="1200" dirty="0">
                <a:latin typeface="Times New Roman"/>
                <a:cs typeface="Times New Roman"/>
              </a:rPr>
              <a:t>de graduação, de  </a:t>
            </a:r>
            <a:r>
              <a:rPr sz="1200" spc="-5" dirty="0">
                <a:latin typeface="Times New Roman"/>
                <a:cs typeface="Times New Roman"/>
              </a:rPr>
              <a:t>extensão </a:t>
            </a:r>
            <a:r>
              <a:rPr sz="1200" dirty="0">
                <a:latin typeface="Times New Roman"/>
                <a:cs typeface="Times New Roman"/>
              </a:rPr>
              <a:t>e de </a:t>
            </a:r>
            <a:r>
              <a:rPr sz="1200" spc="-5" dirty="0">
                <a:latin typeface="Times New Roman"/>
                <a:cs typeface="Times New Roman"/>
              </a:rPr>
              <a:t>pós-graduação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inovação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tecnológica;</a:t>
            </a:r>
            <a:endParaRPr sz="1200">
              <a:latin typeface="Times New Roman"/>
              <a:cs typeface="Times New Roman"/>
            </a:endParaRPr>
          </a:p>
          <a:p>
            <a:pPr marL="539750" marR="8890">
              <a:lnSpc>
                <a:spcPts val="1370"/>
              </a:lnSpc>
              <a:spcBef>
                <a:spcPts val="20"/>
              </a:spcBef>
            </a:pPr>
            <a:r>
              <a:rPr sz="1200" spc="-10" dirty="0">
                <a:latin typeface="Times New Roman"/>
                <a:cs typeface="Times New Roman"/>
              </a:rPr>
              <a:t>Buscar </a:t>
            </a:r>
            <a:r>
              <a:rPr sz="1200" spc="-5" dirty="0">
                <a:latin typeface="Times New Roman"/>
                <a:cs typeface="Times New Roman"/>
              </a:rPr>
              <a:t>parcerias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Instituições, </a:t>
            </a:r>
            <a:r>
              <a:rPr sz="1200" spc="-10" dirty="0">
                <a:latin typeface="Times New Roman"/>
                <a:cs typeface="Times New Roman"/>
              </a:rPr>
              <a:t>Empresas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Representações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comunidade </a:t>
            </a:r>
            <a:r>
              <a:rPr sz="1200" dirty="0">
                <a:latin typeface="Times New Roman"/>
                <a:cs typeface="Times New Roman"/>
              </a:rPr>
              <a:t>para  a </a:t>
            </a:r>
            <a:r>
              <a:rPr sz="1200" spc="-10" dirty="0">
                <a:latin typeface="Times New Roman"/>
                <a:cs typeface="Times New Roman"/>
              </a:rPr>
              <a:t>realização </a:t>
            </a:r>
            <a:r>
              <a:rPr sz="1200" dirty="0">
                <a:latin typeface="Times New Roman"/>
                <a:cs typeface="Times New Roman"/>
              </a:rPr>
              <a:t>de eventos </a:t>
            </a:r>
            <a:r>
              <a:rPr sz="1200" spc="-15" dirty="0">
                <a:latin typeface="Times New Roman"/>
                <a:cs typeface="Times New Roman"/>
              </a:rPr>
              <a:t>junto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DGP;</a:t>
            </a:r>
            <a:endParaRPr sz="1200">
              <a:latin typeface="Times New Roman"/>
              <a:cs typeface="Times New Roman"/>
            </a:endParaRPr>
          </a:p>
          <a:p>
            <a:pPr marL="539750" marR="8255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Realizar agendamento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atendimento dos </a:t>
            </a:r>
            <a:r>
              <a:rPr sz="1200" dirty="0">
                <a:latin typeface="Times New Roman"/>
                <a:cs typeface="Times New Roman"/>
              </a:rPr>
              <a:t>servidores de </a:t>
            </a:r>
            <a:r>
              <a:rPr sz="1200" spc="-5" dirty="0">
                <a:latin typeface="Times New Roman"/>
                <a:cs typeface="Times New Roman"/>
              </a:rPr>
              <a:t>acordo </a:t>
            </a:r>
            <a:r>
              <a:rPr sz="1200" spc="5" dirty="0">
                <a:latin typeface="Times New Roman"/>
                <a:cs typeface="Times New Roman"/>
              </a:rPr>
              <a:t>com os </a:t>
            </a:r>
            <a:r>
              <a:rPr sz="1200" spc="-10" dirty="0">
                <a:latin typeface="Times New Roman"/>
                <a:cs typeface="Times New Roman"/>
              </a:rPr>
              <a:t>projetos,  </a:t>
            </a:r>
            <a:r>
              <a:rPr sz="1200" spc="-5" dirty="0">
                <a:latin typeface="Times New Roman"/>
                <a:cs typeface="Times New Roman"/>
              </a:rPr>
              <a:t>programas </a:t>
            </a:r>
            <a:r>
              <a:rPr sz="1200" dirty="0">
                <a:latin typeface="Times New Roman"/>
                <a:cs typeface="Times New Roman"/>
              </a:rPr>
              <a:t>e propostas </a:t>
            </a:r>
            <a:r>
              <a:rPr sz="1200" spc="-5" dirty="0">
                <a:latin typeface="Times New Roman"/>
                <a:cs typeface="Times New Roman"/>
              </a:rPr>
              <a:t>aprovadas </a:t>
            </a:r>
            <a:r>
              <a:rPr sz="1200" spc="-10" dirty="0">
                <a:latin typeface="Times New Roman"/>
                <a:cs typeface="Times New Roman"/>
              </a:rPr>
              <a:t>pelo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39750" marR="15875">
              <a:lnSpc>
                <a:spcPts val="1370"/>
              </a:lnSpc>
              <a:spcBef>
                <a:spcPts val="25"/>
              </a:spcBef>
            </a:pPr>
            <a:r>
              <a:rPr sz="1200" spc="-10" dirty="0">
                <a:latin typeface="Times New Roman"/>
                <a:cs typeface="Times New Roman"/>
              </a:rPr>
              <a:t>Buscar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repassar informações sobre </a:t>
            </a:r>
            <a:r>
              <a:rPr sz="1200" dirty="0">
                <a:latin typeface="Times New Roman"/>
                <a:cs typeface="Times New Roman"/>
              </a:rPr>
              <a:t>eventos a serem </a:t>
            </a:r>
            <a:r>
              <a:rPr sz="1200" spc="-5" dirty="0">
                <a:latin typeface="Times New Roman"/>
                <a:cs typeface="Times New Roman"/>
              </a:rPr>
              <a:t>realizados, objetivando  manter atualizado </a:t>
            </a:r>
            <a:r>
              <a:rPr sz="1200" spc="-10" dirty="0">
                <a:latin typeface="Times New Roman"/>
                <a:cs typeface="Times New Roman"/>
              </a:rPr>
              <a:t>canais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comunicação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  <a:p>
            <a:pPr marL="539750" marR="11430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gestão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10" dirty="0">
                <a:latin typeface="Times New Roman"/>
                <a:cs typeface="Times New Roman"/>
              </a:rPr>
              <a:t>subsidiar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Direção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Gestão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Pessoas </a:t>
            </a:r>
            <a:r>
              <a:rPr sz="1200" spc="-15" dirty="0">
                <a:latin typeface="Times New Roman"/>
                <a:cs typeface="Times New Roman"/>
              </a:rPr>
              <a:t>nas  </a:t>
            </a:r>
            <a:r>
              <a:rPr sz="1200" dirty="0">
                <a:latin typeface="Times New Roman"/>
                <a:cs typeface="Times New Roman"/>
              </a:rPr>
              <a:t>ações</a:t>
            </a:r>
            <a:r>
              <a:rPr sz="1200" spc="-5" dirty="0">
                <a:latin typeface="Times New Roman"/>
                <a:cs typeface="Times New Roman"/>
              </a:rPr>
              <a:t> pertinentes.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Assessorar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DGP </a:t>
            </a:r>
            <a:r>
              <a:rPr sz="1200" spc="-15" dirty="0">
                <a:latin typeface="Times New Roman"/>
                <a:cs typeface="Times New Roman"/>
              </a:rPr>
              <a:t>naquilo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10" dirty="0">
                <a:latin typeface="Times New Roman"/>
                <a:cs typeface="Times New Roman"/>
              </a:rPr>
              <a:t>for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solicitado;</a:t>
            </a:r>
            <a:endParaRPr sz="1200">
              <a:latin typeface="Times New Roman"/>
              <a:cs typeface="Times New Roman"/>
            </a:endParaRPr>
          </a:p>
          <a:p>
            <a:pPr marL="539750" marR="10160">
              <a:lnSpc>
                <a:spcPts val="1400"/>
              </a:lnSpc>
              <a:spcBef>
                <a:spcPts val="45"/>
              </a:spcBef>
            </a:pPr>
            <a:r>
              <a:rPr sz="1200" spc="-10" dirty="0">
                <a:latin typeface="Times New Roman"/>
                <a:cs typeface="Times New Roman"/>
              </a:rPr>
              <a:t>Atender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orientar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servidores (ativos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aposentados)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pensionistas </a:t>
            </a:r>
            <a:r>
              <a:rPr sz="1200" spc="-5" dirty="0">
                <a:latin typeface="Times New Roman"/>
                <a:cs typeface="Times New Roman"/>
              </a:rPr>
              <a:t>sobre </a:t>
            </a:r>
            <a:r>
              <a:rPr sz="1200" dirty="0">
                <a:latin typeface="Times New Roman"/>
                <a:cs typeface="Times New Roman"/>
              </a:rPr>
              <a:t>o  </a:t>
            </a:r>
            <a:r>
              <a:rPr sz="1200" spc="-10" dirty="0">
                <a:latin typeface="Times New Roman"/>
                <a:cs typeface="Times New Roman"/>
              </a:rPr>
              <a:t>auxílio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saúde;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10"/>
              </a:lnSpc>
            </a:pPr>
            <a:r>
              <a:rPr sz="1200" spc="-5" dirty="0">
                <a:latin typeface="Times New Roman"/>
                <a:cs typeface="Times New Roman"/>
              </a:rPr>
              <a:t>Analisar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emitir </a:t>
            </a:r>
            <a:r>
              <a:rPr sz="1200" spc="-5" dirty="0">
                <a:latin typeface="Times New Roman"/>
                <a:cs typeface="Times New Roman"/>
              </a:rPr>
              <a:t>pareceres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processos </a:t>
            </a:r>
            <a:r>
              <a:rPr sz="1200" spc="-5" dirty="0">
                <a:latin typeface="Times New Roman"/>
                <a:cs typeface="Times New Roman"/>
              </a:rPr>
              <a:t>relacionados </a:t>
            </a:r>
            <a:r>
              <a:rPr sz="1200" spc="-15" dirty="0">
                <a:latin typeface="Times New Roman"/>
                <a:cs typeface="Times New Roman"/>
              </a:rPr>
              <a:t>ao auxílio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saúde;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430"/>
              </a:lnSpc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outras </a:t>
            </a:r>
            <a:r>
              <a:rPr sz="1200" spc="-10" dirty="0">
                <a:latin typeface="Times New Roman"/>
                <a:cs typeface="Times New Roman"/>
              </a:rPr>
              <a:t>atividades </a:t>
            </a:r>
            <a:r>
              <a:rPr sz="1200" spc="-5" dirty="0">
                <a:latin typeface="Times New Roman"/>
                <a:cs typeface="Times New Roman"/>
              </a:rPr>
              <a:t>afins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correlatas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sua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competência.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596" y="694690"/>
            <a:ext cx="564832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1</a:t>
            </a:r>
            <a:r>
              <a:rPr lang="pt-BR" sz="1200" b="1" dirty="0" smtClean="0">
                <a:latin typeface="Times New Roman"/>
                <a:cs typeface="Times New Roman"/>
              </a:rPr>
              <a:t>4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Setor </a:t>
            </a:r>
            <a:r>
              <a:rPr sz="1200" b="1" spc="-5" dirty="0">
                <a:latin typeface="Times New Roman"/>
                <a:cs typeface="Times New Roman"/>
              </a:rPr>
              <a:t>de Desenvolvimento do Servidor as </a:t>
            </a:r>
            <a:r>
              <a:rPr sz="1200" b="1" dirty="0">
                <a:latin typeface="Times New Roman"/>
                <a:cs typeface="Times New Roman"/>
              </a:rPr>
              <a:t>seguintes</a:t>
            </a:r>
            <a:r>
              <a:rPr sz="1200" b="1" spc="10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26007" y="1722246"/>
            <a:ext cx="2159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spc="-20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16253" y="3298316"/>
            <a:ext cx="32893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51435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68094" y="5051551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16253" y="5578855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07109" y="6280149"/>
            <a:ext cx="3352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07109" y="6981570"/>
            <a:ext cx="3346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58036" y="7332090"/>
            <a:ext cx="3867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06220" y="7682610"/>
            <a:ext cx="438150" cy="38227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13030" marR="5080" indent="-100965">
              <a:lnSpc>
                <a:spcPts val="1370"/>
              </a:lnSpc>
              <a:spcBef>
                <a:spcPts val="2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XIX.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06220" y="8207120"/>
            <a:ext cx="438150" cy="73596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indent="152400" algn="just">
              <a:lnSpc>
                <a:spcPct val="96100"/>
              </a:lnSpc>
              <a:spcBef>
                <a:spcPts val="155"/>
              </a:spcBef>
            </a:pPr>
            <a:r>
              <a:rPr sz="1200" spc="-10" dirty="0">
                <a:latin typeface="Times New Roman"/>
                <a:cs typeface="Times New Roman"/>
              </a:rPr>
              <a:t>XX.  </a:t>
            </a:r>
            <a:r>
              <a:rPr sz="1200" spc="-5" dirty="0">
                <a:latin typeface="Times New Roman"/>
                <a:cs typeface="Times New Roman"/>
              </a:rPr>
              <a:t>XXI.  </a:t>
            </a:r>
            <a:r>
              <a:rPr sz="1200" dirty="0">
                <a:latin typeface="Times New Roman"/>
                <a:cs typeface="Times New Roman"/>
              </a:rPr>
              <a:t>XXII.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97076" y="9085326"/>
            <a:ext cx="44513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48892" y="9609531"/>
            <a:ext cx="3924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XXV.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58950" y="1020826"/>
            <a:ext cx="5687060" cy="8797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9750" indent="-357505" algn="just">
              <a:lnSpc>
                <a:spcPts val="1405"/>
              </a:lnSpc>
              <a:spcBef>
                <a:spcPts val="100"/>
              </a:spcBef>
              <a:buAutoNum type="romanUcPeriod"/>
              <a:tabLst>
                <a:tab pos="540385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desenvolvimento técnico-gerencial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servidores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39750" marR="17145" indent="-408940" algn="just">
              <a:lnSpc>
                <a:spcPct val="95900"/>
              </a:lnSpc>
              <a:spcBef>
                <a:spcPts val="20"/>
              </a:spcBef>
              <a:buAutoNum type="romanUcPeriod"/>
              <a:tabLst>
                <a:tab pos="540385" algn="l"/>
              </a:tabLst>
            </a:pPr>
            <a:r>
              <a:rPr sz="1200" spc="-5" dirty="0">
                <a:latin typeface="Times New Roman"/>
                <a:cs typeface="Times New Roman"/>
              </a:rPr>
              <a:t>Analisar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processos requeridos </a:t>
            </a:r>
            <a:r>
              <a:rPr sz="1200" spc="-10" dirty="0">
                <a:latin typeface="Times New Roman"/>
                <a:cs typeface="Times New Roman"/>
              </a:rPr>
              <a:t>via SIPAC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SIGEPE, tais como: </a:t>
            </a:r>
            <a:r>
              <a:rPr sz="1200" spc="-10" dirty="0">
                <a:latin typeface="Times New Roman"/>
                <a:cs typeface="Times New Roman"/>
              </a:rPr>
              <a:t>Licença </a:t>
            </a:r>
            <a:r>
              <a:rPr sz="1200" dirty="0">
                <a:latin typeface="Times New Roman"/>
                <a:cs typeface="Times New Roman"/>
              </a:rPr>
              <a:t>à  </a:t>
            </a:r>
            <a:r>
              <a:rPr sz="1200" spc="-5" dirty="0">
                <a:latin typeface="Times New Roman"/>
                <a:cs typeface="Times New Roman"/>
              </a:rPr>
              <a:t>Capacitação, Afastamento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País </a:t>
            </a:r>
            <a:r>
              <a:rPr sz="1200" dirty="0">
                <a:latin typeface="Times New Roman"/>
                <a:cs typeface="Times New Roman"/>
              </a:rPr>
              <a:t>e para o </a:t>
            </a:r>
            <a:r>
              <a:rPr sz="1200" spc="-5" dirty="0">
                <a:latin typeface="Times New Roman"/>
                <a:cs typeface="Times New Roman"/>
              </a:rPr>
              <a:t>Exterior, </a:t>
            </a:r>
            <a:r>
              <a:rPr sz="1200" spc="-10" dirty="0">
                <a:latin typeface="Times New Roman"/>
                <a:cs typeface="Times New Roman"/>
              </a:rPr>
              <a:t>Horário </a:t>
            </a:r>
            <a:r>
              <a:rPr sz="1200" spc="-5" dirty="0">
                <a:latin typeface="Times New Roman"/>
                <a:cs typeface="Times New Roman"/>
              </a:rPr>
              <a:t>Especial </a:t>
            </a:r>
            <a:r>
              <a:rPr sz="1200" dirty="0">
                <a:latin typeface="Times New Roman"/>
                <a:cs typeface="Times New Roman"/>
              </a:rPr>
              <a:t>para  </a:t>
            </a:r>
            <a:r>
              <a:rPr sz="1200" spc="-5" dirty="0">
                <a:latin typeface="Times New Roman"/>
                <a:cs typeface="Times New Roman"/>
              </a:rPr>
              <a:t>Servidor-Estudante;</a:t>
            </a:r>
            <a:endParaRPr sz="1200">
              <a:latin typeface="Times New Roman"/>
              <a:cs typeface="Times New Roman"/>
            </a:endParaRPr>
          </a:p>
          <a:p>
            <a:pPr marL="539750" marR="15875" algn="just">
              <a:lnSpc>
                <a:spcPts val="1370"/>
              </a:lnSpc>
              <a:spcBef>
                <a:spcPts val="60"/>
              </a:spcBef>
            </a:pPr>
            <a:r>
              <a:rPr sz="1200" spc="-5" dirty="0">
                <a:latin typeface="Times New Roman"/>
                <a:cs typeface="Times New Roman"/>
              </a:rPr>
              <a:t>Coordenar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acolhimento dos novos </a:t>
            </a:r>
            <a:r>
              <a:rPr sz="1200" spc="-10" dirty="0">
                <a:latin typeface="Times New Roman"/>
                <a:cs typeface="Times New Roman"/>
              </a:rPr>
              <a:t>servidores, incluindo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evento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capacitação 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Formação </a:t>
            </a:r>
            <a:r>
              <a:rPr sz="1200" spc="-10" dirty="0">
                <a:latin typeface="Times New Roman"/>
                <a:cs typeface="Times New Roman"/>
              </a:rPr>
              <a:t>Inicial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Carreira Pública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conjunto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DGEPS;</a:t>
            </a:r>
            <a:endParaRPr sz="1200">
              <a:latin typeface="Times New Roman"/>
              <a:cs typeface="Times New Roman"/>
            </a:endParaRPr>
          </a:p>
          <a:p>
            <a:pPr marL="539750" marR="13970" indent="-469900">
              <a:lnSpc>
                <a:spcPts val="1370"/>
              </a:lnSpc>
              <a:spcBef>
                <a:spcPts val="20"/>
              </a:spcBef>
              <a:buAutoNum type="romanUcPeriod" startAt="4"/>
              <a:tabLst>
                <a:tab pos="539750" algn="l"/>
                <a:tab pos="540385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Coordenar, executar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avaliar </a:t>
            </a:r>
            <a:r>
              <a:rPr sz="1200" dirty="0">
                <a:latin typeface="Times New Roman"/>
                <a:cs typeface="Times New Roman"/>
              </a:rPr>
              <a:t>ações que </a:t>
            </a:r>
            <a:r>
              <a:rPr sz="1200" spc="-5" dirty="0">
                <a:latin typeface="Times New Roman"/>
                <a:cs typeface="Times New Roman"/>
              </a:rPr>
              <a:t>promovam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desenvolvimento permanente 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servidor </a:t>
            </a:r>
            <a:r>
              <a:rPr sz="1200" spc="-10" dirty="0">
                <a:latin typeface="Times New Roman"/>
                <a:cs typeface="Times New Roman"/>
              </a:rPr>
              <a:t>por </a:t>
            </a:r>
            <a:r>
              <a:rPr sz="1200" spc="-25" dirty="0">
                <a:latin typeface="Times New Roman"/>
                <a:cs typeface="Times New Roman"/>
              </a:rPr>
              <a:t>meio </a:t>
            </a:r>
            <a:r>
              <a:rPr sz="1200" dirty="0">
                <a:latin typeface="Times New Roman"/>
                <a:cs typeface="Times New Roman"/>
              </a:rPr>
              <a:t>de eventos de </a:t>
            </a:r>
            <a:r>
              <a:rPr sz="1200" spc="-5" dirty="0">
                <a:latin typeface="Times New Roman"/>
                <a:cs typeface="Times New Roman"/>
              </a:rPr>
              <a:t>capacitação em </a:t>
            </a:r>
            <a:r>
              <a:rPr sz="1200" spc="-10" dirty="0">
                <a:latin typeface="Times New Roman"/>
                <a:cs typeface="Times New Roman"/>
              </a:rPr>
              <a:t>suas </a:t>
            </a:r>
            <a:r>
              <a:rPr sz="1200" spc="-5" dirty="0">
                <a:latin typeface="Times New Roman"/>
                <a:cs typeface="Times New Roman"/>
              </a:rPr>
              <a:t>diversas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modalidades;</a:t>
            </a:r>
            <a:endParaRPr sz="1200">
              <a:latin typeface="Times New Roman"/>
              <a:cs typeface="Times New Roman"/>
            </a:endParaRPr>
          </a:p>
          <a:p>
            <a:pPr marL="539750" marR="10160" indent="-417830">
              <a:lnSpc>
                <a:spcPts val="1370"/>
              </a:lnSpc>
              <a:spcBef>
                <a:spcPts val="20"/>
              </a:spcBef>
              <a:buAutoNum type="romanUcPeriod" startAt="4"/>
              <a:tabLst>
                <a:tab pos="539750" algn="l"/>
                <a:tab pos="540385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</a:t>
            </a:r>
            <a:r>
              <a:rPr sz="1200" spc="-10" dirty="0">
                <a:latin typeface="Times New Roman"/>
                <a:cs typeface="Times New Roman"/>
              </a:rPr>
              <a:t>programas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projetos direcionados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capacitação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servidores </a:t>
            </a:r>
            <a:r>
              <a:rPr sz="1200" dirty="0">
                <a:latin typeface="Times New Roman"/>
                <a:cs typeface="Times New Roman"/>
              </a:rPr>
              <a:t>para  </a:t>
            </a:r>
            <a:r>
              <a:rPr sz="1200" spc="-5" dirty="0">
                <a:latin typeface="Times New Roman"/>
                <a:cs typeface="Times New Roman"/>
              </a:rPr>
              <a:t>desempenho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funções estratégicas, considerando as </a:t>
            </a:r>
            <a:r>
              <a:rPr sz="1200" spc="-10" dirty="0">
                <a:latin typeface="Times New Roman"/>
                <a:cs typeface="Times New Roman"/>
              </a:rPr>
              <a:t>diretrizes </a:t>
            </a:r>
            <a:r>
              <a:rPr sz="1200" spc="-5" dirty="0">
                <a:latin typeface="Times New Roman"/>
                <a:cs typeface="Times New Roman"/>
              </a:rPr>
              <a:t>normativas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-11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planejamento;</a:t>
            </a:r>
            <a:endParaRPr sz="1200">
              <a:latin typeface="Times New Roman"/>
              <a:cs typeface="Times New Roman"/>
            </a:endParaRPr>
          </a:p>
          <a:p>
            <a:pPr marL="539750" marR="11430" indent="-469900">
              <a:lnSpc>
                <a:spcPts val="1390"/>
              </a:lnSpc>
              <a:spcBef>
                <a:spcPts val="50"/>
              </a:spcBef>
              <a:buAutoNum type="romanUcPeriod" startAt="6"/>
              <a:tabLst>
                <a:tab pos="539750" algn="l"/>
                <a:tab pos="540385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capacitação gerencial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servidor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sua formação </a:t>
            </a:r>
            <a:r>
              <a:rPr sz="1200" dirty="0">
                <a:latin typeface="Times New Roman"/>
                <a:cs typeface="Times New Roman"/>
              </a:rPr>
              <a:t>para o </a:t>
            </a:r>
            <a:r>
              <a:rPr sz="1200" spc="-10" dirty="0">
                <a:latin typeface="Times New Roman"/>
                <a:cs typeface="Times New Roman"/>
              </a:rPr>
              <a:t>exercício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atividades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direção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assessoramento;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10"/>
              </a:lnSpc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spc="-5" dirty="0">
                <a:latin typeface="Times New Roman"/>
                <a:cs typeface="Times New Roman"/>
              </a:rPr>
              <a:t>as </a:t>
            </a:r>
            <a:r>
              <a:rPr sz="1200" dirty="0">
                <a:latin typeface="Times New Roman"/>
                <a:cs typeface="Times New Roman"/>
              </a:rPr>
              <a:t>contratações de </a:t>
            </a:r>
            <a:r>
              <a:rPr sz="1200" spc="-5" dirty="0">
                <a:latin typeface="Times New Roman"/>
                <a:cs typeface="Times New Roman"/>
              </a:rPr>
              <a:t>Professor Substituto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Estagiário.</a:t>
            </a:r>
            <a:endParaRPr sz="1200">
              <a:latin typeface="Times New Roman"/>
              <a:cs typeface="Times New Roman"/>
            </a:endParaRPr>
          </a:p>
          <a:p>
            <a:pPr marL="539750" marR="15240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Desenvolver programas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projetos direcionados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educação </a:t>
            </a:r>
            <a:r>
              <a:rPr sz="1200" spc="-10" dirty="0">
                <a:latin typeface="Times New Roman"/>
                <a:cs typeface="Times New Roman"/>
              </a:rPr>
              <a:t>formal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servidores,  considerando as </a:t>
            </a:r>
            <a:r>
              <a:rPr sz="1200" spc="-10" dirty="0">
                <a:latin typeface="Times New Roman"/>
                <a:cs typeface="Times New Roman"/>
              </a:rPr>
              <a:t>diretrizes </a:t>
            </a:r>
            <a:r>
              <a:rPr sz="1200" spc="-5" dirty="0">
                <a:latin typeface="Times New Roman"/>
                <a:cs typeface="Times New Roman"/>
              </a:rPr>
              <a:t>normativas </a:t>
            </a:r>
            <a:r>
              <a:rPr sz="1200" dirty="0">
                <a:latin typeface="Times New Roman"/>
                <a:cs typeface="Times New Roman"/>
              </a:rPr>
              <a:t>e de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planejamento;</a:t>
            </a:r>
            <a:endParaRPr sz="1200">
              <a:latin typeface="Times New Roman"/>
              <a:cs typeface="Times New Roman"/>
            </a:endParaRPr>
          </a:p>
          <a:p>
            <a:pPr marL="539750" marR="13335" indent="-469900">
              <a:lnSpc>
                <a:spcPts val="1370"/>
              </a:lnSpc>
              <a:spcBef>
                <a:spcPts val="25"/>
              </a:spcBef>
              <a:buAutoNum type="romanUcPeriod" startAt="9"/>
              <a:tabLst>
                <a:tab pos="539750" algn="l"/>
                <a:tab pos="540385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5" dirty="0">
                <a:latin typeface="Times New Roman"/>
                <a:cs typeface="Times New Roman"/>
              </a:rPr>
              <a:t>plano </a:t>
            </a:r>
            <a:r>
              <a:rPr sz="1200" spc="-5" dirty="0">
                <a:latin typeface="Times New Roman"/>
                <a:cs typeface="Times New Roman"/>
              </a:rPr>
              <a:t>anual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capacitação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Instituição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tange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aspectos  relacionados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qualificação, em nível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educação </a:t>
            </a:r>
            <a:r>
              <a:rPr sz="1200" spc="-10" dirty="0">
                <a:latin typeface="Times New Roman"/>
                <a:cs typeface="Times New Roman"/>
              </a:rPr>
              <a:t>formal, </a:t>
            </a:r>
            <a:r>
              <a:rPr sz="1200" spc="5" dirty="0">
                <a:latin typeface="Times New Roman"/>
                <a:cs typeface="Times New Roman"/>
              </a:rPr>
              <a:t>dos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servidores;</a:t>
            </a:r>
            <a:endParaRPr sz="1200">
              <a:latin typeface="Times New Roman"/>
              <a:cs typeface="Times New Roman"/>
            </a:endParaRPr>
          </a:p>
          <a:p>
            <a:pPr marL="539750" marR="8890" indent="-417830">
              <a:lnSpc>
                <a:spcPts val="1370"/>
              </a:lnSpc>
              <a:spcBef>
                <a:spcPts val="20"/>
              </a:spcBef>
              <a:buAutoNum type="romanUcPeriod" startAt="9"/>
              <a:tabLst>
                <a:tab pos="539750" algn="l"/>
                <a:tab pos="540385" algn="l"/>
              </a:tabLst>
            </a:pPr>
            <a:r>
              <a:rPr sz="1200" dirty="0">
                <a:latin typeface="Times New Roman"/>
                <a:cs typeface="Times New Roman"/>
              </a:rPr>
              <a:t>Prestar </a:t>
            </a:r>
            <a:r>
              <a:rPr sz="1200" spc="-5" dirty="0">
                <a:latin typeface="Times New Roman"/>
                <a:cs typeface="Times New Roman"/>
              </a:rPr>
              <a:t>atendimento aos servidores presencialmente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5" dirty="0">
                <a:latin typeface="Times New Roman"/>
                <a:cs typeface="Times New Roman"/>
              </a:rPr>
              <a:t>por </a:t>
            </a:r>
            <a:r>
              <a:rPr sz="1200" spc="-15" dirty="0">
                <a:latin typeface="Times New Roman"/>
                <a:cs typeface="Times New Roman"/>
              </a:rPr>
              <a:t>meio </a:t>
            </a:r>
            <a:r>
              <a:rPr sz="1200" spc="-5" dirty="0">
                <a:latin typeface="Times New Roman"/>
                <a:cs typeface="Times New Roman"/>
              </a:rPr>
              <a:t>eletrônico,  fornecendo-lhes informações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situações cadastrais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5" dirty="0">
                <a:latin typeface="Times New Roman"/>
                <a:cs typeface="Times New Roman"/>
              </a:rPr>
              <a:t>Sistema </a:t>
            </a:r>
            <a:r>
              <a:rPr sz="1200" spc="-10" dirty="0">
                <a:latin typeface="Times New Roman"/>
                <a:cs typeface="Times New Roman"/>
              </a:rPr>
              <a:t>SIAPE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-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dos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20"/>
              </a:lnSpc>
            </a:pPr>
            <a:r>
              <a:rPr sz="1200" dirty="0">
                <a:latin typeface="Times New Roman"/>
                <a:cs typeface="Times New Roman"/>
              </a:rPr>
              <a:t>requerimentos </a:t>
            </a:r>
            <a:r>
              <a:rPr sz="1200" spc="-10" dirty="0">
                <a:latin typeface="Times New Roman"/>
                <a:cs typeface="Times New Roman"/>
              </a:rPr>
              <a:t>via </a:t>
            </a:r>
            <a:r>
              <a:rPr sz="1200" spc="-5" dirty="0">
                <a:latin typeface="Times New Roman"/>
                <a:cs typeface="Times New Roman"/>
              </a:rPr>
              <a:t>SIGEPE,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responsabilidade </a:t>
            </a:r>
            <a:r>
              <a:rPr sz="1200" spc="5" dirty="0">
                <a:latin typeface="Times New Roman"/>
                <a:cs typeface="Times New Roman"/>
              </a:rPr>
              <a:t>desta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Coordenadoria;</a:t>
            </a:r>
            <a:endParaRPr sz="1200">
              <a:latin typeface="Times New Roman"/>
              <a:cs typeface="Times New Roman"/>
            </a:endParaRPr>
          </a:p>
          <a:p>
            <a:pPr marL="539750" marR="10795" indent="-469900">
              <a:lnSpc>
                <a:spcPts val="1390"/>
              </a:lnSpc>
              <a:spcBef>
                <a:spcPts val="50"/>
              </a:spcBef>
              <a:buAutoNum type="romanUcPeriod" startAt="11"/>
              <a:tabLst>
                <a:tab pos="539750" algn="l"/>
                <a:tab pos="540385" algn="l"/>
              </a:tabLst>
            </a:pPr>
            <a:r>
              <a:rPr sz="1200" spc="-5" dirty="0">
                <a:latin typeface="Times New Roman"/>
                <a:cs typeface="Times New Roman"/>
              </a:rPr>
              <a:t>Orientar, </a:t>
            </a:r>
            <a:r>
              <a:rPr sz="1200" spc="-15" dirty="0">
                <a:latin typeface="Times New Roman"/>
                <a:cs typeface="Times New Roman"/>
              </a:rPr>
              <a:t>instruir </a:t>
            </a:r>
            <a:r>
              <a:rPr sz="1200" dirty="0">
                <a:latin typeface="Times New Roman"/>
                <a:cs typeface="Times New Roman"/>
              </a:rPr>
              <a:t>e prestar </a:t>
            </a:r>
            <a:r>
              <a:rPr sz="1200" spc="-5" dirty="0">
                <a:latin typeface="Times New Roman"/>
                <a:cs typeface="Times New Roman"/>
              </a:rPr>
              <a:t>as </a:t>
            </a:r>
            <a:r>
              <a:rPr sz="1200" spc="-10" dirty="0">
                <a:latin typeface="Times New Roman"/>
                <a:cs typeface="Times New Roman"/>
              </a:rPr>
              <a:t>informações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servidores acerca </a:t>
            </a:r>
            <a:r>
              <a:rPr sz="1200" dirty="0">
                <a:latin typeface="Times New Roman"/>
                <a:cs typeface="Times New Roman"/>
              </a:rPr>
              <a:t>da correta  </a:t>
            </a:r>
            <a:r>
              <a:rPr sz="1200" spc="-5" dirty="0">
                <a:latin typeface="Times New Roman"/>
                <a:cs typeface="Times New Roman"/>
              </a:rPr>
              <a:t>formalização dos processos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acordo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legislação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vigente;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10"/>
              </a:lnSpc>
            </a:pPr>
            <a:r>
              <a:rPr sz="1200" spc="-5" dirty="0">
                <a:latin typeface="Times New Roman"/>
                <a:cs typeface="Times New Roman"/>
              </a:rPr>
              <a:t>Analisar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processos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Progressão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Capacitação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Mérito, </a:t>
            </a:r>
            <a:r>
              <a:rPr sz="1200" spc="-10" dirty="0">
                <a:latin typeface="Times New Roman"/>
                <a:cs typeface="Times New Roman"/>
              </a:rPr>
              <a:t>solicitação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  <a:p>
            <a:pPr marL="539750" marR="14604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Incentivo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Qualificação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15" dirty="0">
                <a:latin typeface="Times New Roman"/>
                <a:cs typeface="Times New Roman"/>
              </a:rPr>
              <a:t>fins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10" dirty="0">
                <a:latin typeface="Times New Roman"/>
                <a:cs typeface="Times New Roman"/>
              </a:rPr>
              <a:t>carreira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servidor  </a:t>
            </a:r>
            <a:r>
              <a:rPr sz="1200" spc="-5" dirty="0">
                <a:latin typeface="Times New Roman"/>
                <a:cs typeface="Times New Roman"/>
              </a:rPr>
              <a:t>Técnico-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Administrativo;</a:t>
            </a:r>
            <a:endParaRPr sz="1200">
              <a:latin typeface="Times New Roman"/>
              <a:cs typeface="Times New Roman"/>
            </a:endParaRPr>
          </a:p>
          <a:p>
            <a:pPr marL="539750" marR="5080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Analisar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processos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Progressão </a:t>
            </a:r>
            <a:r>
              <a:rPr sz="1200" spc="-5" dirty="0">
                <a:latin typeface="Times New Roman"/>
                <a:cs typeface="Times New Roman"/>
              </a:rPr>
              <a:t>por </a:t>
            </a:r>
            <a:r>
              <a:rPr sz="1200" spc="-10" dirty="0">
                <a:latin typeface="Times New Roman"/>
                <a:cs typeface="Times New Roman"/>
              </a:rPr>
              <a:t>Desempenho </a:t>
            </a:r>
            <a:r>
              <a:rPr sz="1200" dirty="0">
                <a:latin typeface="Times New Roman"/>
                <a:cs typeface="Times New Roman"/>
              </a:rPr>
              <a:t>Acadêmico/Promoção de  </a:t>
            </a:r>
            <a:r>
              <a:rPr sz="1200" spc="-5" dirty="0">
                <a:latin typeface="Times New Roman"/>
                <a:cs typeface="Times New Roman"/>
              </a:rPr>
              <a:t>Docentes, </a:t>
            </a:r>
            <a:r>
              <a:rPr sz="1200" spc="-10" dirty="0">
                <a:latin typeface="Times New Roman"/>
                <a:cs typeface="Times New Roman"/>
              </a:rPr>
              <a:t>Aceleração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Promoção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Retribuição </a:t>
            </a:r>
            <a:r>
              <a:rPr sz="1200" spc="-10" dirty="0">
                <a:latin typeface="Times New Roman"/>
                <a:cs typeface="Times New Roman"/>
              </a:rPr>
              <a:t>por Titulação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concessão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  <a:p>
            <a:pPr marL="539750" marR="12700">
              <a:lnSpc>
                <a:spcPts val="137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Reconhecimento, </a:t>
            </a:r>
            <a:r>
              <a:rPr sz="1200" spc="-10" dirty="0">
                <a:latin typeface="Times New Roman"/>
                <a:cs typeface="Times New Roman"/>
              </a:rPr>
              <a:t>Saberes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Competências-RSC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15" dirty="0">
                <a:latin typeface="Times New Roman"/>
                <a:cs typeface="Times New Roman"/>
              </a:rPr>
              <a:t>fins </a:t>
            </a:r>
            <a:r>
              <a:rPr sz="1200" spc="1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spc="-15" dirty="0">
                <a:latin typeface="Times New Roman"/>
                <a:cs typeface="Times New Roman"/>
              </a:rPr>
              <a:t>na  </a:t>
            </a:r>
            <a:r>
              <a:rPr sz="1200" spc="-5" dirty="0">
                <a:latin typeface="Times New Roman"/>
                <a:cs typeface="Times New Roman"/>
              </a:rPr>
              <a:t>carreira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servidor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Docente;</a:t>
            </a:r>
            <a:endParaRPr sz="1200">
              <a:latin typeface="Times New Roman"/>
              <a:cs typeface="Times New Roman"/>
            </a:endParaRPr>
          </a:p>
          <a:p>
            <a:pPr marL="539750" marR="5080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Analisar pedidos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mudança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jornada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trabalho </a:t>
            </a:r>
            <a:r>
              <a:rPr sz="1200" dirty="0">
                <a:latin typeface="Times New Roman"/>
                <a:cs typeface="Times New Roman"/>
              </a:rPr>
              <a:t>e afastamentos para </a:t>
            </a:r>
            <a:r>
              <a:rPr sz="1200" spc="-5" dirty="0">
                <a:latin typeface="Times New Roman"/>
                <a:cs typeface="Times New Roman"/>
              </a:rPr>
              <a:t>Pós-  Graduação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país </a:t>
            </a:r>
            <a:r>
              <a:rPr sz="1200" dirty="0">
                <a:latin typeface="Times New Roman"/>
                <a:cs typeface="Times New Roman"/>
              </a:rPr>
              <a:t>e para o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exterior;</a:t>
            </a:r>
            <a:endParaRPr sz="1200">
              <a:latin typeface="Times New Roman"/>
              <a:cs typeface="Times New Roman"/>
            </a:endParaRPr>
          </a:p>
          <a:p>
            <a:pPr marL="539750" marR="6985" indent="-527685">
              <a:lnSpc>
                <a:spcPts val="1370"/>
              </a:lnSpc>
              <a:spcBef>
                <a:spcPts val="20"/>
              </a:spcBef>
              <a:tabLst>
                <a:tab pos="539750" algn="l"/>
              </a:tabLst>
            </a:pPr>
            <a:r>
              <a:rPr sz="1200" spc="-5" dirty="0">
                <a:latin typeface="Times New Roman"/>
                <a:cs typeface="Times New Roman"/>
              </a:rPr>
              <a:t>XV.	</a:t>
            </a:r>
            <a:r>
              <a:rPr sz="1200" spc="-10" dirty="0">
                <a:latin typeface="Times New Roman"/>
                <a:cs typeface="Times New Roman"/>
              </a:rPr>
              <a:t>Comunicar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servidor através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e-mail funcional quando </a:t>
            </a:r>
            <a:r>
              <a:rPr sz="1200" spc="-10" dirty="0">
                <a:latin typeface="Times New Roman"/>
                <a:cs typeface="Times New Roman"/>
              </a:rPr>
              <a:t>estiver </a:t>
            </a:r>
            <a:r>
              <a:rPr sz="1200" spc="-5" dirty="0">
                <a:latin typeface="Times New Roman"/>
                <a:cs typeface="Times New Roman"/>
              </a:rPr>
              <a:t>faltando </a:t>
            </a:r>
            <a:r>
              <a:rPr sz="1200" spc="5" dirty="0">
                <a:latin typeface="Times New Roman"/>
                <a:cs typeface="Times New Roman"/>
              </a:rPr>
              <a:t>três  </a:t>
            </a:r>
            <a:r>
              <a:rPr sz="1200" spc="-10" dirty="0">
                <a:latin typeface="Times New Roman"/>
                <a:cs typeface="Times New Roman"/>
              </a:rPr>
              <a:t>meses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progressão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funcional;</a:t>
            </a:r>
            <a:endParaRPr sz="1200">
              <a:latin typeface="Times New Roman"/>
              <a:cs typeface="Times New Roman"/>
            </a:endParaRPr>
          </a:p>
          <a:p>
            <a:pPr marL="539750" marR="13970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Fomentar parcerias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outros órgãos e </a:t>
            </a:r>
            <a:r>
              <a:rPr sz="1200" spc="-10" dirty="0">
                <a:latin typeface="Times New Roman"/>
                <a:cs typeface="Times New Roman"/>
              </a:rPr>
              <a:t>entidades, visando </a:t>
            </a:r>
            <a:r>
              <a:rPr sz="1200" spc="-5" dirty="0">
                <a:latin typeface="Times New Roman"/>
                <a:cs typeface="Times New Roman"/>
              </a:rPr>
              <a:t>ao aperfeiçoamento dos  servidores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spc="-5" dirty="0">
                <a:latin typeface="Times New Roman"/>
                <a:cs typeface="Times New Roman"/>
              </a:rPr>
              <a:t>junto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DGP;</a:t>
            </a:r>
            <a:endParaRPr sz="1200">
              <a:latin typeface="Times New Roman"/>
              <a:cs typeface="Times New Roman"/>
            </a:endParaRPr>
          </a:p>
          <a:p>
            <a:pPr marL="539750" marR="17780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disseminação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Política </a:t>
            </a:r>
            <a:r>
              <a:rPr sz="1200" dirty="0">
                <a:latin typeface="Times New Roman"/>
                <a:cs typeface="Times New Roman"/>
              </a:rPr>
              <a:t>Nacional de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Pessoal </a:t>
            </a:r>
            <a:r>
              <a:rPr sz="1200" spc="-15" dirty="0">
                <a:latin typeface="Times New Roman"/>
                <a:cs typeface="Times New Roman"/>
              </a:rPr>
              <a:t>no 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39750" marR="14604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Atuar em consonância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Decreto </a:t>
            </a:r>
            <a:r>
              <a:rPr sz="1200" spc="-15" dirty="0">
                <a:latin typeface="Times New Roman"/>
                <a:cs typeface="Times New Roman"/>
              </a:rPr>
              <a:t>nº </a:t>
            </a:r>
            <a:r>
              <a:rPr sz="1200" spc="-5" dirty="0">
                <a:latin typeface="Times New Roman"/>
                <a:cs typeface="Times New Roman"/>
              </a:rPr>
              <a:t>9.991, </a:t>
            </a:r>
            <a:r>
              <a:rPr sz="1200" dirty="0">
                <a:latin typeface="Times New Roman"/>
                <a:cs typeface="Times New Roman"/>
              </a:rPr>
              <a:t>de 28 de </a:t>
            </a:r>
            <a:r>
              <a:rPr sz="1200" spc="-5" dirty="0">
                <a:latin typeface="Times New Roman"/>
                <a:cs typeface="Times New Roman"/>
              </a:rPr>
              <a:t>agosto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2019.  Implantar/Disseminar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Gestão </a:t>
            </a:r>
            <a:r>
              <a:rPr sz="1200" spc="-10" dirty="0">
                <a:latin typeface="Times New Roman"/>
                <a:cs typeface="Times New Roman"/>
              </a:rPr>
              <a:t>por </a:t>
            </a:r>
            <a:r>
              <a:rPr sz="1200" spc="-5" dirty="0">
                <a:latin typeface="Times New Roman"/>
                <a:cs typeface="Times New Roman"/>
              </a:rPr>
              <a:t>Competências; Gestão por Processos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Gestão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20"/>
              </a:lnSpc>
            </a:pP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Conhecimento;</a:t>
            </a:r>
            <a:endParaRPr sz="1200">
              <a:latin typeface="Times New Roman"/>
              <a:cs typeface="Times New Roman"/>
            </a:endParaRPr>
          </a:p>
          <a:p>
            <a:pPr marL="539750" marR="173355">
              <a:lnSpc>
                <a:spcPct val="958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Possibilitar novas </a:t>
            </a:r>
            <a:r>
              <a:rPr sz="1200" dirty="0">
                <a:latin typeface="Times New Roman"/>
                <a:cs typeface="Times New Roman"/>
              </a:rPr>
              <a:t>técnicas de </a:t>
            </a:r>
            <a:r>
              <a:rPr sz="1200" spc="-5" dirty="0">
                <a:latin typeface="Times New Roman"/>
                <a:cs typeface="Times New Roman"/>
              </a:rPr>
              <a:t>aprendizagem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servidores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Campus;  Aperfeiçoar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potencializar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perfil </a:t>
            </a:r>
            <a:r>
              <a:rPr sz="1200" spc="-5" dirty="0">
                <a:latin typeface="Times New Roman"/>
                <a:cs typeface="Times New Roman"/>
              </a:rPr>
              <a:t>individual </a:t>
            </a:r>
            <a:r>
              <a:rPr sz="1200" dirty="0">
                <a:latin typeface="Times New Roman"/>
                <a:cs typeface="Times New Roman"/>
              </a:rPr>
              <a:t>de cada </a:t>
            </a:r>
            <a:r>
              <a:rPr sz="1200" spc="-5" dirty="0">
                <a:latin typeface="Times New Roman"/>
                <a:cs typeface="Times New Roman"/>
              </a:rPr>
              <a:t>servidor/colaborador;  Desenvolver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Plano Anual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Capacitação alinhado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10" dirty="0">
                <a:latin typeface="Times New Roman"/>
                <a:cs typeface="Times New Roman"/>
              </a:rPr>
              <a:t>interesses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institucionais;</a:t>
            </a:r>
            <a:endParaRPr sz="1200">
              <a:latin typeface="Times New Roman"/>
              <a:cs typeface="Times New Roman"/>
            </a:endParaRPr>
          </a:p>
          <a:p>
            <a:pPr marL="539750" marR="9525">
              <a:lnSpc>
                <a:spcPts val="1370"/>
              </a:lnSpc>
              <a:spcBef>
                <a:spcPts val="55"/>
              </a:spcBef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integração nos eventos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capacitação, possibilitando </a:t>
            </a:r>
            <a:r>
              <a:rPr sz="1200" dirty="0">
                <a:latin typeface="Times New Roman"/>
                <a:cs typeface="Times New Roman"/>
              </a:rPr>
              <a:t>a troca de  </a:t>
            </a:r>
            <a:r>
              <a:rPr sz="1200" spc="-5" dirty="0">
                <a:latin typeface="Times New Roman"/>
                <a:cs typeface="Times New Roman"/>
              </a:rPr>
              <a:t>experiências profissionais </a:t>
            </a:r>
            <a:r>
              <a:rPr sz="1200" dirty="0">
                <a:latin typeface="Times New Roman"/>
                <a:cs typeface="Times New Roman"/>
              </a:rPr>
              <a:t>entre </a:t>
            </a:r>
            <a:r>
              <a:rPr sz="1200" spc="5" dirty="0">
                <a:latin typeface="Times New Roman"/>
                <a:cs typeface="Times New Roman"/>
              </a:rPr>
              <a:t>os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servidores;</a:t>
            </a:r>
            <a:endParaRPr sz="1200">
              <a:latin typeface="Times New Roman"/>
              <a:cs typeface="Times New Roman"/>
            </a:endParaRPr>
          </a:p>
          <a:p>
            <a:pPr marL="539750" marR="7620">
              <a:lnSpc>
                <a:spcPts val="1370"/>
              </a:lnSpc>
              <a:spcBef>
                <a:spcPts val="25"/>
              </a:spcBef>
            </a:pPr>
            <a:r>
              <a:rPr sz="1200" spc="-10" dirty="0">
                <a:latin typeface="Times New Roman"/>
                <a:cs typeface="Times New Roman"/>
              </a:rPr>
              <a:t>Avaliar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desempenho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10" dirty="0">
                <a:latin typeface="Times New Roman"/>
                <a:cs typeface="Times New Roman"/>
              </a:rPr>
              <a:t>Progressão </a:t>
            </a:r>
            <a:r>
              <a:rPr sz="1200" spc="-5" dirty="0">
                <a:latin typeface="Times New Roman"/>
                <a:cs typeface="Times New Roman"/>
              </a:rPr>
              <a:t>Funcional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Servidores,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processos  concernentes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Incentivo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Qualificação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aos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de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Reconhecimento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7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Saberes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Competências;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405"/>
              </a:lnSpc>
            </a:pPr>
            <a:r>
              <a:rPr sz="1200" spc="-10" dirty="0">
                <a:latin typeface="Times New Roman"/>
                <a:cs typeface="Times New Roman"/>
              </a:rPr>
              <a:t>Efetivar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contratos dos </a:t>
            </a:r>
            <a:r>
              <a:rPr sz="1200" spc="-10" dirty="0">
                <a:latin typeface="Times New Roman"/>
                <a:cs typeface="Times New Roman"/>
              </a:rPr>
              <a:t>Professores </a:t>
            </a:r>
            <a:r>
              <a:rPr sz="1200" dirty="0">
                <a:latin typeface="Times New Roman"/>
                <a:cs typeface="Times New Roman"/>
              </a:rPr>
              <a:t>Substitutos e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Estagiários;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7076" y="691641"/>
            <a:ext cx="444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6492" y="1042161"/>
            <a:ext cx="548005" cy="55880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51435" algn="r">
              <a:lnSpc>
                <a:spcPct val="95800"/>
              </a:lnSpc>
              <a:spcBef>
                <a:spcPts val="16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8892" y="1743582"/>
            <a:ext cx="3924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XXX.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97076" y="2094102"/>
            <a:ext cx="444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6492" y="2444622"/>
            <a:ext cx="54800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51435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87348" y="2972180"/>
            <a:ext cx="5549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XIV.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87348" y="3322701"/>
            <a:ext cx="554355" cy="38227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indent="51435">
              <a:lnSpc>
                <a:spcPts val="1370"/>
              </a:lnSpc>
              <a:spcBef>
                <a:spcPts val="200"/>
              </a:spcBef>
            </a:pPr>
            <a:r>
              <a:rPr sz="1200" spc="-10" dirty="0">
                <a:latin typeface="Times New Roman"/>
                <a:cs typeface="Times New Roman"/>
              </a:rPr>
              <a:t>XXXV.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35532" y="3847338"/>
            <a:ext cx="6057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XXXVII.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6764" y="4197857"/>
            <a:ext cx="657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86254" y="691641"/>
            <a:ext cx="5160010" cy="3891279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11430">
              <a:lnSpc>
                <a:spcPct val="96000"/>
              </a:lnSpc>
              <a:spcBef>
                <a:spcPts val="155"/>
              </a:spcBef>
            </a:pPr>
            <a:r>
              <a:rPr sz="1200" spc="-10" dirty="0">
                <a:latin typeface="Times New Roman"/>
                <a:cs typeface="Times New Roman"/>
              </a:rPr>
              <a:t>Avaliar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processos concernentes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Licença </a:t>
            </a:r>
            <a:r>
              <a:rPr sz="1200" spc="-5" dirty="0">
                <a:latin typeface="Times New Roman"/>
                <a:cs typeface="Times New Roman"/>
              </a:rPr>
              <a:t>Capacitação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aos  </a:t>
            </a:r>
            <a:r>
              <a:rPr sz="1200" dirty="0">
                <a:latin typeface="Times New Roman"/>
                <a:cs typeface="Times New Roman"/>
              </a:rPr>
              <a:t>afastamentos </a:t>
            </a:r>
            <a:r>
              <a:rPr sz="1200" spc="-5" dirty="0">
                <a:latin typeface="Times New Roman"/>
                <a:cs typeface="Times New Roman"/>
              </a:rPr>
              <a:t>dos servidores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10" dirty="0">
                <a:latin typeface="Times New Roman"/>
                <a:cs typeface="Times New Roman"/>
              </a:rPr>
              <a:t>participar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Programas </a:t>
            </a:r>
            <a:r>
              <a:rPr sz="1200" dirty="0">
                <a:latin typeface="Times New Roman"/>
                <a:cs typeface="Times New Roman"/>
              </a:rPr>
              <a:t>de Pós-Graduação;  </a:t>
            </a:r>
            <a:r>
              <a:rPr sz="1200" spc="-5" dirty="0">
                <a:latin typeface="Times New Roman"/>
                <a:cs typeface="Times New Roman"/>
              </a:rPr>
              <a:t>Encaminhar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chefia </a:t>
            </a:r>
            <a:r>
              <a:rPr sz="1200" spc="-5" dirty="0">
                <a:latin typeface="Times New Roman"/>
                <a:cs typeface="Times New Roman"/>
              </a:rPr>
              <a:t>imediata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desenvolvidas </a:t>
            </a:r>
            <a:r>
              <a:rPr sz="1200" spc="-10" dirty="0">
                <a:latin typeface="Times New Roman"/>
                <a:cs typeface="Times New Roman"/>
              </a:rPr>
              <a:t>pelo </a:t>
            </a:r>
            <a:r>
              <a:rPr sz="1200" dirty="0">
                <a:latin typeface="Times New Roman"/>
                <a:cs typeface="Times New Roman"/>
              </a:rPr>
              <a:t>órgão;  </a:t>
            </a:r>
            <a:r>
              <a:rPr sz="1200" spc="-5" dirty="0">
                <a:latin typeface="Times New Roman"/>
                <a:cs typeface="Times New Roman"/>
              </a:rPr>
              <a:t>Viabilizar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avaliação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desempenho </a:t>
            </a:r>
            <a:r>
              <a:rPr sz="1200" dirty="0">
                <a:latin typeface="Times New Roman"/>
                <a:cs typeface="Times New Roman"/>
              </a:rPr>
              <a:t>e o </a:t>
            </a:r>
            <a:r>
              <a:rPr sz="1200" spc="-5" dirty="0">
                <a:latin typeface="Times New Roman"/>
                <a:cs typeface="Times New Roman"/>
              </a:rPr>
              <a:t>desenvolvimento dos servidores;  Orientar, visitar, </a:t>
            </a:r>
            <a:r>
              <a:rPr sz="1200" spc="-10" dirty="0">
                <a:latin typeface="Times New Roman"/>
                <a:cs typeface="Times New Roman"/>
              </a:rPr>
              <a:t>interagir, conhecer </a:t>
            </a:r>
            <a:r>
              <a:rPr sz="1200" spc="-5" dirty="0">
                <a:latin typeface="Times New Roman"/>
                <a:cs typeface="Times New Roman"/>
              </a:rPr>
              <a:t>as demandas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spc="-15" dirty="0">
                <a:latin typeface="Times New Roman"/>
                <a:cs typeface="Times New Roman"/>
              </a:rPr>
              <a:t>nas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-5" dirty="0">
                <a:latin typeface="Times New Roman"/>
                <a:cs typeface="Times New Roman"/>
              </a:rPr>
              <a:t>relativas </a:t>
            </a:r>
            <a:r>
              <a:rPr sz="1200" dirty="0">
                <a:latin typeface="Times New Roman"/>
                <a:cs typeface="Times New Roman"/>
              </a:rPr>
              <a:t>à  Seção;</a:t>
            </a:r>
            <a:endParaRPr sz="1200">
              <a:latin typeface="Times New Roman"/>
              <a:cs typeface="Times New Roman"/>
            </a:endParaRPr>
          </a:p>
          <a:p>
            <a:pPr marL="12700" marR="10795">
              <a:lnSpc>
                <a:spcPts val="1390"/>
              </a:lnSpc>
              <a:spcBef>
                <a:spcPts val="15"/>
              </a:spcBef>
            </a:pPr>
            <a:r>
              <a:rPr sz="1200" spc="-5" dirty="0">
                <a:latin typeface="Times New Roman"/>
                <a:cs typeface="Times New Roman"/>
              </a:rPr>
              <a:t>Promover programas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capacitação </a:t>
            </a:r>
            <a:r>
              <a:rPr sz="1200" spc="-10" dirty="0">
                <a:latin typeface="Times New Roman"/>
                <a:cs typeface="Times New Roman"/>
              </a:rPr>
              <a:t>necessários, </a:t>
            </a:r>
            <a:r>
              <a:rPr sz="1200" spc="-5" dirty="0">
                <a:latin typeface="Times New Roman"/>
                <a:cs typeface="Times New Roman"/>
              </a:rPr>
              <a:t>quando percebidos nos </a:t>
            </a:r>
            <a:r>
              <a:rPr sz="1200" dirty="0">
                <a:latin typeface="Times New Roman"/>
                <a:cs typeface="Times New Roman"/>
              </a:rPr>
              <a:t>processos  de </a:t>
            </a:r>
            <a:r>
              <a:rPr sz="1200" spc="-5" dirty="0">
                <a:latin typeface="Times New Roman"/>
                <a:cs typeface="Times New Roman"/>
              </a:rPr>
              <a:t>avaliação;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10"/>
              </a:lnSpc>
            </a:pPr>
            <a:r>
              <a:rPr sz="1200" spc="-5" dirty="0">
                <a:latin typeface="Times New Roman"/>
                <a:cs typeface="Times New Roman"/>
              </a:rPr>
              <a:t>Promover convênios visando ao </a:t>
            </a:r>
            <a:r>
              <a:rPr sz="1200" spc="-10" dirty="0">
                <a:latin typeface="Times New Roman"/>
                <a:cs typeface="Times New Roman"/>
              </a:rPr>
              <a:t>aprimoramento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formação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pessoal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2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junto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DGP;</a:t>
            </a:r>
            <a:endParaRPr sz="1200">
              <a:latin typeface="Times New Roman"/>
              <a:cs typeface="Times New Roman"/>
            </a:endParaRPr>
          </a:p>
          <a:p>
            <a:pPr marL="12700" marR="17145" algn="just">
              <a:lnSpc>
                <a:spcPct val="959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5" dirty="0">
                <a:latin typeface="Times New Roman"/>
                <a:cs typeface="Times New Roman"/>
              </a:rPr>
              <a:t>Plano </a:t>
            </a:r>
            <a:r>
              <a:rPr sz="1200" spc="-5" dirty="0">
                <a:latin typeface="Times New Roman"/>
                <a:cs typeface="Times New Roman"/>
              </a:rPr>
              <a:t>Anual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Capacitação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conformidade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legislação </a:t>
            </a:r>
            <a:r>
              <a:rPr sz="1200" spc="-5" dirty="0">
                <a:latin typeface="Times New Roman"/>
                <a:cs typeface="Times New Roman"/>
              </a:rPr>
              <a:t>vigente;  Estabelecer </a:t>
            </a:r>
            <a:r>
              <a:rPr sz="1200" dirty="0">
                <a:latin typeface="Times New Roman"/>
                <a:cs typeface="Times New Roman"/>
              </a:rPr>
              <a:t>e executar </a:t>
            </a:r>
            <a:r>
              <a:rPr sz="1200" spc="-5" dirty="0">
                <a:latin typeface="Times New Roman"/>
                <a:cs typeface="Times New Roman"/>
              </a:rPr>
              <a:t>procedimentos referentes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divulgação das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-5" dirty="0">
                <a:latin typeface="Times New Roman"/>
                <a:cs typeface="Times New Roman"/>
              </a:rPr>
              <a:t>próprias </a:t>
            </a:r>
            <a:r>
              <a:rPr sz="1200" dirty="0">
                <a:latin typeface="Times New Roman"/>
                <a:cs typeface="Times New Roman"/>
              </a:rPr>
              <a:t>da  </a:t>
            </a:r>
            <a:r>
              <a:rPr sz="1200" spc="-5" dirty="0">
                <a:latin typeface="Times New Roman"/>
                <a:cs typeface="Times New Roman"/>
              </a:rPr>
              <a:t>Seção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12700" marR="13970" algn="just">
              <a:lnSpc>
                <a:spcPts val="1370"/>
              </a:lnSpc>
              <a:spcBef>
                <a:spcPts val="55"/>
              </a:spcBef>
            </a:pPr>
            <a:r>
              <a:rPr sz="1200" spc="-5" dirty="0">
                <a:latin typeface="Times New Roman"/>
                <a:cs typeface="Times New Roman"/>
              </a:rPr>
              <a:t>Desenvolver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projetos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capacitação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qualificação, </a:t>
            </a:r>
            <a:r>
              <a:rPr sz="1200" spc="-10" dirty="0">
                <a:latin typeface="Times New Roman"/>
                <a:cs typeface="Times New Roman"/>
              </a:rPr>
              <a:t>fazendo </a:t>
            </a:r>
            <a:r>
              <a:rPr sz="1200" spc="-5" dirty="0">
                <a:latin typeface="Times New Roman"/>
                <a:cs typeface="Times New Roman"/>
              </a:rPr>
              <a:t>acompanhamento 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sua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realização;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ts val="1320"/>
              </a:lnSpc>
            </a:pPr>
            <a:r>
              <a:rPr sz="1200" spc="-10" dirty="0">
                <a:latin typeface="Times New Roman"/>
                <a:cs typeface="Times New Roman"/>
              </a:rPr>
              <a:t>Gerir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recursos disponibilizados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5" dirty="0">
                <a:latin typeface="Times New Roman"/>
                <a:cs typeface="Times New Roman"/>
              </a:rPr>
              <a:t>capacitação </a:t>
            </a:r>
            <a:r>
              <a:rPr sz="1200" dirty="0">
                <a:latin typeface="Times New Roman"/>
                <a:cs typeface="Times New Roman"/>
              </a:rPr>
              <a:t>para o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962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Coordenar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processo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capacitação dos servidores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spc="20" dirty="0">
                <a:latin typeface="Times New Roman"/>
                <a:cs typeface="Times New Roman"/>
              </a:rPr>
              <a:t>em  </a:t>
            </a:r>
            <a:r>
              <a:rPr sz="1200" spc="-5" dirty="0">
                <a:latin typeface="Times New Roman"/>
                <a:cs typeface="Times New Roman"/>
              </a:rPr>
              <a:t>consonância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política institucional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gestão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pessoas;  Auxiliar as atividades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CPPD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dirty="0">
                <a:latin typeface="Times New Roman"/>
                <a:cs typeface="Times New Roman"/>
              </a:rPr>
              <a:t>tocante </a:t>
            </a:r>
            <a:r>
              <a:rPr sz="1200" spc="-5" dirty="0">
                <a:latin typeface="Times New Roman"/>
                <a:cs typeface="Times New Roman"/>
              </a:rPr>
              <a:t>ao desenvolvimento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pessoas, quando  solicitada;</a:t>
            </a:r>
            <a:endParaRPr sz="1200">
              <a:latin typeface="Times New Roman"/>
              <a:cs typeface="Times New Roman"/>
            </a:endParaRPr>
          </a:p>
          <a:p>
            <a:pPr marL="12700" marR="14604">
              <a:lnSpc>
                <a:spcPts val="1390"/>
              </a:lnSpc>
              <a:spcBef>
                <a:spcPts val="15"/>
              </a:spcBef>
            </a:pPr>
            <a:r>
              <a:rPr sz="1200" spc="-5" dirty="0">
                <a:latin typeface="Times New Roman"/>
                <a:cs typeface="Times New Roman"/>
              </a:rPr>
              <a:t>Executar outras funções que, </a:t>
            </a:r>
            <a:r>
              <a:rPr sz="1200" dirty="0">
                <a:latin typeface="Times New Roman"/>
                <a:cs typeface="Times New Roman"/>
              </a:rPr>
              <a:t>por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natureza,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estejam afetas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tenham  </a:t>
            </a:r>
            <a:r>
              <a:rPr sz="1200" spc="-10" dirty="0">
                <a:latin typeface="Times New Roman"/>
                <a:cs typeface="Times New Roman"/>
              </a:rPr>
              <a:t>sido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atribuídas;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66596" y="4880863"/>
            <a:ext cx="534352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1</a:t>
            </a:r>
            <a:r>
              <a:rPr lang="pt-BR" sz="1200" b="1" dirty="0" smtClean="0">
                <a:latin typeface="Times New Roman"/>
                <a:cs typeface="Times New Roman"/>
              </a:rPr>
              <a:t>5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Setor </a:t>
            </a:r>
            <a:r>
              <a:rPr sz="1200" b="1" spc="-5" dirty="0">
                <a:latin typeface="Times New Roman"/>
                <a:cs typeface="Times New Roman"/>
              </a:rPr>
              <a:t>de Aposentadoria </a:t>
            </a:r>
            <a:r>
              <a:rPr sz="1200" b="1" dirty="0">
                <a:latin typeface="Times New Roman"/>
                <a:cs typeface="Times New Roman"/>
              </a:rPr>
              <a:t>e </a:t>
            </a:r>
            <a:r>
              <a:rPr sz="1200" b="1" spc="-10" dirty="0">
                <a:latin typeface="Times New Roman"/>
                <a:cs typeface="Times New Roman"/>
              </a:rPr>
              <a:t>Pensões </a:t>
            </a:r>
            <a:r>
              <a:rPr sz="1200" b="1" spc="-5" dirty="0">
                <a:latin typeface="Times New Roman"/>
                <a:cs typeface="Times New Roman"/>
              </a:rPr>
              <a:t>as seguintes</a:t>
            </a:r>
            <a:r>
              <a:rPr sz="1200" b="1" spc="16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26007" y="6142989"/>
            <a:ext cx="2159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spc="-20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68094" y="7896225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16253" y="8597264"/>
            <a:ext cx="328295" cy="38227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13030" marR="5080" indent="-100965">
              <a:lnSpc>
                <a:spcPts val="1370"/>
              </a:lnSpc>
              <a:spcBef>
                <a:spcPts val="2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16863" y="5264911"/>
            <a:ext cx="5628005" cy="459295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481965" marR="5080" indent="-356870" algn="just">
              <a:lnSpc>
                <a:spcPct val="95800"/>
              </a:lnSpc>
              <a:spcBef>
                <a:spcPts val="160"/>
              </a:spcBef>
              <a:buAutoNum type="romanUcPeriod"/>
              <a:tabLst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Analisar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despachar </a:t>
            </a:r>
            <a:r>
              <a:rPr sz="1200" spc="-5" dirty="0">
                <a:latin typeface="Times New Roman"/>
                <a:cs typeface="Times New Roman"/>
              </a:rPr>
              <a:t>processos referentes a: </a:t>
            </a:r>
            <a:r>
              <a:rPr sz="1200" spc="-10" dirty="0">
                <a:latin typeface="Times New Roman"/>
                <a:cs typeface="Times New Roman"/>
              </a:rPr>
              <a:t>Averbação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tempo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serviço,  </a:t>
            </a:r>
            <a:r>
              <a:rPr sz="1200" spc="-10" dirty="0">
                <a:latin typeface="Times New Roman"/>
                <a:cs typeface="Times New Roman"/>
              </a:rPr>
              <a:t>Auxílio Funeral, </a:t>
            </a:r>
            <a:r>
              <a:rPr sz="1200" spc="-5" dirty="0">
                <a:latin typeface="Times New Roman"/>
                <a:cs typeface="Times New Roman"/>
              </a:rPr>
              <a:t>Concessão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Aposentadoria (voluntária, compulsória, por  invalidez), Concessão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pensão civil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alimentícia;</a:t>
            </a:r>
            <a:endParaRPr sz="1200">
              <a:latin typeface="Times New Roman"/>
              <a:cs typeface="Times New Roman"/>
            </a:endParaRPr>
          </a:p>
          <a:p>
            <a:pPr marL="481965" marR="12700" indent="-408940">
              <a:lnSpc>
                <a:spcPct val="95800"/>
              </a:lnSpc>
              <a:spcBef>
                <a:spcPts val="15"/>
              </a:spcBef>
              <a:buAutoNum type="romanUcPeriod"/>
              <a:tabLst>
                <a:tab pos="481965" algn="l"/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Organizar, controlar, </a:t>
            </a:r>
            <a:r>
              <a:rPr sz="1200" spc="-10" dirty="0">
                <a:latin typeface="Times New Roman"/>
                <a:cs typeface="Times New Roman"/>
              </a:rPr>
              <a:t>conservar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manter </a:t>
            </a:r>
            <a:r>
              <a:rPr sz="1200" dirty="0">
                <a:latin typeface="Times New Roman"/>
                <a:cs typeface="Times New Roman"/>
              </a:rPr>
              <a:t>atualizados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registros, arquivos </a:t>
            </a:r>
            <a:r>
              <a:rPr sz="1200" dirty="0">
                <a:latin typeface="Times New Roman"/>
                <a:cs typeface="Times New Roman"/>
              </a:rPr>
              <a:t>de  documentos e </a:t>
            </a:r>
            <a:r>
              <a:rPr sz="1200" spc="-5" dirty="0">
                <a:latin typeface="Times New Roman"/>
                <a:cs typeface="Times New Roman"/>
              </a:rPr>
              <a:t>dados </a:t>
            </a:r>
            <a:r>
              <a:rPr sz="1200" spc="-10" dirty="0">
                <a:latin typeface="Times New Roman"/>
                <a:cs typeface="Times New Roman"/>
              </a:rPr>
              <a:t>cadastrais </a:t>
            </a:r>
            <a:r>
              <a:rPr sz="1200" dirty="0">
                <a:latin typeface="Times New Roman"/>
                <a:cs typeface="Times New Roman"/>
              </a:rPr>
              <a:t>de servidores aposentados e </a:t>
            </a:r>
            <a:r>
              <a:rPr sz="1200" spc="-5" dirty="0">
                <a:latin typeface="Times New Roman"/>
                <a:cs typeface="Times New Roman"/>
              </a:rPr>
              <a:t>pensionistas;  Providenciar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cumprimento das deliberações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Órgãos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spc="-5" dirty="0">
                <a:latin typeface="Times New Roman"/>
                <a:cs typeface="Times New Roman"/>
              </a:rPr>
              <a:t>Externo  referentes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trilhas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auditoria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dirty="0">
                <a:latin typeface="Times New Roman"/>
                <a:cs typeface="Times New Roman"/>
              </a:rPr>
              <a:t>gestão de </a:t>
            </a:r>
            <a:r>
              <a:rPr sz="1200" spc="-10" dirty="0">
                <a:latin typeface="Times New Roman"/>
                <a:cs typeface="Times New Roman"/>
              </a:rPr>
              <a:t>pessoas, </a:t>
            </a:r>
            <a:r>
              <a:rPr sz="1200" spc="-5" dirty="0">
                <a:latin typeface="Times New Roman"/>
                <a:cs typeface="Times New Roman"/>
              </a:rPr>
              <a:t>relacionadas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aposentadorias 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pensões.</a:t>
            </a:r>
            <a:endParaRPr sz="1200">
              <a:latin typeface="Times New Roman"/>
              <a:cs typeface="Times New Roman"/>
            </a:endParaRPr>
          </a:p>
          <a:p>
            <a:pPr marL="481965" marR="10795" indent="-469900">
              <a:lnSpc>
                <a:spcPts val="1400"/>
              </a:lnSpc>
              <a:spcBef>
                <a:spcPts val="5"/>
              </a:spcBef>
              <a:buAutoNum type="romanUcPeriod" startAt="4"/>
              <a:tabLst>
                <a:tab pos="481965" algn="l"/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Executar, </a:t>
            </a:r>
            <a:r>
              <a:rPr sz="1200" spc="-10" dirty="0">
                <a:latin typeface="Times New Roman"/>
                <a:cs typeface="Times New Roman"/>
              </a:rPr>
              <a:t>modernizar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gerenciar </a:t>
            </a:r>
            <a:r>
              <a:rPr sz="1200" dirty="0">
                <a:latin typeface="Times New Roman"/>
                <a:cs typeface="Times New Roman"/>
              </a:rPr>
              <a:t>ações de </a:t>
            </a:r>
            <a:r>
              <a:rPr sz="1200" spc="-5" dirty="0">
                <a:latin typeface="Times New Roman"/>
                <a:cs typeface="Times New Roman"/>
              </a:rPr>
              <a:t>registro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spc="-5" dirty="0">
                <a:latin typeface="Times New Roman"/>
                <a:cs typeface="Times New Roman"/>
              </a:rPr>
              <a:t>das aposentadorias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pensões;</a:t>
            </a:r>
            <a:endParaRPr sz="1200">
              <a:latin typeface="Times New Roman"/>
              <a:cs typeface="Times New Roman"/>
            </a:endParaRPr>
          </a:p>
          <a:p>
            <a:pPr marL="481965" indent="-418465">
              <a:lnSpc>
                <a:spcPts val="1300"/>
              </a:lnSpc>
              <a:buAutoNum type="romanUcPeriod" startAt="4"/>
              <a:tabLst>
                <a:tab pos="481965" algn="l"/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Organizar, controlar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manter </a:t>
            </a:r>
            <a:r>
              <a:rPr sz="1200" spc="-5" dirty="0">
                <a:latin typeface="Times New Roman"/>
                <a:cs typeface="Times New Roman"/>
              </a:rPr>
              <a:t>atualizados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registros,</a:t>
            </a:r>
            <a:r>
              <a:rPr sz="1200" spc="-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arquivos </a:t>
            </a:r>
            <a:r>
              <a:rPr sz="1200" dirty="0">
                <a:latin typeface="Times New Roman"/>
                <a:cs typeface="Times New Roman"/>
              </a:rPr>
              <a:t>e dados </a:t>
            </a:r>
            <a:r>
              <a:rPr sz="1200" spc="-5" dirty="0">
                <a:latin typeface="Times New Roman"/>
                <a:cs typeface="Times New Roman"/>
              </a:rPr>
              <a:t>cadastrais</a:t>
            </a:r>
            <a:endParaRPr sz="1200">
              <a:latin typeface="Times New Roman"/>
              <a:cs typeface="Times New Roman"/>
            </a:endParaRPr>
          </a:p>
          <a:p>
            <a:pPr marL="481965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relativos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aposentados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pensionistas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Belém;</a:t>
            </a:r>
            <a:endParaRPr sz="1200">
              <a:latin typeface="Times New Roman"/>
              <a:cs typeface="Times New Roman"/>
            </a:endParaRPr>
          </a:p>
          <a:p>
            <a:pPr marL="481965" marR="8255" indent="-469900" algn="just">
              <a:lnSpc>
                <a:spcPct val="95800"/>
              </a:lnSpc>
              <a:spcBef>
                <a:spcPts val="25"/>
              </a:spcBef>
              <a:buAutoNum type="romanUcPeriod" startAt="6"/>
              <a:tabLst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fazer </a:t>
            </a:r>
            <a:r>
              <a:rPr sz="1200" spc="-5" dirty="0">
                <a:latin typeface="Times New Roman"/>
                <a:cs typeface="Times New Roman"/>
              </a:rPr>
              <a:t>publicar </a:t>
            </a:r>
            <a:r>
              <a:rPr sz="1200" spc="10" dirty="0">
                <a:latin typeface="Times New Roman"/>
                <a:cs typeface="Times New Roman"/>
              </a:rPr>
              <a:t>atos </a:t>
            </a:r>
            <a:r>
              <a:rPr sz="1200" spc="-5" dirty="0">
                <a:latin typeface="Times New Roman"/>
                <a:cs typeface="Times New Roman"/>
              </a:rPr>
              <a:t>administrativos </a:t>
            </a:r>
            <a:r>
              <a:rPr sz="1200" spc="1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concessão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aposentadorias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pensões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Campus, </a:t>
            </a:r>
            <a:r>
              <a:rPr sz="1200" spc="-5" dirty="0">
                <a:latin typeface="Times New Roman"/>
                <a:cs typeface="Times New Roman"/>
              </a:rPr>
              <a:t>bem como proceder aos registros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Sistema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Controle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Tribunal </a:t>
            </a:r>
            <a:r>
              <a:rPr sz="1200" dirty="0">
                <a:latin typeface="Times New Roman"/>
                <a:cs typeface="Times New Roman"/>
              </a:rPr>
              <a:t>de Contas da </a:t>
            </a:r>
            <a:r>
              <a:rPr sz="1200" spc="-15" dirty="0">
                <a:latin typeface="Times New Roman"/>
                <a:cs typeface="Times New Roman"/>
              </a:rPr>
              <a:t>União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(TCU);</a:t>
            </a:r>
            <a:endParaRPr sz="1200">
              <a:latin typeface="Times New Roman"/>
              <a:cs typeface="Times New Roman"/>
            </a:endParaRPr>
          </a:p>
          <a:p>
            <a:pPr marL="481965" marR="6350" algn="just">
              <a:lnSpc>
                <a:spcPct val="956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Gerenciar, </a:t>
            </a:r>
            <a:r>
              <a:rPr sz="1200" spc="-10" dirty="0">
                <a:latin typeface="Times New Roman"/>
                <a:cs typeface="Times New Roman"/>
              </a:rPr>
              <a:t>instruir, controlar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prestar informações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orientações acerca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aposentadorias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pensões civis, </a:t>
            </a:r>
            <a:r>
              <a:rPr sz="1200" dirty="0">
                <a:latin typeface="Times New Roman"/>
                <a:cs typeface="Times New Roman"/>
              </a:rPr>
              <a:t>contagem e </a:t>
            </a:r>
            <a:r>
              <a:rPr sz="1200" spc="-5" dirty="0">
                <a:latin typeface="Times New Roman"/>
                <a:cs typeface="Times New Roman"/>
              </a:rPr>
              <a:t>averbação </a:t>
            </a:r>
            <a:r>
              <a:rPr sz="1200" spc="2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tempo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contribuição,  </a:t>
            </a:r>
            <a:r>
              <a:rPr sz="1200" spc="-10" dirty="0">
                <a:latin typeface="Times New Roman"/>
                <a:cs typeface="Times New Roman"/>
              </a:rPr>
              <a:t>Abono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Permanência, </a:t>
            </a:r>
            <a:r>
              <a:rPr sz="1200" spc="-10" dirty="0">
                <a:latin typeface="Times New Roman"/>
                <a:cs typeface="Times New Roman"/>
              </a:rPr>
              <a:t>Auxílio </a:t>
            </a:r>
            <a:r>
              <a:rPr sz="1200" spc="-5" dirty="0">
                <a:latin typeface="Times New Roman"/>
                <a:cs typeface="Times New Roman"/>
              </a:rPr>
              <a:t>Funeral, </a:t>
            </a:r>
            <a:r>
              <a:rPr sz="1200" spc="-10" dirty="0">
                <a:latin typeface="Times New Roman"/>
                <a:cs typeface="Times New Roman"/>
              </a:rPr>
              <a:t>Licença </a:t>
            </a:r>
            <a:r>
              <a:rPr sz="1200" spc="-5" dirty="0">
                <a:latin typeface="Times New Roman"/>
                <a:cs typeface="Times New Roman"/>
              </a:rPr>
              <a:t>Prêmio, </a:t>
            </a:r>
            <a:r>
              <a:rPr sz="1200" spc="-10" dirty="0">
                <a:latin typeface="Times New Roman"/>
                <a:cs typeface="Times New Roman"/>
              </a:rPr>
              <a:t>Anuênio </a:t>
            </a:r>
            <a:r>
              <a:rPr sz="1200" dirty="0">
                <a:latin typeface="Times New Roman"/>
                <a:cs typeface="Times New Roman"/>
              </a:rPr>
              <a:t>e outros  assuntos</a:t>
            </a:r>
            <a:r>
              <a:rPr sz="1200" spc="-5" dirty="0">
                <a:latin typeface="Times New Roman"/>
                <a:cs typeface="Times New Roman"/>
              </a:rPr>
              <a:t> correlatos;</a:t>
            </a:r>
            <a:endParaRPr sz="1200">
              <a:latin typeface="Times New Roman"/>
              <a:cs typeface="Times New Roman"/>
            </a:endParaRPr>
          </a:p>
          <a:p>
            <a:pPr marL="481965" algn="just">
              <a:lnSpc>
                <a:spcPts val="1355"/>
              </a:lnSpc>
            </a:pPr>
            <a:r>
              <a:rPr sz="1200" spc="-10" dirty="0">
                <a:latin typeface="Times New Roman"/>
                <a:cs typeface="Times New Roman"/>
              </a:rPr>
              <a:t>Emitir </a:t>
            </a:r>
            <a:r>
              <a:rPr sz="1200" spc="-5" dirty="0">
                <a:latin typeface="Times New Roman"/>
                <a:cs typeface="Times New Roman"/>
              </a:rPr>
              <a:t>Declarações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Certidões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Tempo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Contribuição;</a:t>
            </a:r>
            <a:endParaRPr sz="1200">
              <a:latin typeface="Times New Roman"/>
              <a:cs typeface="Times New Roman"/>
            </a:endParaRPr>
          </a:p>
          <a:p>
            <a:pPr marL="481965" marR="10160" algn="just">
              <a:lnSpc>
                <a:spcPct val="95900"/>
              </a:lnSpc>
              <a:spcBef>
                <a:spcPts val="20"/>
              </a:spcBef>
            </a:pPr>
            <a:r>
              <a:rPr sz="1200" spc="-10" dirty="0">
                <a:latin typeface="Times New Roman"/>
                <a:cs typeface="Times New Roman"/>
              </a:rPr>
              <a:t>Atender </a:t>
            </a:r>
            <a:r>
              <a:rPr sz="1200" spc="-5" dirty="0">
                <a:latin typeface="Times New Roman"/>
                <a:cs typeface="Times New Roman"/>
              </a:rPr>
              <a:t>presencialmente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10" dirty="0">
                <a:latin typeface="Times New Roman"/>
                <a:cs typeface="Times New Roman"/>
              </a:rPr>
              <a:t>por </a:t>
            </a:r>
            <a:r>
              <a:rPr sz="1200" spc="-25" dirty="0">
                <a:latin typeface="Times New Roman"/>
                <a:cs typeface="Times New Roman"/>
              </a:rPr>
              <a:t>meio </a:t>
            </a:r>
            <a:r>
              <a:rPr sz="1200" dirty="0">
                <a:latin typeface="Times New Roman"/>
                <a:cs typeface="Times New Roman"/>
              </a:rPr>
              <a:t>eletrônico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usuários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serviços </a:t>
            </a:r>
            <a:r>
              <a:rPr sz="1200" dirty="0">
                <a:latin typeface="Times New Roman"/>
                <a:cs typeface="Times New Roman"/>
              </a:rPr>
              <a:t>sob  </a:t>
            </a:r>
            <a:r>
              <a:rPr sz="1200" spc="-5" dirty="0">
                <a:latin typeface="Times New Roman"/>
                <a:cs typeface="Times New Roman"/>
              </a:rPr>
              <a:t>responsabilidade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Coordenadoria, prestando-lhes as </a:t>
            </a:r>
            <a:r>
              <a:rPr sz="1200" spc="-10" dirty="0">
                <a:latin typeface="Times New Roman"/>
                <a:cs typeface="Times New Roman"/>
              </a:rPr>
              <a:t>informações </a:t>
            </a:r>
            <a:r>
              <a:rPr sz="1200" spc="-5" dirty="0">
                <a:latin typeface="Times New Roman"/>
                <a:cs typeface="Times New Roman"/>
              </a:rPr>
              <a:t>solicitadas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orientando-os sobre </a:t>
            </a:r>
            <a:r>
              <a:rPr sz="1200" dirty="0">
                <a:latin typeface="Times New Roman"/>
                <a:cs typeface="Times New Roman"/>
              </a:rPr>
              <a:t>o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assunto;</a:t>
            </a:r>
            <a:endParaRPr sz="1200">
              <a:latin typeface="Times New Roman"/>
              <a:cs typeface="Times New Roman"/>
            </a:endParaRPr>
          </a:p>
          <a:p>
            <a:pPr marL="481965" marR="9525" indent="-417830" algn="just">
              <a:lnSpc>
                <a:spcPct val="95800"/>
              </a:lnSpc>
              <a:spcBef>
                <a:spcPts val="15"/>
              </a:spcBef>
            </a:pPr>
            <a:r>
              <a:rPr sz="1200" spc="-5" dirty="0">
                <a:latin typeface="Times New Roman"/>
                <a:cs typeface="Times New Roman"/>
              </a:rPr>
              <a:t>X. Instruir </a:t>
            </a:r>
            <a:r>
              <a:rPr sz="1200" dirty="0">
                <a:latin typeface="Times New Roman"/>
                <a:cs typeface="Times New Roman"/>
              </a:rPr>
              <a:t>e prestar </a:t>
            </a:r>
            <a:r>
              <a:rPr sz="1200" spc="-5" dirty="0">
                <a:latin typeface="Times New Roman"/>
                <a:cs typeface="Times New Roman"/>
              </a:rPr>
              <a:t>as </a:t>
            </a:r>
            <a:r>
              <a:rPr sz="1200" spc="-10" dirty="0">
                <a:latin typeface="Times New Roman"/>
                <a:cs typeface="Times New Roman"/>
              </a:rPr>
              <a:t>informações </a:t>
            </a:r>
            <a:r>
              <a:rPr sz="1200" spc="-5" dirty="0">
                <a:latin typeface="Times New Roman"/>
                <a:cs typeface="Times New Roman"/>
              </a:rPr>
              <a:t>acerca </a:t>
            </a:r>
            <a:r>
              <a:rPr sz="1200" dirty="0">
                <a:latin typeface="Times New Roman"/>
                <a:cs typeface="Times New Roman"/>
              </a:rPr>
              <a:t>de processos </a:t>
            </a:r>
            <a:r>
              <a:rPr sz="1200" spc="-5" dirty="0">
                <a:latin typeface="Times New Roman"/>
                <a:cs typeface="Times New Roman"/>
              </a:rPr>
              <a:t>envolvendo aposentadorias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pensões </a:t>
            </a:r>
            <a:r>
              <a:rPr sz="1200" spc="-10" dirty="0">
                <a:latin typeface="Times New Roman"/>
                <a:cs typeface="Times New Roman"/>
              </a:rPr>
              <a:t>civis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diligência, oriundos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Procuradoria </a:t>
            </a:r>
            <a:r>
              <a:rPr sz="1200" spc="-10" dirty="0">
                <a:latin typeface="Times New Roman"/>
                <a:cs typeface="Times New Roman"/>
              </a:rPr>
              <a:t>Geral,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TCU </a:t>
            </a:r>
            <a:r>
              <a:rPr sz="1200" spc="35" dirty="0">
                <a:latin typeface="Times New Roman"/>
                <a:cs typeface="Times New Roman"/>
              </a:rPr>
              <a:t>ou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outro  órgão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controle interno </a:t>
            </a:r>
            <a:r>
              <a:rPr sz="1200" spc="10" dirty="0">
                <a:latin typeface="Times New Roman"/>
                <a:cs typeface="Times New Roman"/>
              </a:rPr>
              <a:t>ou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externo;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68094" y="1218945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16253" y="1569846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07109" y="1920366"/>
            <a:ext cx="3352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07109" y="2972180"/>
            <a:ext cx="3346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06220" y="3322701"/>
            <a:ext cx="438150" cy="38227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indent="51435">
              <a:lnSpc>
                <a:spcPts val="1370"/>
              </a:lnSpc>
              <a:spcBef>
                <a:spcPts val="2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07109" y="3847338"/>
            <a:ext cx="3352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07109" y="4548377"/>
            <a:ext cx="3346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97076" y="4899151"/>
            <a:ext cx="447675" cy="73596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indent="60960" algn="just">
              <a:lnSpc>
                <a:spcPct val="96100"/>
              </a:lnSpc>
              <a:spcBef>
                <a:spcPts val="155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V.  </a:t>
            </a:r>
            <a:r>
              <a:rPr sz="1200" spc="-10" dirty="0">
                <a:latin typeface="Times New Roman"/>
                <a:cs typeface="Times New Roman"/>
              </a:rPr>
              <a:t>XXV.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48308" y="5777229"/>
            <a:ext cx="496570" cy="38227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 indent="48260">
              <a:lnSpc>
                <a:spcPts val="1370"/>
              </a:lnSpc>
              <a:spcBef>
                <a:spcPts val="204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96492" y="6301485"/>
            <a:ext cx="5480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97076" y="6829170"/>
            <a:ext cx="44513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48892" y="7179690"/>
            <a:ext cx="3924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XXX.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97076" y="7530210"/>
            <a:ext cx="444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48308" y="7880984"/>
            <a:ext cx="4965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XXXII.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96492" y="8231504"/>
            <a:ext cx="5480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87348" y="8582025"/>
            <a:ext cx="554990" cy="38227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64135" marR="5080" indent="-52069">
              <a:lnSpc>
                <a:spcPts val="1370"/>
              </a:lnSpc>
              <a:spcBef>
                <a:spcPts val="2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XIV.  </a:t>
            </a:r>
            <a:r>
              <a:rPr sz="1200" spc="-10" dirty="0">
                <a:latin typeface="Times New Roman"/>
                <a:cs typeface="Times New Roman"/>
              </a:rPr>
              <a:t>XXXV.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87348" y="9106661"/>
            <a:ext cx="5543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58950" y="691641"/>
            <a:ext cx="5685790" cy="88036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539750" marR="8255" indent="-469900">
              <a:lnSpc>
                <a:spcPct val="95800"/>
              </a:lnSpc>
              <a:spcBef>
                <a:spcPts val="160"/>
              </a:spcBef>
              <a:tabLst>
                <a:tab pos="539750" algn="l"/>
              </a:tabLst>
            </a:pPr>
            <a:r>
              <a:rPr sz="1200" spc="-5" dirty="0">
                <a:latin typeface="Times New Roman"/>
                <a:cs typeface="Times New Roman"/>
              </a:rPr>
              <a:t>XI.	</a:t>
            </a:r>
            <a:r>
              <a:rPr sz="1200" dirty="0">
                <a:latin typeface="Times New Roman"/>
                <a:cs typeface="Times New Roman"/>
              </a:rPr>
              <a:t>Recadastrar </a:t>
            </a:r>
            <a:r>
              <a:rPr sz="1200" spc="-5" dirty="0">
                <a:latin typeface="Times New Roman"/>
                <a:cs typeface="Times New Roman"/>
              </a:rPr>
              <a:t>aposentados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pensionistas </a:t>
            </a:r>
            <a:r>
              <a:rPr sz="1200" spc="-5" dirty="0">
                <a:latin typeface="Times New Roman"/>
                <a:cs typeface="Times New Roman"/>
              </a:rPr>
              <a:t>quando encerrar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prazo </a:t>
            </a:r>
            <a:r>
              <a:rPr sz="1200" dirty="0">
                <a:latin typeface="Times New Roman"/>
                <a:cs typeface="Times New Roman"/>
              </a:rPr>
              <a:t>de 90 </a:t>
            </a:r>
            <a:r>
              <a:rPr sz="1200" spc="-10" dirty="0">
                <a:latin typeface="Times New Roman"/>
                <a:cs typeface="Times New Roman"/>
              </a:rPr>
              <a:t>dias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5" dirty="0">
                <a:latin typeface="Times New Roman"/>
                <a:cs typeface="Times New Roman"/>
              </a:rPr>
              <a:t>os 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perderam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prazo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dirty="0">
                <a:latin typeface="Times New Roman"/>
                <a:cs typeface="Times New Roman"/>
              </a:rPr>
              <a:t>rede </a:t>
            </a:r>
            <a:r>
              <a:rPr sz="1200" spc="-10" dirty="0">
                <a:latin typeface="Times New Roman"/>
                <a:cs typeface="Times New Roman"/>
              </a:rPr>
              <a:t>bancária; </a:t>
            </a:r>
            <a:r>
              <a:rPr sz="1200" spc="-5" dirty="0">
                <a:latin typeface="Times New Roman"/>
                <a:cs typeface="Times New Roman"/>
              </a:rPr>
              <a:t>quando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aposentado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5" dirty="0">
                <a:latin typeface="Times New Roman"/>
                <a:cs typeface="Times New Roman"/>
              </a:rPr>
              <a:t>pensionista </a:t>
            </a:r>
            <a:r>
              <a:rPr sz="1200" spc="-10" dirty="0">
                <a:latin typeface="Times New Roman"/>
                <a:cs typeface="Times New Roman"/>
              </a:rPr>
              <a:t>residir 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exterior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5" dirty="0">
                <a:latin typeface="Times New Roman"/>
                <a:cs typeface="Times New Roman"/>
              </a:rPr>
              <a:t>quando </a:t>
            </a:r>
            <a:r>
              <a:rPr sz="1200" spc="-10" dirty="0">
                <a:latin typeface="Times New Roman"/>
                <a:cs typeface="Times New Roman"/>
              </a:rPr>
              <a:t>precisar ser feito </a:t>
            </a:r>
            <a:r>
              <a:rPr sz="1200" spc="-5" dirty="0">
                <a:latin typeface="Times New Roman"/>
                <a:cs typeface="Times New Roman"/>
              </a:rPr>
              <a:t>mediante procuração </a:t>
            </a:r>
            <a:r>
              <a:rPr sz="1200" spc="-10" dirty="0">
                <a:latin typeface="Times New Roman"/>
                <a:cs typeface="Times New Roman"/>
              </a:rPr>
              <a:t>pública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5" dirty="0">
                <a:latin typeface="Times New Roman"/>
                <a:cs typeface="Times New Roman"/>
              </a:rPr>
              <a:t>curatela;  Restabelecer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pagamento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aposentados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pensionistas, </a:t>
            </a:r>
            <a:r>
              <a:rPr sz="1200" spc="-10" dirty="0">
                <a:latin typeface="Times New Roman"/>
                <a:cs typeface="Times New Roman"/>
              </a:rPr>
              <a:t>conforme </a:t>
            </a:r>
            <a:r>
              <a:rPr sz="1200" spc="-5" dirty="0">
                <a:latin typeface="Times New Roman"/>
                <a:cs typeface="Times New Roman"/>
              </a:rPr>
              <a:t>legislação  vigente, suspensos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folha </a:t>
            </a:r>
            <a:r>
              <a:rPr sz="1200" spc="5" dirty="0">
                <a:latin typeface="Times New Roman"/>
                <a:cs typeface="Times New Roman"/>
              </a:rPr>
              <a:t>por </a:t>
            </a:r>
            <a:r>
              <a:rPr sz="1200" spc="-10" dirty="0">
                <a:latin typeface="Times New Roman"/>
                <a:cs typeface="Times New Roman"/>
              </a:rPr>
              <a:t>falta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recadastramento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Siape.net;</a:t>
            </a:r>
            <a:endParaRPr sz="1200">
              <a:latin typeface="Times New Roman"/>
              <a:cs typeface="Times New Roman"/>
            </a:endParaRPr>
          </a:p>
          <a:p>
            <a:pPr marL="539750" marR="8255">
              <a:lnSpc>
                <a:spcPts val="1370"/>
              </a:lnSpc>
              <a:spcBef>
                <a:spcPts val="60"/>
              </a:spcBef>
              <a:tabLst>
                <a:tab pos="1249045" algn="l"/>
                <a:tab pos="2570480" algn="l"/>
                <a:tab pos="3124835" algn="l"/>
              </a:tabLst>
            </a:pPr>
            <a:r>
              <a:rPr sz="1200" spc="-5" dirty="0">
                <a:latin typeface="Times New Roman"/>
                <a:cs typeface="Times New Roman"/>
              </a:rPr>
              <a:t>Controlar	pedidos  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visita	técnica	</a:t>
            </a:r>
            <a:r>
              <a:rPr sz="1200" spc="-5" dirty="0">
                <a:latin typeface="Times New Roman"/>
                <a:cs typeface="Times New Roman"/>
              </a:rPr>
              <a:t>necessárias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recadastramentos </a:t>
            </a:r>
            <a:r>
              <a:rPr sz="1200" spc="5" dirty="0">
                <a:latin typeface="Times New Roman"/>
                <a:cs typeface="Times New Roman"/>
              </a:rPr>
              <a:t>não  </a:t>
            </a:r>
            <a:r>
              <a:rPr sz="1200" spc="-5" dirty="0">
                <a:latin typeface="Times New Roman"/>
                <a:cs typeface="Times New Roman"/>
              </a:rPr>
              <a:t>presenciais;</a:t>
            </a:r>
            <a:endParaRPr sz="1200">
              <a:latin typeface="Times New Roman"/>
              <a:cs typeface="Times New Roman"/>
            </a:endParaRPr>
          </a:p>
          <a:p>
            <a:pPr marL="539750" marR="12065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Controlar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emissão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correspondência individual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notificação, com </a:t>
            </a:r>
            <a:r>
              <a:rPr sz="1200" spc="-10" dirty="0">
                <a:latin typeface="Times New Roman"/>
                <a:cs typeface="Times New Roman"/>
              </a:rPr>
              <a:t>aviso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recebimento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(AR)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aos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aposentados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pensionistas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que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não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compareceram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rede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20"/>
              </a:lnSpc>
            </a:pPr>
            <a:r>
              <a:rPr sz="1200" spc="-10" dirty="0">
                <a:latin typeface="Times New Roman"/>
                <a:cs typeface="Times New Roman"/>
              </a:rPr>
              <a:t>bancária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efetuar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devido </a:t>
            </a:r>
            <a:r>
              <a:rPr sz="1200" spc="-5" dirty="0">
                <a:latin typeface="Times New Roman"/>
                <a:cs typeface="Times New Roman"/>
              </a:rPr>
              <a:t>recadastramento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mês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aniversário;</a:t>
            </a:r>
            <a:endParaRPr sz="1200">
              <a:latin typeface="Times New Roman"/>
              <a:cs typeface="Times New Roman"/>
            </a:endParaRPr>
          </a:p>
          <a:p>
            <a:pPr marL="539750" marR="12700" indent="-527685" algn="just">
              <a:lnSpc>
                <a:spcPct val="959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XV. Realizar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publicação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Edital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Suspensão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Pagamento, </a:t>
            </a:r>
            <a:r>
              <a:rPr sz="1200" spc="-15" dirty="0">
                <a:latin typeface="Times New Roman"/>
                <a:cs typeface="Times New Roman"/>
              </a:rPr>
              <a:t>no Diário </a:t>
            </a:r>
            <a:r>
              <a:rPr sz="1200" spc="-5" dirty="0">
                <a:latin typeface="Times New Roman"/>
                <a:cs typeface="Times New Roman"/>
              </a:rPr>
              <a:t>Oficial </a:t>
            </a:r>
            <a:r>
              <a:rPr sz="1200" spc="10" dirty="0">
                <a:latin typeface="Times New Roman"/>
                <a:cs typeface="Times New Roman"/>
              </a:rPr>
              <a:t>da  </a:t>
            </a:r>
            <a:r>
              <a:rPr sz="1200" spc="-10" dirty="0">
                <a:latin typeface="Times New Roman"/>
                <a:cs typeface="Times New Roman"/>
              </a:rPr>
              <a:t>União </a:t>
            </a:r>
            <a:r>
              <a:rPr sz="1200" spc="-5" dirty="0">
                <a:latin typeface="Times New Roman"/>
                <a:cs typeface="Times New Roman"/>
              </a:rPr>
              <a:t>(DOU),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listagem contendo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aposentados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pensionistas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ficaram  fora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folha </a:t>
            </a:r>
            <a:r>
              <a:rPr sz="1200" dirty="0">
                <a:latin typeface="Times New Roman"/>
                <a:cs typeface="Times New Roman"/>
              </a:rPr>
              <a:t>de pagamento </a:t>
            </a:r>
            <a:r>
              <a:rPr sz="1200" spc="-5" dirty="0">
                <a:latin typeface="Times New Roman"/>
                <a:cs typeface="Times New Roman"/>
              </a:rPr>
              <a:t>por </a:t>
            </a:r>
            <a:r>
              <a:rPr sz="1200" spc="-10" dirty="0">
                <a:latin typeface="Times New Roman"/>
                <a:cs typeface="Times New Roman"/>
              </a:rPr>
              <a:t>falta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recadastramento;</a:t>
            </a:r>
            <a:endParaRPr sz="1200">
              <a:latin typeface="Times New Roman"/>
              <a:cs typeface="Times New Roman"/>
            </a:endParaRPr>
          </a:p>
          <a:p>
            <a:pPr marL="539750" marR="6350">
              <a:lnSpc>
                <a:spcPts val="1370"/>
              </a:lnSpc>
              <a:spcBef>
                <a:spcPts val="55"/>
              </a:spcBef>
              <a:tabLst>
                <a:tab pos="1221740" algn="l"/>
                <a:tab pos="2113915" algn="l"/>
                <a:tab pos="2619375" algn="l"/>
                <a:tab pos="3465829" algn="l"/>
                <a:tab pos="4315460" algn="l"/>
                <a:tab pos="4530725" algn="l"/>
                <a:tab pos="5526405" algn="l"/>
              </a:tabLst>
            </a:pPr>
            <a:r>
              <a:rPr sz="1200" spc="-25" dirty="0">
                <a:latin typeface="Times New Roman"/>
                <a:cs typeface="Times New Roman"/>
              </a:rPr>
              <a:t>F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ece</a:t>
            </a:r>
            <a:r>
              <a:rPr sz="1200" dirty="0">
                <a:latin typeface="Times New Roman"/>
                <a:cs typeface="Times New Roman"/>
              </a:rPr>
              <a:t>r	d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15" dirty="0">
                <a:latin typeface="Times New Roman"/>
                <a:cs typeface="Times New Roman"/>
              </a:rPr>
              <a:t>c</a:t>
            </a:r>
            <a:r>
              <a:rPr sz="1200" spc="-25" dirty="0">
                <a:latin typeface="Times New Roman"/>
                <a:cs typeface="Times New Roman"/>
              </a:rPr>
              <a:t>l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aç</a:t>
            </a:r>
            <a:r>
              <a:rPr sz="1200" spc="20" dirty="0">
                <a:latin typeface="Times New Roman"/>
                <a:cs typeface="Times New Roman"/>
              </a:rPr>
              <a:t>õ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-20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,	</a:t>
            </a:r>
            <a:r>
              <a:rPr sz="1200" spc="-20" dirty="0">
                <a:latin typeface="Times New Roman"/>
                <a:cs typeface="Times New Roman"/>
              </a:rPr>
              <a:t>f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spc="15" dirty="0">
                <a:latin typeface="Times New Roman"/>
                <a:cs typeface="Times New Roman"/>
              </a:rPr>
              <a:t>c</a:t>
            </a:r>
            <a:r>
              <a:rPr sz="1200" spc="-25" dirty="0">
                <a:latin typeface="Times New Roman"/>
                <a:cs typeface="Times New Roman"/>
              </a:rPr>
              <a:t>h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spc="-5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	</a:t>
            </a:r>
            <a:r>
              <a:rPr sz="1200" spc="-20" dirty="0">
                <a:latin typeface="Times New Roman"/>
                <a:cs typeface="Times New Roman"/>
              </a:rPr>
              <a:t>f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c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-20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,	</a:t>
            </a:r>
            <a:r>
              <a:rPr sz="1200" spc="-40" dirty="0">
                <a:latin typeface="Times New Roman"/>
                <a:cs typeface="Times New Roman"/>
              </a:rPr>
              <a:t>f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25" dirty="0">
                <a:latin typeface="Times New Roman"/>
                <a:cs typeface="Times New Roman"/>
              </a:rPr>
              <a:t>m</a:t>
            </a:r>
            <a:r>
              <a:rPr sz="1200" spc="20" dirty="0">
                <a:latin typeface="Times New Roman"/>
                <a:cs typeface="Times New Roman"/>
              </a:rPr>
              <a:t>u</a:t>
            </a:r>
            <a:r>
              <a:rPr sz="1200" spc="-25" dirty="0">
                <a:latin typeface="Times New Roman"/>
                <a:cs typeface="Times New Roman"/>
              </a:rPr>
              <a:t>l</a:t>
            </a:r>
            <a:r>
              <a:rPr sz="1200" spc="-5" dirty="0">
                <a:latin typeface="Times New Roman"/>
                <a:cs typeface="Times New Roman"/>
              </a:rPr>
              <a:t>á</a:t>
            </a:r>
            <a:r>
              <a:rPr sz="1200" spc="30" dirty="0">
                <a:latin typeface="Times New Roman"/>
                <a:cs typeface="Times New Roman"/>
              </a:rPr>
              <a:t>r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5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	e	</a:t>
            </a:r>
            <a:r>
              <a:rPr sz="1200" spc="-5" dirty="0">
                <a:latin typeface="Times New Roman"/>
                <a:cs typeface="Times New Roman"/>
              </a:rPr>
              <a:t>c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50" dirty="0">
                <a:latin typeface="Times New Roman"/>
                <a:cs typeface="Times New Roman"/>
              </a:rPr>
              <a:t>m</a:t>
            </a: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25" dirty="0">
                <a:latin typeface="Times New Roman"/>
                <a:cs typeface="Times New Roman"/>
              </a:rPr>
              <a:t>v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es</a:t>
            </a:r>
            <a:r>
              <a:rPr sz="1200" dirty="0">
                <a:latin typeface="Times New Roman"/>
                <a:cs typeface="Times New Roman"/>
              </a:rPr>
              <a:t>	de  rendimentos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anuais;</a:t>
            </a:r>
            <a:endParaRPr sz="1200">
              <a:latin typeface="Times New Roman"/>
              <a:cs typeface="Times New Roman"/>
            </a:endParaRPr>
          </a:p>
          <a:p>
            <a:pPr marL="539750" marR="15240">
              <a:lnSpc>
                <a:spcPts val="1370"/>
              </a:lnSpc>
              <a:spcBef>
                <a:spcPts val="20"/>
              </a:spcBef>
            </a:pPr>
            <a:r>
              <a:rPr sz="1200" spc="-10" dirty="0">
                <a:latin typeface="Times New Roman"/>
                <a:cs typeface="Times New Roman"/>
              </a:rPr>
              <a:t>Atender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orientar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servidores </a:t>
            </a:r>
            <a:r>
              <a:rPr sz="1200" dirty="0">
                <a:latin typeface="Times New Roman"/>
                <a:cs typeface="Times New Roman"/>
              </a:rPr>
              <a:t>(aposentados) e </a:t>
            </a:r>
            <a:r>
              <a:rPr sz="1200" spc="-10" dirty="0">
                <a:latin typeface="Times New Roman"/>
                <a:cs typeface="Times New Roman"/>
              </a:rPr>
              <a:t>pensionistas </a:t>
            </a:r>
            <a:r>
              <a:rPr sz="1200" spc="-5" dirty="0">
                <a:latin typeface="Times New Roman"/>
                <a:cs typeface="Times New Roman"/>
              </a:rPr>
              <a:t>sobre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5" dirty="0">
                <a:latin typeface="Times New Roman"/>
                <a:cs typeface="Times New Roman"/>
              </a:rPr>
              <a:t>auxílio </a:t>
            </a:r>
            <a:r>
              <a:rPr sz="1200" spc="-5" dirty="0">
                <a:latin typeface="Times New Roman"/>
                <a:cs typeface="Times New Roman"/>
              </a:rPr>
              <a:t>saúde;  Realizar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inclusão, </a:t>
            </a:r>
            <a:r>
              <a:rPr sz="1200" spc="-10" dirty="0">
                <a:latin typeface="Times New Roman"/>
                <a:cs typeface="Times New Roman"/>
              </a:rPr>
              <a:t>exclusão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alteração nos </a:t>
            </a:r>
            <a:r>
              <a:rPr sz="1200" spc="-10" dirty="0">
                <a:latin typeface="Times New Roman"/>
                <a:cs typeface="Times New Roman"/>
              </a:rPr>
              <a:t>sistemas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pertinentes,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beneficiários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25"/>
              </a:lnSpc>
            </a:pP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5" dirty="0">
                <a:latin typeface="Times New Roman"/>
                <a:cs typeface="Times New Roman"/>
              </a:rPr>
              <a:t>auxílio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saúde;</a:t>
            </a:r>
            <a:endParaRPr sz="1200">
              <a:latin typeface="Times New Roman"/>
              <a:cs typeface="Times New Roman"/>
            </a:endParaRPr>
          </a:p>
          <a:p>
            <a:pPr marL="539750" marR="10160">
              <a:lnSpc>
                <a:spcPts val="1390"/>
              </a:lnSpc>
              <a:spcBef>
                <a:spcPts val="55"/>
              </a:spcBef>
            </a:pPr>
            <a:r>
              <a:rPr sz="1200" spc="-10" dirty="0">
                <a:latin typeface="Times New Roman"/>
                <a:cs typeface="Times New Roman"/>
              </a:rPr>
              <a:t>Emitir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analisar as </a:t>
            </a:r>
            <a:r>
              <a:rPr sz="1200" spc="-10" dirty="0">
                <a:latin typeface="Times New Roman"/>
                <a:cs typeface="Times New Roman"/>
              </a:rPr>
              <a:t>fichas </a:t>
            </a:r>
            <a:r>
              <a:rPr sz="1200" spc="-5" dirty="0">
                <a:latin typeface="Times New Roman"/>
                <a:cs typeface="Times New Roman"/>
              </a:rPr>
              <a:t>financeiras </a:t>
            </a:r>
            <a:r>
              <a:rPr sz="1200" dirty="0">
                <a:latin typeface="Times New Roman"/>
                <a:cs typeface="Times New Roman"/>
              </a:rPr>
              <a:t>para pagamento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10" dirty="0">
                <a:latin typeface="Times New Roman"/>
                <a:cs typeface="Times New Roman"/>
              </a:rPr>
              <a:t>não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retroativos </a:t>
            </a:r>
            <a:r>
              <a:rPr sz="1200" dirty="0">
                <a:latin typeface="Times New Roman"/>
                <a:cs typeface="Times New Roman"/>
              </a:rPr>
              <a:t>do  </a:t>
            </a:r>
            <a:r>
              <a:rPr sz="1200" spc="-10" dirty="0">
                <a:latin typeface="Times New Roman"/>
                <a:cs typeface="Times New Roman"/>
              </a:rPr>
              <a:t>auxílio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saúde;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10"/>
              </a:lnSpc>
              <a:tabLst>
                <a:tab pos="539750" algn="l"/>
              </a:tabLst>
            </a:pPr>
            <a:r>
              <a:rPr sz="1200" spc="-5" dirty="0">
                <a:latin typeface="Times New Roman"/>
                <a:cs typeface="Times New Roman"/>
              </a:rPr>
              <a:t>XX.	</a:t>
            </a:r>
            <a:r>
              <a:rPr sz="1200" spc="-10" dirty="0">
                <a:latin typeface="Times New Roman"/>
                <a:cs typeface="Times New Roman"/>
              </a:rPr>
              <a:t>Emitir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analisar </a:t>
            </a:r>
            <a:r>
              <a:rPr sz="1200" spc="-5" dirty="0">
                <a:latin typeface="Times New Roman"/>
                <a:cs typeface="Times New Roman"/>
              </a:rPr>
              <a:t>as </a:t>
            </a:r>
            <a:r>
              <a:rPr sz="1200" spc="-10" dirty="0">
                <a:latin typeface="Times New Roman"/>
                <a:cs typeface="Times New Roman"/>
              </a:rPr>
              <a:t>fichas financeiras </a:t>
            </a:r>
            <a:r>
              <a:rPr sz="1200" spc="-5" dirty="0">
                <a:latin typeface="Times New Roman"/>
                <a:cs typeface="Times New Roman"/>
              </a:rPr>
              <a:t>relacionadas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análise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problemas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envolvendo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prestadora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serviço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saúde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suplementar;</a:t>
            </a:r>
            <a:endParaRPr sz="1200">
              <a:latin typeface="Times New Roman"/>
              <a:cs typeface="Times New Roman"/>
            </a:endParaRPr>
          </a:p>
          <a:p>
            <a:pPr marL="539750" marR="5080">
              <a:lnSpc>
                <a:spcPts val="1390"/>
              </a:lnSpc>
              <a:spcBef>
                <a:spcPts val="50"/>
              </a:spcBef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spc="-10" dirty="0">
                <a:latin typeface="Times New Roman"/>
                <a:cs typeface="Times New Roman"/>
              </a:rPr>
              <a:t>planilha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cálculo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diferenças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vencimentos </a:t>
            </a:r>
            <a:r>
              <a:rPr sz="1200" dirty="0">
                <a:latin typeface="Times New Roman"/>
                <a:cs typeface="Times New Roman"/>
              </a:rPr>
              <a:t>e proventos </a:t>
            </a:r>
            <a:r>
              <a:rPr sz="1200" spc="-5" dirty="0">
                <a:latin typeface="Times New Roman"/>
                <a:cs typeface="Times New Roman"/>
              </a:rPr>
              <a:t>aos  servidores </a:t>
            </a:r>
            <a:r>
              <a:rPr sz="1200" dirty="0">
                <a:latin typeface="Times New Roman"/>
                <a:cs typeface="Times New Roman"/>
              </a:rPr>
              <a:t>aposentados 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pensionistas;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10"/>
              </a:lnSpc>
            </a:pPr>
            <a:r>
              <a:rPr sz="1200" spc="-5" dirty="0">
                <a:latin typeface="Times New Roman"/>
                <a:cs typeface="Times New Roman"/>
              </a:rPr>
              <a:t>Dar informações sobre </a:t>
            </a:r>
            <a:r>
              <a:rPr sz="1200" spc="-10" dirty="0">
                <a:latin typeface="Times New Roman"/>
                <a:cs typeface="Times New Roman"/>
              </a:rPr>
              <a:t>Isenção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Imposto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Renda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Licença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Prêmio;</a:t>
            </a:r>
            <a:endParaRPr sz="1200">
              <a:latin typeface="Times New Roman"/>
              <a:cs typeface="Times New Roman"/>
            </a:endParaRPr>
          </a:p>
          <a:p>
            <a:pPr marL="539750" marR="1867535">
              <a:lnSpc>
                <a:spcPts val="1370"/>
              </a:lnSpc>
              <a:spcBef>
                <a:spcPts val="80"/>
              </a:spcBef>
            </a:pPr>
            <a:r>
              <a:rPr sz="1200" spc="-10" dirty="0">
                <a:latin typeface="Times New Roman"/>
                <a:cs typeface="Times New Roman"/>
              </a:rPr>
              <a:t>Fazer </a:t>
            </a:r>
            <a:r>
              <a:rPr sz="1200" spc="-5" dirty="0">
                <a:latin typeface="Times New Roman"/>
                <a:cs typeface="Times New Roman"/>
              </a:rPr>
              <a:t>recadastramento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aposentados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pensionistas;  Realizar </a:t>
            </a:r>
            <a:r>
              <a:rPr sz="1200" spc="-10" dirty="0">
                <a:latin typeface="Times New Roman"/>
                <a:cs typeface="Times New Roman"/>
              </a:rPr>
              <a:t>revisão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aposentadorias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pensões;</a:t>
            </a:r>
            <a:endParaRPr sz="1200">
              <a:latin typeface="Times New Roman"/>
              <a:cs typeface="Times New Roman"/>
            </a:endParaRPr>
          </a:p>
          <a:p>
            <a:pPr marL="539750" marR="9525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registros </a:t>
            </a:r>
            <a:r>
              <a:rPr sz="1200" spc="-10" dirty="0">
                <a:latin typeface="Times New Roman"/>
                <a:cs typeface="Times New Roman"/>
              </a:rPr>
              <a:t>SISAC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servidores efetivos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razão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aposentadorias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falecimentos;</a:t>
            </a:r>
            <a:endParaRPr sz="1200">
              <a:latin typeface="Times New Roman"/>
              <a:cs typeface="Times New Roman"/>
            </a:endParaRPr>
          </a:p>
          <a:p>
            <a:pPr marL="539750" marR="12700">
              <a:lnSpc>
                <a:spcPts val="137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Encaminhar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chefia </a:t>
            </a:r>
            <a:r>
              <a:rPr sz="1200" spc="-5" dirty="0">
                <a:latin typeface="Times New Roman"/>
                <a:cs typeface="Times New Roman"/>
              </a:rPr>
              <a:t>imediata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desenvolvidas </a:t>
            </a:r>
            <a:r>
              <a:rPr sz="1200" spc="-10" dirty="0">
                <a:latin typeface="Times New Roman"/>
                <a:cs typeface="Times New Roman"/>
              </a:rPr>
              <a:t>pelo </a:t>
            </a:r>
            <a:r>
              <a:rPr sz="1200" dirty="0">
                <a:latin typeface="Times New Roman"/>
                <a:cs typeface="Times New Roman"/>
              </a:rPr>
              <a:t>órgão.  </a:t>
            </a:r>
            <a:r>
              <a:rPr sz="1200" spc="-5" dirty="0">
                <a:latin typeface="Times New Roman"/>
                <a:cs typeface="Times New Roman"/>
              </a:rPr>
              <a:t>Fornecer informações, confeccionar, controlar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manter </a:t>
            </a:r>
            <a:r>
              <a:rPr sz="1200" dirty="0">
                <a:latin typeface="Times New Roman"/>
                <a:cs typeface="Times New Roman"/>
              </a:rPr>
              <a:t>sob </a:t>
            </a:r>
            <a:r>
              <a:rPr sz="1200" spc="-5" dirty="0">
                <a:latin typeface="Times New Roman"/>
                <a:cs typeface="Times New Roman"/>
              </a:rPr>
              <a:t>guarda,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processos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pensões </a:t>
            </a:r>
            <a:r>
              <a:rPr sz="1200" spc="-10" dirty="0">
                <a:latin typeface="Times New Roman"/>
                <a:cs typeface="Times New Roman"/>
              </a:rPr>
              <a:t>civis </a:t>
            </a:r>
            <a:r>
              <a:rPr sz="1200" dirty="0">
                <a:latin typeface="Times New Roman"/>
                <a:cs typeface="Times New Roman"/>
              </a:rPr>
              <a:t>e de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aposentadorias;</a:t>
            </a:r>
            <a:endParaRPr sz="1200">
              <a:latin typeface="Times New Roman"/>
              <a:cs typeface="Times New Roman"/>
            </a:endParaRPr>
          </a:p>
          <a:p>
            <a:pPr marL="539750" marR="5080" algn="just">
              <a:lnSpc>
                <a:spcPct val="958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Fornecer informações ao requerente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providências </a:t>
            </a:r>
            <a:r>
              <a:rPr sz="1200" spc="-10" dirty="0">
                <a:latin typeface="Times New Roman"/>
                <a:cs typeface="Times New Roman"/>
              </a:rPr>
              <a:t>necessárias </a:t>
            </a:r>
            <a:r>
              <a:rPr sz="1200" dirty="0">
                <a:latin typeface="Times New Roman"/>
                <a:cs typeface="Times New Roman"/>
              </a:rPr>
              <a:t>à abertura </a:t>
            </a:r>
            <a:r>
              <a:rPr sz="1200" spc="-5" dirty="0">
                <a:latin typeface="Times New Roman"/>
                <a:cs typeface="Times New Roman"/>
              </a:rPr>
              <a:t>dos  </a:t>
            </a:r>
            <a:r>
              <a:rPr sz="1200" dirty="0">
                <a:latin typeface="Times New Roman"/>
                <a:cs typeface="Times New Roman"/>
              </a:rPr>
              <a:t>processos de </a:t>
            </a:r>
            <a:r>
              <a:rPr sz="1200" spc="-5" dirty="0">
                <a:latin typeface="Times New Roman"/>
                <a:cs typeface="Times New Roman"/>
              </a:rPr>
              <a:t>aposentadorias, pensões </a:t>
            </a:r>
            <a:r>
              <a:rPr sz="1200" spc="-10" dirty="0">
                <a:latin typeface="Times New Roman"/>
                <a:cs typeface="Times New Roman"/>
              </a:rPr>
              <a:t>civis, </a:t>
            </a:r>
            <a:r>
              <a:rPr sz="1200" dirty="0">
                <a:latin typeface="Times New Roman"/>
                <a:cs typeface="Times New Roman"/>
              </a:rPr>
              <a:t>auxílio-funeral e </a:t>
            </a:r>
            <a:r>
              <a:rPr sz="1200" spc="-10" dirty="0">
                <a:latin typeface="Times New Roman"/>
                <a:cs typeface="Times New Roman"/>
              </a:rPr>
              <a:t>isenção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imposto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renda;</a:t>
            </a:r>
            <a:endParaRPr sz="1200">
              <a:latin typeface="Times New Roman"/>
              <a:cs typeface="Times New Roman"/>
            </a:endParaRPr>
          </a:p>
          <a:p>
            <a:pPr marL="539750" marR="8890">
              <a:lnSpc>
                <a:spcPts val="1370"/>
              </a:lnSpc>
              <a:spcBef>
                <a:spcPts val="55"/>
              </a:spcBef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processos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aposentadorias, pensões </a:t>
            </a:r>
            <a:r>
              <a:rPr sz="1200" spc="-10" dirty="0">
                <a:latin typeface="Times New Roman"/>
                <a:cs typeface="Times New Roman"/>
              </a:rPr>
              <a:t>civis, </a:t>
            </a:r>
            <a:r>
              <a:rPr sz="1200" dirty="0">
                <a:latin typeface="Times New Roman"/>
                <a:cs typeface="Times New Roman"/>
              </a:rPr>
              <a:t>auxílio-funeral e  </a:t>
            </a:r>
            <a:r>
              <a:rPr sz="1200" spc="-5" dirty="0">
                <a:latin typeface="Times New Roman"/>
                <a:cs typeface="Times New Roman"/>
              </a:rPr>
              <a:t>isenções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imposto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renda;</a:t>
            </a:r>
            <a:endParaRPr sz="1200">
              <a:latin typeface="Times New Roman"/>
              <a:cs typeface="Times New Roman"/>
            </a:endParaRPr>
          </a:p>
          <a:p>
            <a:pPr marL="539750" marR="12065">
              <a:lnSpc>
                <a:spcPts val="1370"/>
              </a:lnSpc>
              <a:spcBef>
                <a:spcPts val="20"/>
              </a:spcBef>
            </a:pPr>
            <a:r>
              <a:rPr sz="1200" spc="-10" dirty="0">
                <a:latin typeface="Times New Roman"/>
                <a:cs typeface="Times New Roman"/>
              </a:rPr>
              <a:t>Atender </a:t>
            </a:r>
            <a:r>
              <a:rPr sz="1200" spc="-5" dirty="0">
                <a:latin typeface="Times New Roman"/>
                <a:cs typeface="Times New Roman"/>
              </a:rPr>
              <a:t>as exigências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Órgãos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spc="-5" dirty="0">
                <a:latin typeface="Times New Roman"/>
                <a:cs typeface="Times New Roman"/>
              </a:rPr>
              <a:t>(CGU/TCU)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aposentadorias </a:t>
            </a:r>
            <a:r>
              <a:rPr sz="1200" dirty="0">
                <a:latin typeface="Times New Roman"/>
                <a:cs typeface="Times New Roman"/>
              </a:rPr>
              <a:t>e de  </a:t>
            </a:r>
            <a:r>
              <a:rPr sz="1200" spc="-5" dirty="0">
                <a:latin typeface="Times New Roman"/>
                <a:cs typeface="Times New Roman"/>
              </a:rPr>
              <a:t>pensões civis;</a:t>
            </a:r>
            <a:endParaRPr sz="1200">
              <a:latin typeface="Times New Roman"/>
              <a:cs typeface="Times New Roman"/>
            </a:endParaRPr>
          </a:p>
          <a:p>
            <a:pPr marL="539750" marR="16510">
              <a:lnSpc>
                <a:spcPts val="1370"/>
              </a:lnSpc>
              <a:spcBef>
                <a:spcPts val="20"/>
              </a:spcBef>
            </a:pPr>
            <a:r>
              <a:rPr sz="1200" spc="-10" dirty="0">
                <a:latin typeface="Times New Roman"/>
                <a:cs typeface="Times New Roman"/>
              </a:rPr>
              <a:t>Incluir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dirty="0">
                <a:latin typeface="Times New Roman"/>
                <a:cs typeface="Times New Roman"/>
              </a:rPr>
              <a:t>processos de </a:t>
            </a:r>
            <a:r>
              <a:rPr sz="1200" spc="-5" dirty="0">
                <a:latin typeface="Times New Roman"/>
                <a:cs typeface="Times New Roman"/>
              </a:rPr>
              <a:t>aposentadoria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Pensão </a:t>
            </a:r>
            <a:r>
              <a:rPr sz="1200" dirty="0">
                <a:latin typeface="Times New Roman"/>
                <a:cs typeface="Times New Roman"/>
              </a:rPr>
              <a:t>no </a:t>
            </a:r>
            <a:r>
              <a:rPr sz="1200" spc="-15" dirty="0">
                <a:latin typeface="Times New Roman"/>
                <a:cs typeface="Times New Roman"/>
              </a:rPr>
              <a:t>Sistema </a:t>
            </a:r>
            <a:r>
              <a:rPr sz="1200" spc="-5" dirty="0">
                <a:latin typeface="Times New Roman"/>
                <a:cs typeface="Times New Roman"/>
              </a:rPr>
              <a:t>SISAC,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15" dirty="0">
                <a:latin typeface="Times New Roman"/>
                <a:cs typeface="Times New Roman"/>
              </a:rPr>
              <a:t>envio </a:t>
            </a:r>
            <a:r>
              <a:rPr sz="1200" spc="-5" dirty="0">
                <a:latin typeface="Times New Roman"/>
                <a:cs typeface="Times New Roman"/>
              </a:rPr>
              <a:t>ao  TCU;</a:t>
            </a:r>
            <a:endParaRPr sz="1200">
              <a:latin typeface="Times New Roman"/>
              <a:cs typeface="Times New Roman"/>
            </a:endParaRPr>
          </a:p>
          <a:p>
            <a:pPr marL="539750" marR="10160">
              <a:lnSpc>
                <a:spcPts val="1370"/>
              </a:lnSpc>
              <a:spcBef>
                <a:spcPts val="25"/>
              </a:spcBef>
            </a:pPr>
            <a:r>
              <a:rPr sz="1200" spc="-10" dirty="0">
                <a:latin typeface="Times New Roman"/>
                <a:cs typeface="Times New Roman"/>
              </a:rPr>
              <a:t>Incluir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atualizar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registros </a:t>
            </a:r>
            <a:r>
              <a:rPr sz="1200" spc="-10" dirty="0">
                <a:latin typeface="Times New Roman"/>
                <a:cs typeface="Times New Roman"/>
              </a:rPr>
              <a:t>cadastrais </a:t>
            </a:r>
            <a:r>
              <a:rPr sz="1200" dirty="0">
                <a:latin typeface="Times New Roman"/>
                <a:cs typeface="Times New Roman"/>
              </a:rPr>
              <a:t>e de </a:t>
            </a:r>
            <a:r>
              <a:rPr sz="1200" spc="-5" dirty="0">
                <a:latin typeface="Times New Roman"/>
                <a:cs typeface="Times New Roman"/>
              </a:rPr>
              <a:t>ocorrências </a:t>
            </a:r>
            <a:r>
              <a:rPr sz="1200" spc="-10" dirty="0">
                <a:latin typeface="Times New Roman"/>
                <a:cs typeface="Times New Roman"/>
              </a:rPr>
              <a:t>funcionais,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servidores  </a:t>
            </a:r>
            <a:r>
              <a:rPr sz="1200" dirty="0">
                <a:latin typeface="Times New Roman"/>
                <a:cs typeface="Times New Roman"/>
              </a:rPr>
              <a:t>aposentados e </a:t>
            </a:r>
            <a:r>
              <a:rPr sz="1200" spc="-5" dirty="0">
                <a:latin typeface="Times New Roman"/>
                <a:cs typeface="Times New Roman"/>
              </a:rPr>
              <a:t>pensionistas;</a:t>
            </a:r>
            <a:endParaRPr sz="1200">
              <a:latin typeface="Times New Roman"/>
              <a:cs typeface="Times New Roman"/>
            </a:endParaRPr>
          </a:p>
          <a:p>
            <a:pPr marL="539750" marR="10795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Analisar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efetuar </a:t>
            </a:r>
            <a:r>
              <a:rPr sz="1200" spc="5" dirty="0">
                <a:latin typeface="Times New Roman"/>
                <a:cs typeface="Times New Roman"/>
              </a:rPr>
              <a:t>os  </a:t>
            </a:r>
            <a:r>
              <a:rPr sz="1200" spc="-5" dirty="0">
                <a:latin typeface="Times New Roman"/>
                <a:cs typeface="Times New Roman"/>
              </a:rPr>
              <a:t>pagamentos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Pensão Alimentícia,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SIAPENET,  concedidos </a:t>
            </a:r>
            <a:r>
              <a:rPr sz="1200" spc="5" dirty="0">
                <a:latin typeface="Times New Roman"/>
                <a:cs typeface="Times New Roman"/>
              </a:rPr>
              <a:t>por </a:t>
            </a:r>
            <a:r>
              <a:rPr sz="1200" spc="-5" dirty="0">
                <a:latin typeface="Times New Roman"/>
                <a:cs typeface="Times New Roman"/>
              </a:rPr>
              <a:t>determinações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judiciais;</a:t>
            </a:r>
            <a:endParaRPr sz="1200">
              <a:latin typeface="Times New Roman"/>
              <a:cs typeface="Times New Roman"/>
            </a:endParaRPr>
          </a:p>
          <a:p>
            <a:pPr marL="539750" marR="8890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Encaminhar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chefia </a:t>
            </a:r>
            <a:r>
              <a:rPr sz="1200" spc="-5" dirty="0">
                <a:latin typeface="Times New Roman"/>
                <a:cs typeface="Times New Roman"/>
              </a:rPr>
              <a:t>imediata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desenvolvidas </a:t>
            </a:r>
            <a:r>
              <a:rPr sz="1200" spc="-10" dirty="0">
                <a:latin typeface="Times New Roman"/>
                <a:cs typeface="Times New Roman"/>
              </a:rPr>
              <a:t>pelo </a:t>
            </a:r>
            <a:r>
              <a:rPr sz="1200" dirty="0">
                <a:latin typeface="Times New Roman"/>
                <a:cs typeface="Times New Roman"/>
              </a:rPr>
              <a:t>órgão.  </a:t>
            </a:r>
            <a:r>
              <a:rPr sz="1200" spc="-5" dirty="0">
                <a:latin typeface="Times New Roman"/>
                <a:cs typeface="Times New Roman"/>
              </a:rPr>
              <a:t>Promover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ações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valorização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servidores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que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venham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se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aposentar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em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25"/>
              </a:lnSpc>
            </a:pPr>
            <a:r>
              <a:rPr sz="1200" spc="-5" dirty="0">
                <a:latin typeface="Times New Roman"/>
                <a:cs typeface="Times New Roman"/>
              </a:rPr>
              <a:t>conjunto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Coordenação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Assistência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Saúde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Servidor.</a:t>
            </a:r>
            <a:endParaRPr sz="1200">
              <a:latin typeface="Times New Roman"/>
              <a:cs typeface="Times New Roman"/>
            </a:endParaRPr>
          </a:p>
          <a:p>
            <a:pPr marL="539750" marR="13335">
              <a:lnSpc>
                <a:spcPts val="142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Executar outras funções que, </a:t>
            </a:r>
            <a:r>
              <a:rPr sz="1200" dirty="0">
                <a:latin typeface="Times New Roman"/>
                <a:cs typeface="Times New Roman"/>
              </a:rPr>
              <a:t>por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natureza,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estejam afetas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tenham  </a:t>
            </a:r>
            <a:r>
              <a:rPr sz="1200" spc="-10" dirty="0">
                <a:latin typeface="Times New Roman"/>
                <a:cs typeface="Times New Roman"/>
              </a:rPr>
              <a:t>sido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atribuídas.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596" y="4874767"/>
            <a:ext cx="5876290" cy="28863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1</a:t>
            </a:r>
            <a:r>
              <a:rPr lang="pt-BR" sz="1200" b="1" dirty="0" smtClean="0">
                <a:latin typeface="Times New Roman"/>
                <a:cs typeface="Times New Roman"/>
              </a:rPr>
              <a:t>6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à </a:t>
            </a:r>
            <a:r>
              <a:rPr sz="1200" b="1" spc="-5" dirty="0">
                <a:latin typeface="Times New Roman"/>
                <a:cs typeface="Times New Roman"/>
              </a:rPr>
              <a:t>Diretoria Administração as seguintes</a:t>
            </a:r>
            <a:r>
              <a:rPr sz="1200" b="1" spc="8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Times New Roman"/>
              <a:cs typeface="Times New Roman"/>
            </a:endParaRPr>
          </a:p>
          <a:p>
            <a:pPr marL="911860" indent="-268605">
              <a:lnSpc>
                <a:spcPts val="1415"/>
              </a:lnSpc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Assessorar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Geral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assuntos de </a:t>
            </a:r>
            <a:r>
              <a:rPr sz="1200" spc="-10" dirty="0">
                <a:latin typeface="Times New Roman"/>
                <a:cs typeface="Times New Roman"/>
              </a:rPr>
              <a:t>sua área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competência;</a:t>
            </a:r>
            <a:endParaRPr sz="1200">
              <a:latin typeface="Times New Roman"/>
              <a:cs typeface="Times New Roman"/>
            </a:endParaRPr>
          </a:p>
          <a:p>
            <a:pPr marL="469900" marR="6350" indent="121920">
              <a:lnSpc>
                <a:spcPts val="1370"/>
              </a:lnSpc>
              <a:spcBef>
                <a:spcPts val="80"/>
              </a:spcBef>
              <a:buAutoNum type="romanUcPeriod"/>
              <a:tabLst>
                <a:tab pos="911860" algn="l"/>
                <a:tab pos="912494" algn="l"/>
                <a:tab pos="1390015" algn="l"/>
                <a:tab pos="1810385" algn="l"/>
                <a:tab pos="2781300" algn="l"/>
                <a:tab pos="3141345" algn="l"/>
                <a:tab pos="3649979" algn="l"/>
                <a:tab pos="4612005" algn="l"/>
                <a:tab pos="4980305" algn="l"/>
              </a:tabLst>
            </a:pPr>
            <a:r>
              <a:rPr sz="1200" spc="-15" dirty="0">
                <a:latin typeface="Times New Roman"/>
                <a:cs typeface="Times New Roman"/>
              </a:rPr>
              <a:t>Z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25" dirty="0">
                <a:latin typeface="Times New Roman"/>
                <a:cs typeface="Times New Roman"/>
              </a:rPr>
              <a:t>l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r	p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50" dirty="0">
                <a:latin typeface="Times New Roman"/>
                <a:cs typeface="Times New Roman"/>
              </a:rPr>
              <a:t>l</a:t>
            </a:r>
            <a:r>
              <a:rPr sz="1200" dirty="0">
                <a:latin typeface="Times New Roman"/>
                <a:cs typeface="Times New Roman"/>
              </a:rPr>
              <a:t>o	</a:t>
            </a:r>
            <a:r>
              <a:rPr sz="1200" spc="-5" dirty="0">
                <a:latin typeface="Times New Roman"/>
                <a:cs typeface="Times New Roman"/>
              </a:rPr>
              <a:t>c</a:t>
            </a:r>
            <a:r>
              <a:rPr sz="1200" spc="20" dirty="0">
                <a:latin typeface="Times New Roman"/>
                <a:cs typeface="Times New Roman"/>
              </a:rPr>
              <a:t>u</a:t>
            </a:r>
            <a:r>
              <a:rPr sz="1200" spc="-50" dirty="0">
                <a:latin typeface="Times New Roman"/>
                <a:cs typeface="Times New Roman"/>
              </a:rPr>
              <a:t>m</a:t>
            </a: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30" dirty="0">
                <a:latin typeface="Times New Roman"/>
                <a:cs typeface="Times New Roman"/>
              </a:rPr>
              <a:t>r</a:t>
            </a:r>
            <a:r>
              <a:rPr sz="1200" spc="-25" dirty="0">
                <a:latin typeface="Times New Roman"/>
                <a:cs typeface="Times New Roman"/>
              </a:rPr>
              <a:t>im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dirty="0">
                <a:latin typeface="Times New Roman"/>
                <a:cs typeface="Times New Roman"/>
              </a:rPr>
              <a:t>o	d</a:t>
            </a:r>
            <a:r>
              <a:rPr sz="1200" spc="-5" dirty="0">
                <a:latin typeface="Times New Roman"/>
                <a:cs typeface="Times New Roman"/>
              </a:rPr>
              <a:t>as</a:t>
            </a:r>
            <a:r>
              <a:rPr sz="1200" dirty="0">
                <a:latin typeface="Times New Roman"/>
                <a:cs typeface="Times New Roman"/>
              </a:rPr>
              <a:t>	</a:t>
            </a:r>
            <a:r>
              <a:rPr sz="1200" spc="-50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as</a:t>
            </a:r>
            <a:r>
              <a:rPr sz="1200" dirty="0">
                <a:latin typeface="Times New Roman"/>
                <a:cs typeface="Times New Roman"/>
              </a:rPr>
              <a:t>	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-20" dirty="0">
                <a:latin typeface="Times New Roman"/>
                <a:cs typeface="Times New Roman"/>
              </a:rPr>
              <a:t>s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b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50" dirty="0">
                <a:latin typeface="Times New Roman"/>
                <a:cs typeface="Times New Roman"/>
              </a:rPr>
              <a:t>l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15" dirty="0">
                <a:latin typeface="Times New Roman"/>
                <a:cs typeface="Times New Roman"/>
              </a:rPr>
              <a:t>c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spc="20" dirty="0">
                <a:latin typeface="Times New Roman"/>
                <a:cs typeface="Times New Roman"/>
              </a:rPr>
              <a:t>d</a:t>
            </a:r>
            <a:r>
              <a:rPr sz="1200" spc="-5" dirty="0">
                <a:latin typeface="Times New Roman"/>
                <a:cs typeface="Times New Roman"/>
              </a:rPr>
              <a:t>as</a:t>
            </a:r>
            <a:r>
              <a:rPr sz="1200" dirty="0">
                <a:latin typeface="Times New Roman"/>
                <a:cs typeface="Times New Roman"/>
              </a:rPr>
              <a:t>	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5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	p</a:t>
            </a:r>
            <a:r>
              <a:rPr sz="1200" spc="-25" dirty="0">
                <a:latin typeface="Times New Roman"/>
                <a:cs typeface="Times New Roman"/>
              </a:rPr>
              <a:t>l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25" dirty="0">
                <a:latin typeface="Times New Roman"/>
                <a:cs typeface="Times New Roman"/>
              </a:rPr>
              <a:t>j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spc="-25" dirty="0">
                <a:latin typeface="Times New Roman"/>
                <a:cs typeface="Times New Roman"/>
              </a:rPr>
              <a:t>m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5" dirty="0">
                <a:latin typeface="Times New Roman"/>
                <a:cs typeface="Times New Roman"/>
              </a:rPr>
              <a:t>s  institucionais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IFPA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área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atuação;</a:t>
            </a:r>
            <a:endParaRPr sz="1200">
              <a:latin typeface="Times New Roman"/>
              <a:cs typeface="Times New Roman"/>
            </a:endParaRPr>
          </a:p>
          <a:p>
            <a:pPr marL="469900" marR="7620" indent="73025">
              <a:lnSpc>
                <a:spcPts val="1370"/>
              </a:lnSpc>
              <a:spcBef>
                <a:spcPts val="20"/>
              </a:spcBef>
              <a:buAutoNum type="romanUcPeriod"/>
              <a:tabLst>
                <a:tab pos="911860" algn="l"/>
                <a:tab pos="912494" algn="l"/>
                <a:tab pos="1854200" algn="l"/>
                <a:tab pos="2640330" algn="l"/>
                <a:tab pos="3571875" algn="l"/>
                <a:tab pos="4004310" algn="l"/>
                <a:tab pos="4242435" algn="l"/>
                <a:tab pos="5186045" algn="l"/>
              </a:tabLst>
            </a:pPr>
            <a:r>
              <a:rPr sz="1200" spc="-5" dirty="0">
                <a:latin typeface="Times New Roman"/>
                <a:cs typeface="Times New Roman"/>
              </a:rPr>
              <a:t>D</a:t>
            </a:r>
            <a:r>
              <a:rPr sz="1200" spc="-15" dirty="0">
                <a:latin typeface="Times New Roman"/>
                <a:cs typeface="Times New Roman"/>
              </a:rPr>
              <a:t>e</a:t>
            </a:r>
            <a:r>
              <a:rPr sz="1200" spc="-20" dirty="0">
                <a:latin typeface="Times New Roman"/>
                <a:cs typeface="Times New Roman"/>
              </a:rPr>
              <a:t>s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25" dirty="0">
                <a:latin typeface="Times New Roman"/>
                <a:cs typeface="Times New Roman"/>
              </a:rPr>
              <a:t>v</a:t>
            </a:r>
            <a:r>
              <a:rPr sz="1200" spc="45" dirty="0">
                <a:latin typeface="Times New Roman"/>
                <a:cs typeface="Times New Roman"/>
              </a:rPr>
              <a:t>o</a:t>
            </a:r>
            <a:r>
              <a:rPr sz="1200" spc="-25" dirty="0">
                <a:latin typeface="Times New Roman"/>
                <a:cs typeface="Times New Roman"/>
              </a:rPr>
              <a:t>lv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r	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v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d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d</a:t>
            </a:r>
            <a:r>
              <a:rPr sz="1200" spc="-5" dirty="0">
                <a:latin typeface="Times New Roman"/>
                <a:cs typeface="Times New Roman"/>
              </a:rPr>
              <a:t>es</a:t>
            </a:r>
            <a:r>
              <a:rPr sz="1200" dirty="0">
                <a:latin typeface="Times New Roman"/>
                <a:cs typeface="Times New Roman"/>
              </a:rPr>
              <a:t>	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50" dirty="0">
                <a:latin typeface="Times New Roman"/>
                <a:cs typeface="Times New Roman"/>
              </a:rPr>
              <a:t>l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15" dirty="0">
                <a:latin typeface="Times New Roman"/>
                <a:cs typeface="Times New Roman"/>
              </a:rPr>
              <a:t>c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spc="45" dirty="0">
                <a:latin typeface="Times New Roman"/>
                <a:cs typeface="Times New Roman"/>
              </a:rPr>
              <a:t>o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d</a:t>
            </a:r>
            <a:r>
              <a:rPr sz="1200" spc="-5" dirty="0">
                <a:latin typeface="Times New Roman"/>
                <a:cs typeface="Times New Roman"/>
              </a:rPr>
              <a:t>as</a:t>
            </a:r>
            <a:r>
              <a:rPr sz="1200" dirty="0">
                <a:latin typeface="Times New Roman"/>
                <a:cs typeface="Times New Roman"/>
              </a:rPr>
              <a:t>	</a:t>
            </a:r>
            <a:r>
              <a:rPr sz="1200" spc="-5" dirty="0">
                <a:latin typeface="Times New Roman"/>
                <a:cs typeface="Times New Roman"/>
              </a:rPr>
              <a:t>c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dirty="0">
                <a:latin typeface="Times New Roman"/>
                <a:cs typeface="Times New Roman"/>
              </a:rPr>
              <a:t>m	a	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dirty="0">
                <a:latin typeface="Times New Roman"/>
                <a:cs typeface="Times New Roman"/>
              </a:rPr>
              <a:t>g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za</a:t>
            </a:r>
            <a:r>
              <a:rPr sz="1200" spc="15" dirty="0">
                <a:latin typeface="Times New Roman"/>
                <a:cs typeface="Times New Roman"/>
              </a:rPr>
              <a:t>ç</a:t>
            </a:r>
            <a:r>
              <a:rPr sz="1200" spc="-5" dirty="0">
                <a:latin typeface="Times New Roman"/>
                <a:cs typeface="Times New Roman"/>
              </a:rPr>
              <a:t>ã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dirty="0">
                <a:latin typeface="Times New Roman"/>
                <a:cs typeface="Times New Roman"/>
              </a:rPr>
              <a:t>,	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açã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dirty="0">
                <a:latin typeface="Times New Roman"/>
                <a:cs typeface="Times New Roman"/>
              </a:rPr>
              <a:t>,  </a:t>
            </a:r>
            <a:r>
              <a:rPr sz="1200" spc="-5" dirty="0">
                <a:latin typeface="Times New Roman"/>
                <a:cs typeface="Times New Roman"/>
              </a:rPr>
              <a:t>coordenação,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decisão,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execução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implementação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políticas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diretrizes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área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sua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competência;</a:t>
            </a:r>
            <a:endParaRPr sz="1200">
              <a:latin typeface="Times New Roman"/>
              <a:cs typeface="Times New Roman"/>
            </a:endParaRPr>
          </a:p>
          <a:p>
            <a:pPr marL="469900" marR="7620" indent="63500" algn="just">
              <a:lnSpc>
                <a:spcPct val="95800"/>
              </a:lnSpc>
              <a:spcBef>
                <a:spcPts val="25"/>
              </a:spcBef>
              <a:buAutoNum type="romanUcPeriod" startAt="4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supervisionar,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spc="-15" dirty="0">
                <a:latin typeface="Times New Roman"/>
                <a:cs typeface="Times New Roman"/>
              </a:rPr>
              <a:t>do Campus, </a:t>
            </a:r>
            <a:r>
              <a:rPr sz="1200" spc="-5" dirty="0">
                <a:latin typeface="Times New Roman"/>
                <a:cs typeface="Times New Roman"/>
              </a:rPr>
              <a:t>serviços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terceiros,  transporte, </a:t>
            </a:r>
            <a:r>
              <a:rPr sz="1200" spc="-10" dirty="0">
                <a:latin typeface="Times New Roman"/>
                <a:cs typeface="Times New Roman"/>
              </a:rPr>
              <a:t>manutenção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bens </a:t>
            </a:r>
            <a:r>
              <a:rPr sz="1200" spc="-10" dirty="0">
                <a:latin typeface="Times New Roman"/>
                <a:cs typeface="Times New Roman"/>
              </a:rPr>
              <a:t>móveis, </a:t>
            </a:r>
            <a:r>
              <a:rPr sz="1200" spc="-5" dirty="0">
                <a:latin typeface="Times New Roman"/>
                <a:cs typeface="Times New Roman"/>
              </a:rPr>
              <a:t>almoxarifado, </a:t>
            </a:r>
            <a:r>
              <a:rPr sz="1200" spc="-10" dirty="0">
                <a:latin typeface="Times New Roman"/>
                <a:cs typeface="Times New Roman"/>
              </a:rPr>
              <a:t>processos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aquisições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materiais </a:t>
            </a:r>
            <a:r>
              <a:rPr sz="1200" dirty="0">
                <a:latin typeface="Times New Roman"/>
                <a:cs typeface="Times New Roman"/>
              </a:rPr>
              <a:t>e contratação de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serviços;</a:t>
            </a:r>
            <a:endParaRPr sz="1200">
              <a:latin typeface="Times New Roman"/>
              <a:cs typeface="Times New Roman"/>
            </a:endParaRPr>
          </a:p>
          <a:p>
            <a:pPr marL="469900" marR="13335" indent="115570" algn="just">
              <a:lnSpc>
                <a:spcPts val="1370"/>
              </a:lnSpc>
              <a:spcBef>
                <a:spcPts val="60"/>
              </a:spcBef>
              <a:buAutoNum type="romanUcPeriod" startAt="4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Estabelecer programas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reposição </a:t>
            </a:r>
            <a:r>
              <a:rPr sz="1200" dirty="0">
                <a:latin typeface="Times New Roman"/>
                <a:cs typeface="Times New Roman"/>
              </a:rPr>
              <a:t>de estoques, </a:t>
            </a:r>
            <a:r>
              <a:rPr sz="1200" spc="-5" dirty="0">
                <a:latin typeface="Times New Roman"/>
                <a:cs typeface="Times New Roman"/>
              </a:rPr>
              <a:t>definindo </a:t>
            </a:r>
            <a:r>
              <a:rPr sz="1200" spc="-10" dirty="0">
                <a:latin typeface="Times New Roman"/>
                <a:cs typeface="Times New Roman"/>
              </a:rPr>
              <a:t>prioridades </a:t>
            </a:r>
            <a:r>
              <a:rPr sz="1200" spc="-5" dirty="0">
                <a:latin typeface="Times New Roman"/>
                <a:cs typeface="Times New Roman"/>
              </a:rPr>
              <a:t>relativas  às compras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69900" marR="5080" indent="63500" algn="just">
              <a:lnSpc>
                <a:spcPts val="1370"/>
              </a:lnSpc>
              <a:spcBef>
                <a:spcPts val="20"/>
              </a:spcBef>
              <a:buAutoNum type="romanUcPeriod" startAt="4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Gerir, </a:t>
            </a:r>
            <a:r>
              <a:rPr sz="1200" spc="-10" dirty="0">
                <a:latin typeface="Times New Roman"/>
                <a:cs typeface="Times New Roman"/>
              </a:rPr>
              <a:t>expedir, </a:t>
            </a:r>
            <a:r>
              <a:rPr sz="1200" spc="-5" dirty="0">
                <a:latin typeface="Times New Roman"/>
                <a:cs typeface="Times New Roman"/>
              </a:rPr>
              <a:t>organizar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atualizar as documentações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arquivos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informações relativos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administração;</a:t>
            </a:r>
            <a:endParaRPr sz="1200">
              <a:latin typeface="Times New Roman"/>
              <a:cs typeface="Times New Roman"/>
            </a:endParaRPr>
          </a:p>
          <a:p>
            <a:pPr marL="911860" indent="-430530" algn="just">
              <a:lnSpc>
                <a:spcPts val="1355"/>
              </a:lnSpc>
              <a:buAutoNum type="romanUcPeriod" startAt="4"/>
              <a:tabLst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Apoiar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elaboração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relatórios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gestão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processo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prestação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contas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87550" y="7676514"/>
            <a:ext cx="430530" cy="73596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36195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dirty="0">
                <a:latin typeface="Times New Roman"/>
                <a:cs typeface="Times New Roman"/>
              </a:rPr>
              <a:t>u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spc="-25" dirty="0">
                <a:latin typeface="Times New Roman"/>
                <a:cs typeface="Times New Roman"/>
              </a:rPr>
              <a:t>l</a:t>
            </a:r>
            <a:r>
              <a:rPr sz="1200" dirty="0">
                <a:latin typeface="Times New Roman"/>
                <a:cs typeface="Times New Roman"/>
              </a:rPr>
              <a:t>;  VIII.</a:t>
            </a:r>
            <a:endParaRPr sz="1200">
              <a:latin typeface="Times New Roman"/>
              <a:cs typeface="Times New Roman"/>
            </a:endParaRPr>
          </a:p>
          <a:p>
            <a:pPr marL="113030">
              <a:lnSpc>
                <a:spcPts val="1310"/>
              </a:lnSpc>
            </a:pPr>
            <a:r>
              <a:rPr sz="1200" dirty="0">
                <a:latin typeface="Times New Roman"/>
                <a:cs typeface="Times New Roman"/>
              </a:rPr>
              <a:t>IX.</a:t>
            </a:r>
            <a:endParaRPr sz="1200">
              <a:latin typeface="Times New Roman"/>
              <a:cs typeface="Times New Roman"/>
            </a:endParaRPr>
          </a:p>
          <a:p>
            <a:pPr marL="165100">
              <a:lnSpc>
                <a:spcPts val="1415"/>
              </a:lnSpc>
            </a:pPr>
            <a:r>
              <a:rPr sz="1200" spc="-10" dirty="0">
                <a:latin typeface="Times New Roman"/>
                <a:cs typeface="Times New Roman"/>
              </a:rPr>
              <a:t>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66341" y="7853553"/>
            <a:ext cx="4969510" cy="55880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628650">
              <a:lnSpc>
                <a:spcPts val="1370"/>
              </a:lnSpc>
              <a:spcBef>
                <a:spcPts val="200"/>
              </a:spcBef>
            </a:pPr>
            <a:r>
              <a:rPr sz="1200" spc="-10" dirty="0">
                <a:latin typeface="Times New Roman"/>
                <a:cs typeface="Times New Roman"/>
              </a:rPr>
              <a:t>Apoiar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elaboração </a:t>
            </a:r>
            <a:r>
              <a:rPr sz="1200" spc="-15" dirty="0">
                <a:latin typeface="Times New Roman"/>
                <a:cs typeface="Times New Roman"/>
              </a:rPr>
              <a:t>do Plano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Desenvolvimento Institucional </a:t>
            </a:r>
            <a:r>
              <a:rPr sz="1200" dirty="0">
                <a:latin typeface="Times New Roman"/>
                <a:cs typeface="Times New Roman"/>
              </a:rPr>
              <a:t>(PDI);  </a:t>
            </a: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gestão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contratos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convênios </a:t>
            </a:r>
            <a:r>
              <a:rPr sz="1200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55"/>
              </a:lnSpc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aquisição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distribuição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material,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spc="-5" dirty="0">
                <a:latin typeface="Times New Roman"/>
                <a:cs typeface="Times New Roman"/>
              </a:rPr>
              <a:t>patrimonial,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assim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24127" y="8377808"/>
            <a:ext cx="5419725" cy="108648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13970">
              <a:lnSpc>
                <a:spcPts val="1390"/>
              </a:lnSpc>
              <a:spcBef>
                <a:spcPts val="185"/>
              </a:spcBef>
            </a:pPr>
            <a:r>
              <a:rPr sz="1200" spc="-10" dirty="0">
                <a:latin typeface="Times New Roman"/>
                <a:cs typeface="Times New Roman"/>
              </a:rPr>
              <a:t>como </a:t>
            </a:r>
            <a:r>
              <a:rPr sz="1200" spc="-5" dirty="0">
                <a:latin typeface="Times New Roman"/>
                <a:cs typeface="Times New Roman"/>
              </a:rPr>
              <a:t>sobre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administração das </a:t>
            </a:r>
            <a:r>
              <a:rPr sz="1200" dirty="0">
                <a:latin typeface="Times New Roman"/>
                <a:cs typeface="Times New Roman"/>
              </a:rPr>
              <a:t>operações de </a:t>
            </a:r>
            <a:r>
              <a:rPr sz="1200" spc="-5" dirty="0">
                <a:latin typeface="Times New Roman"/>
                <a:cs typeface="Times New Roman"/>
              </a:rPr>
              <a:t>conservação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manutenção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bens  móveis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54659" indent="-379095">
              <a:lnSpc>
                <a:spcPts val="1310"/>
              </a:lnSpc>
              <a:buAutoNum type="romanUcPeriod" startAt="11"/>
              <a:tabLst>
                <a:tab pos="454659" algn="l"/>
                <a:tab pos="455295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cadastro,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atualizações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dirty="0">
                <a:latin typeface="Times New Roman"/>
                <a:cs typeface="Times New Roman"/>
              </a:rPr>
              <a:t>Valores do </a:t>
            </a:r>
            <a:r>
              <a:rPr sz="1200" spc="-10" dirty="0">
                <a:latin typeface="Times New Roman"/>
                <a:cs typeface="Times New Roman"/>
              </a:rPr>
              <a:t>Patrimônio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Imóvel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12700" marR="11430" indent="12065">
              <a:lnSpc>
                <a:spcPts val="1390"/>
              </a:lnSpc>
              <a:spcBef>
                <a:spcPts val="55"/>
              </a:spcBef>
              <a:buAutoNum type="romanUcPeriod" startAt="12"/>
              <a:tabLst>
                <a:tab pos="454659" algn="l"/>
                <a:tab pos="455295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programas </a:t>
            </a:r>
            <a:r>
              <a:rPr sz="1200" dirty="0">
                <a:latin typeface="Times New Roman"/>
                <a:cs typeface="Times New Roman"/>
              </a:rPr>
              <a:t>e outras </a:t>
            </a:r>
            <a:r>
              <a:rPr sz="1200" spc="-5" dirty="0">
                <a:latin typeface="Times New Roman"/>
                <a:cs typeface="Times New Roman"/>
              </a:rPr>
              <a:t>atividades afins, definidas </a:t>
            </a:r>
            <a:r>
              <a:rPr sz="1200" dirty="0">
                <a:latin typeface="Times New Roman"/>
                <a:cs typeface="Times New Roman"/>
              </a:rPr>
              <a:t>na </a:t>
            </a:r>
            <a:r>
              <a:rPr sz="1200" spc="-10" dirty="0">
                <a:latin typeface="Times New Roman"/>
                <a:cs typeface="Times New Roman"/>
              </a:rPr>
              <a:t>legislação </a:t>
            </a:r>
            <a:r>
              <a:rPr sz="1200" spc="-5" dirty="0">
                <a:latin typeface="Times New Roman"/>
                <a:cs typeface="Times New Roman"/>
              </a:rPr>
              <a:t>vigente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atribuídas </a:t>
            </a:r>
            <a:r>
              <a:rPr sz="1200" spc="-10" dirty="0">
                <a:latin typeface="Times New Roman"/>
                <a:cs typeface="Times New Roman"/>
              </a:rPr>
              <a:t>pelo </a:t>
            </a:r>
            <a:r>
              <a:rPr sz="1200" spc="-5" dirty="0">
                <a:latin typeface="Times New Roman"/>
                <a:cs typeface="Times New Roman"/>
              </a:rPr>
              <a:t>superior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hierárquico.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27760" y="729610"/>
            <a:ext cx="5476874" cy="3751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596" y="694690"/>
            <a:ext cx="555053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1</a:t>
            </a:r>
            <a:r>
              <a:rPr lang="pt-BR" sz="1200" b="1" dirty="0" smtClean="0">
                <a:latin typeface="Times New Roman"/>
                <a:cs typeface="Times New Roman"/>
              </a:rPr>
              <a:t>7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</a:t>
            </a:r>
            <a:r>
              <a:rPr sz="1200" b="1" spc="-5" dirty="0">
                <a:latin typeface="Times New Roman"/>
                <a:cs typeface="Times New Roman"/>
              </a:rPr>
              <a:t>Departamento </a:t>
            </a:r>
            <a:r>
              <a:rPr sz="1200" b="1" dirty="0">
                <a:latin typeface="Times New Roman"/>
                <a:cs typeface="Times New Roman"/>
              </a:rPr>
              <a:t>Contábil e </a:t>
            </a:r>
            <a:r>
              <a:rPr sz="1200" b="1" spc="-5" dirty="0">
                <a:latin typeface="Times New Roman"/>
                <a:cs typeface="Times New Roman"/>
              </a:rPr>
              <a:t>Financeiro as seguintes</a:t>
            </a:r>
            <a:r>
              <a:rPr sz="1200" b="1" spc="114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16253" y="2795396"/>
            <a:ext cx="32893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51435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68094" y="4374641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07109" y="4725415"/>
            <a:ext cx="337820" cy="73279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8890" algn="just">
              <a:lnSpc>
                <a:spcPct val="95600"/>
              </a:lnSpc>
              <a:spcBef>
                <a:spcPts val="160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XIV.  </a:t>
            </a:r>
            <a:r>
              <a:rPr sz="1200" spc="-10" dirty="0">
                <a:latin typeface="Times New Roman"/>
                <a:cs typeface="Times New Roman"/>
              </a:rPr>
              <a:t>XV.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06220" y="5600191"/>
            <a:ext cx="438150" cy="55943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51435" algn="r">
              <a:lnSpc>
                <a:spcPct val="95900"/>
              </a:lnSpc>
              <a:spcBef>
                <a:spcPts val="16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XIX.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97076" y="6301485"/>
            <a:ext cx="447675" cy="108648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indent="161290" algn="just">
              <a:lnSpc>
                <a:spcPct val="96000"/>
              </a:lnSpc>
              <a:spcBef>
                <a:spcPts val="155"/>
              </a:spcBef>
            </a:pPr>
            <a:r>
              <a:rPr sz="1200" spc="-10" dirty="0">
                <a:latin typeface="Times New Roman"/>
                <a:cs typeface="Times New Roman"/>
              </a:rPr>
              <a:t>XX.  </a:t>
            </a:r>
            <a:r>
              <a:rPr sz="1200" spc="-5" dirty="0">
                <a:latin typeface="Times New Roman"/>
                <a:cs typeface="Times New Roman"/>
              </a:rPr>
              <a:t>XXI.  </a:t>
            </a:r>
            <a:r>
              <a:rPr sz="1200" dirty="0">
                <a:latin typeface="Times New Roman"/>
                <a:cs typeface="Times New Roman"/>
              </a:rPr>
              <a:t>XXII.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V.  </a:t>
            </a:r>
            <a:r>
              <a:rPr sz="1200" spc="-10" dirty="0">
                <a:latin typeface="Times New Roman"/>
                <a:cs typeface="Times New Roman"/>
              </a:rPr>
              <a:t>XXV.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16863" y="1042161"/>
            <a:ext cx="5626100" cy="6346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65" indent="-357505">
              <a:lnSpc>
                <a:spcPts val="1415"/>
              </a:lnSpc>
              <a:spcBef>
                <a:spcPts val="100"/>
              </a:spcBef>
              <a:buAutoNum type="romanUcPeriod"/>
              <a:tabLst>
                <a:tab pos="481965" algn="l"/>
                <a:tab pos="482600" algn="l"/>
              </a:tabLst>
            </a:pPr>
            <a:r>
              <a:rPr sz="1200" dirty="0">
                <a:latin typeface="Times New Roman"/>
                <a:cs typeface="Times New Roman"/>
              </a:rPr>
              <a:t>Prestar </a:t>
            </a:r>
            <a:r>
              <a:rPr sz="1200" spc="-5" dirty="0">
                <a:latin typeface="Times New Roman"/>
                <a:cs typeface="Times New Roman"/>
              </a:rPr>
              <a:t>assessoramento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técnico-contábil;</a:t>
            </a:r>
            <a:endParaRPr sz="1200">
              <a:latin typeface="Times New Roman"/>
              <a:cs typeface="Times New Roman"/>
            </a:endParaRPr>
          </a:p>
          <a:p>
            <a:pPr marL="481965" indent="-409575">
              <a:lnSpc>
                <a:spcPts val="1380"/>
              </a:lnSpc>
              <a:buAutoNum type="romanUcPeriod"/>
              <a:tabLst>
                <a:tab pos="481965" algn="l"/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Analisar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processos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despesas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81965" marR="114300" indent="-460375">
              <a:lnSpc>
                <a:spcPts val="1400"/>
              </a:lnSpc>
              <a:spcBef>
                <a:spcPts val="40"/>
              </a:spcBef>
              <a:buAutoNum type="romanUcPeriod"/>
              <a:tabLst>
                <a:tab pos="481965" algn="l"/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Realizar, </a:t>
            </a:r>
            <a:r>
              <a:rPr sz="1200" spc="-30" dirty="0">
                <a:latin typeface="Times New Roman"/>
                <a:cs typeface="Times New Roman"/>
              </a:rPr>
              <a:t>executar, </a:t>
            </a:r>
            <a:r>
              <a:rPr sz="1200" spc="-5" dirty="0">
                <a:latin typeface="Times New Roman"/>
                <a:cs typeface="Times New Roman"/>
              </a:rPr>
              <a:t>acompanhar, controlar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avaliar </a:t>
            </a:r>
            <a:r>
              <a:rPr sz="1200" dirty="0">
                <a:latin typeface="Times New Roman"/>
                <a:cs typeface="Times New Roman"/>
              </a:rPr>
              <a:t>o planejamentoorçamentário</a:t>
            </a:r>
            <a:r>
              <a:rPr sz="1200" spc="-1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81965" indent="-469900">
              <a:lnSpc>
                <a:spcPts val="1300"/>
              </a:lnSpc>
              <a:buAutoNum type="romanUcPeriod"/>
              <a:tabLst>
                <a:tab pos="481965" algn="l"/>
                <a:tab pos="482600" algn="l"/>
              </a:tabLst>
            </a:pPr>
            <a:r>
              <a:rPr sz="1200" spc="-10" dirty="0">
                <a:latin typeface="Times New Roman"/>
                <a:cs typeface="Times New Roman"/>
              </a:rPr>
              <a:t>Gerenciar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execução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Sistema </a:t>
            </a:r>
            <a:r>
              <a:rPr sz="1200" dirty="0">
                <a:latin typeface="Times New Roman"/>
                <a:cs typeface="Times New Roman"/>
              </a:rPr>
              <a:t>Integrado de </a:t>
            </a:r>
            <a:r>
              <a:rPr sz="1200" spc="-5" dirty="0">
                <a:latin typeface="Times New Roman"/>
                <a:cs typeface="Times New Roman"/>
              </a:rPr>
              <a:t>Administração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Serviços</a:t>
            </a:r>
            <a:r>
              <a:rPr sz="1200" spc="-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Gerais</a:t>
            </a:r>
            <a:endParaRPr sz="1200">
              <a:latin typeface="Times New Roman"/>
              <a:cs typeface="Times New Roman"/>
            </a:endParaRPr>
          </a:p>
          <a:p>
            <a:pPr marL="481965" algn="just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(SIASG)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SIAFI;</a:t>
            </a:r>
            <a:endParaRPr sz="1200">
              <a:latin typeface="Times New Roman"/>
              <a:cs typeface="Times New Roman"/>
            </a:endParaRPr>
          </a:p>
          <a:p>
            <a:pPr marL="481965" indent="-418465" algn="just">
              <a:lnSpc>
                <a:spcPts val="1380"/>
              </a:lnSpc>
              <a:buAutoNum type="romanUcPeriod" startAt="5"/>
              <a:tabLst>
                <a:tab pos="482600" algn="l"/>
              </a:tabLst>
            </a:pPr>
            <a:r>
              <a:rPr sz="1200" spc="-10" dirty="0">
                <a:latin typeface="Times New Roman"/>
                <a:cs typeface="Times New Roman"/>
              </a:rPr>
              <a:t>Gerenciar </a:t>
            </a:r>
            <a:r>
              <a:rPr sz="1200" spc="-5" dirty="0">
                <a:latin typeface="Times New Roman"/>
                <a:cs typeface="Times New Roman"/>
              </a:rPr>
              <a:t>as atividades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movimentação financeira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contábil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81965" marR="10160" indent="-469900" algn="just">
              <a:lnSpc>
                <a:spcPct val="95900"/>
              </a:lnSpc>
              <a:spcBef>
                <a:spcPts val="40"/>
              </a:spcBef>
              <a:buAutoNum type="romanUcPeriod" startAt="5"/>
              <a:tabLst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Supervisionar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conferir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emissão </a:t>
            </a:r>
            <a:r>
              <a:rPr sz="1200" spc="-5" dirty="0">
                <a:latin typeface="Times New Roman"/>
                <a:cs typeface="Times New Roman"/>
              </a:rPr>
              <a:t>das </a:t>
            </a:r>
            <a:r>
              <a:rPr sz="1200" spc="-10" dirty="0">
                <a:latin typeface="Times New Roman"/>
                <a:cs typeface="Times New Roman"/>
              </a:rPr>
              <a:t>Ordens </a:t>
            </a:r>
            <a:r>
              <a:rPr sz="1200" spc="-5" dirty="0">
                <a:latin typeface="Times New Roman"/>
                <a:cs typeface="Times New Roman"/>
              </a:rPr>
              <a:t>Bancárias, </a:t>
            </a:r>
            <a:r>
              <a:rPr sz="1200" spc="-10" dirty="0">
                <a:latin typeface="Times New Roman"/>
                <a:cs typeface="Times New Roman"/>
              </a:rPr>
              <a:t>Guias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Previdência  </a:t>
            </a:r>
            <a:r>
              <a:rPr sz="1200" spc="-10" dirty="0">
                <a:latin typeface="Times New Roman"/>
                <a:cs typeface="Times New Roman"/>
              </a:rPr>
              <a:t>Social, </a:t>
            </a:r>
            <a:r>
              <a:rPr sz="1200" dirty="0">
                <a:latin typeface="Times New Roman"/>
                <a:cs typeface="Times New Roman"/>
              </a:rPr>
              <a:t>Documento de </a:t>
            </a:r>
            <a:r>
              <a:rPr sz="1200" spc="-5" dirty="0">
                <a:latin typeface="Times New Roman"/>
                <a:cs typeface="Times New Roman"/>
              </a:rPr>
              <a:t>Arrecadação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Receitas </a:t>
            </a:r>
            <a:r>
              <a:rPr sz="1200" spc="-5" dirty="0">
                <a:latin typeface="Times New Roman"/>
                <a:cs typeface="Times New Roman"/>
              </a:rPr>
              <a:t>Federais (DARF)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Notas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Lançamentos;</a:t>
            </a:r>
            <a:endParaRPr sz="1200">
              <a:latin typeface="Times New Roman"/>
              <a:cs typeface="Times New Roman"/>
            </a:endParaRPr>
          </a:p>
          <a:p>
            <a:pPr marL="481965" algn="just">
              <a:lnSpc>
                <a:spcPts val="1345"/>
              </a:lnSpc>
            </a:pPr>
            <a:r>
              <a:rPr sz="1200" spc="-5" dirty="0">
                <a:latin typeface="Times New Roman"/>
                <a:cs typeface="Times New Roman"/>
              </a:rPr>
              <a:t>Manter as obrigações </a:t>
            </a:r>
            <a:r>
              <a:rPr sz="1200" spc="-15" dirty="0">
                <a:latin typeface="Times New Roman"/>
                <a:cs typeface="Times New Roman"/>
              </a:rPr>
              <a:t>fiscais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acessórias atualizadas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81965" marR="10160" algn="just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registros </a:t>
            </a:r>
            <a:r>
              <a:rPr sz="1200" spc="-10" dirty="0">
                <a:latin typeface="Times New Roman"/>
                <a:cs typeface="Times New Roman"/>
              </a:rPr>
              <a:t>contábeis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conferência </a:t>
            </a:r>
            <a:r>
              <a:rPr sz="1200" dirty="0">
                <a:latin typeface="Times New Roman"/>
                <a:cs typeface="Times New Roman"/>
              </a:rPr>
              <a:t>das contas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balanços  (Patrimonial; Financeiro; Orçamentário; </a:t>
            </a:r>
            <a:r>
              <a:rPr sz="1200" dirty="0">
                <a:latin typeface="Times New Roman"/>
                <a:cs typeface="Times New Roman"/>
              </a:rPr>
              <a:t>Compensação), da </a:t>
            </a:r>
            <a:r>
              <a:rPr sz="1200" spc="-5" dirty="0">
                <a:latin typeface="Times New Roman"/>
                <a:cs typeface="Times New Roman"/>
              </a:rPr>
              <a:t>Administração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Pública;</a:t>
            </a:r>
            <a:endParaRPr sz="1200">
              <a:latin typeface="Times New Roman"/>
              <a:cs typeface="Times New Roman"/>
            </a:endParaRPr>
          </a:p>
          <a:p>
            <a:pPr marL="481965" marR="13970" indent="-469900">
              <a:lnSpc>
                <a:spcPts val="1370"/>
              </a:lnSpc>
              <a:spcBef>
                <a:spcPts val="20"/>
              </a:spcBef>
              <a:buAutoNum type="romanUcPeriod" startAt="9"/>
              <a:tabLst>
                <a:tab pos="481965" algn="l"/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baixa </a:t>
            </a:r>
            <a:r>
              <a:rPr sz="1200" dirty="0">
                <a:latin typeface="Times New Roman"/>
                <a:cs typeface="Times New Roman"/>
              </a:rPr>
              <a:t>do estoque de </a:t>
            </a:r>
            <a:r>
              <a:rPr sz="1200" spc="-5" dirty="0">
                <a:latin typeface="Times New Roman"/>
                <a:cs typeface="Times New Roman"/>
              </a:rPr>
              <a:t>materiais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consumo </a:t>
            </a:r>
            <a:r>
              <a:rPr sz="1200" dirty="0">
                <a:latin typeface="Times New Roman"/>
                <a:cs typeface="Times New Roman"/>
              </a:rPr>
              <a:t>e proceder à </a:t>
            </a:r>
            <a:r>
              <a:rPr sz="1200" spc="-10" dirty="0">
                <a:latin typeface="Times New Roman"/>
                <a:cs typeface="Times New Roman"/>
              </a:rPr>
              <a:t>reclassificação 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subitens quando </a:t>
            </a:r>
            <a:r>
              <a:rPr sz="1200" spc="-10" dirty="0">
                <a:latin typeface="Times New Roman"/>
                <a:cs typeface="Times New Roman"/>
              </a:rPr>
              <a:t>lançados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incorretos;</a:t>
            </a:r>
            <a:endParaRPr sz="1200">
              <a:latin typeface="Times New Roman"/>
              <a:cs typeface="Times New Roman"/>
            </a:endParaRPr>
          </a:p>
          <a:p>
            <a:pPr marL="481965" marR="6985" indent="-417830">
              <a:lnSpc>
                <a:spcPts val="1370"/>
              </a:lnSpc>
              <a:spcBef>
                <a:spcPts val="20"/>
              </a:spcBef>
              <a:buAutoNum type="romanUcPeriod" startAt="9"/>
              <a:tabLst>
                <a:tab pos="481965" algn="l"/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Viabilizar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realização dos registros </a:t>
            </a:r>
            <a:r>
              <a:rPr sz="1200" spc="-10" dirty="0">
                <a:latin typeface="Times New Roman"/>
                <a:cs typeface="Times New Roman"/>
              </a:rPr>
              <a:t>contábeis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depreciação </a:t>
            </a:r>
            <a:r>
              <a:rPr sz="1200" spc="5" dirty="0">
                <a:latin typeface="Times New Roman"/>
                <a:cs typeface="Times New Roman"/>
              </a:rPr>
              <a:t>dos  </a:t>
            </a:r>
            <a:r>
              <a:rPr sz="1200" spc="-5" dirty="0">
                <a:latin typeface="Times New Roman"/>
                <a:cs typeface="Times New Roman"/>
              </a:rPr>
              <a:t>bens patrimoniais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81965" marR="5080" indent="-469900">
              <a:lnSpc>
                <a:spcPts val="1370"/>
              </a:lnSpc>
              <a:spcBef>
                <a:spcPts val="20"/>
              </a:spcBef>
              <a:buAutoNum type="romanUcPeriod" startAt="9"/>
              <a:tabLst>
                <a:tab pos="481965" algn="l"/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as planilhas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retenção tributárias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apropriação </a:t>
            </a:r>
            <a:r>
              <a:rPr sz="1200" spc="10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processos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pagamentos;</a:t>
            </a:r>
            <a:endParaRPr sz="1200">
              <a:latin typeface="Times New Roman"/>
              <a:cs typeface="Times New Roman"/>
            </a:endParaRPr>
          </a:p>
          <a:p>
            <a:pPr marL="481965" marR="9525">
              <a:lnSpc>
                <a:spcPts val="1370"/>
              </a:lnSpc>
              <a:spcBef>
                <a:spcPts val="20"/>
              </a:spcBef>
              <a:tabLst>
                <a:tab pos="1279525" algn="l"/>
                <a:tab pos="2308860" algn="l"/>
                <a:tab pos="2579370" algn="l"/>
                <a:tab pos="3270885" algn="l"/>
                <a:tab pos="4001770" algn="l"/>
                <a:tab pos="4763135" algn="l"/>
                <a:tab pos="5034280" algn="l"/>
              </a:tabLst>
            </a:pPr>
            <a:r>
              <a:rPr sz="1200" spc="-3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5" dirty="0">
                <a:latin typeface="Times New Roman"/>
                <a:cs typeface="Times New Roman"/>
              </a:rPr>
              <a:t>s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r	</a:t>
            </a:r>
            <a:r>
              <a:rPr sz="1200" spc="-5" dirty="0">
                <a:latin typeface="Times New Roman"/>
                <a:cs typeface="Times New Roman"/>
              </a:rPr>
              <a:t>D</a:t>
            </a:r>
            <a:r>
              <a:rPr sz="1200" spc="-15" dirty="0">
                <a:latin typeface="Times New Roman"/>
                <a:cs typeface="Times New Roman"/>
              </a:rPr>
              <a:t>e</a:t>
            </a:r>
            <a:r>
              <a:rPr sz="1200" spc="-50" dirty="0">
                <a:latin typeface="Times New Roman"/>
                <a:cs typeface="Times New Roman"/>
              </a:rPr>
              <a:t>m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spc="-20" dirty="0">
                <a:latin typeface="Times New Roman"/>
                <a:cs typeface="Times New Roman"/>
              </a:rPr>
              <a:t>s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-25" dirty="0">
                <a:latin typeface="Times New Roman"/>
                <a:cs typeface="Times New Roman"/>
              </a:rPr>
              <a:t>iv</a:t>
            </a:r>
            <a:r>
              <a:rPr sz="1200" dirty="0">
                <a:latin typeface="Times New Roman"/>
                <a:cs typeface="Times New Roman"/>
              </a:rPr>
              <a:t>o	de	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-25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ec</a:t>
            </a:r>
            <a:r>
              <a:rPr sz="1200" dirty="0">
                <a:latin typeface="Times New Roman"/>
                <a:cs typeface="Times New Roman"/>
              </a:rPr>
              <a:t>u</a:t>
            </a:r>
            <a:r>
              <a:rPr sz="1200" spc="-5" dirty="0">
                <a:latin typeface="Times New Roman"/>
                <a:cs typeface="Times New Roman"/>
              </a:rPr>
              <a:t>çã</a:t>
            </a:r>
            <a:r>
              <a:rPr sz="1200" dirty="0">
                <a:latin typeface="Times New Roman"/>
                <a:cs typeface="Times New Roman"/>
              </a:rPr>
              <a:t>o	</a:t>
            </a:r>
            <a:r>
              <a:rPr sz="1200" spc="-20" dirty="0">
                <a:latin typeface="Times New Roman"/>
                <a:cs typeface="Times New Roman"/>
              </a:rPr>
              <a:t>f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c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dirty="0">
                <a:latin typeface="Times New Roman"/>
                <a:cs typeface="Times New Roman"/>
              </a:rPr>
              <a:t>a	p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dirty="0">
                <a:latin typeface="Times New Roman"/>
                <a:cs typeface="Times New Roman"/>
              </a:rPr>
              <a:t>r  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m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o	de	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-50" dirty="0">
                <a:latin typeface="Times New Roman"/>
                <a:cs typeface="Times New Roman"/>
              </a:rPr>
              <a:t>l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20" dirty="0">
                <a:latin typeface="Times New Roman"/>
                <a:cs typeface="Times New Roman"/>
              </a:rPr>
              <a:t>ó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5" dirty="0">
                <a:latin typeface="Times New Roman"/>
                <a:cs typeface="Times New Roman"/>
              </a:rPr>
              <a:t>s  trimestrais;</a:t>
            </a:r>
            <a:endParaRPr sz="1200">
              <a:latin typeface="Times New Roman"/>
              <a:cs typeface="Times New Roman"/>
            </a:endParaRPr>
          </a:p>
          <a:p>
            <a:pPr marL="481965" marR="385445">
              <a:lnSpc>
                <a:spcPts val="137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Manter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guarda em </a:t>
            </a:r>
            <a:r>
              <a:rPr sz="1200" dirty="0">
                <a:latin typeface="Times New Roman"/>
                <a:cs typeface="Times New Roman"/>
              </a:rPr>
              <a:t>ordem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arquivos </a:t>
            </a:r>
            <a:r>
              <a:rPr sz="1200" spc="5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processos financeiros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contábeis;  </a:t>
            </a:r>
            <a:r>
              <a:rPr sz="1200" dirty="0">
                <a:latin typeface="Times New Roman"/>
                <a:cs typeface="Times New Roman"/>
              </a:rPr>
              <a:t>Monitorar e </a:t>
            </a:r>
            <a:r>
              <a:rPr sz="1200" spc="-5" dirty="0">
                <a:latin typeface="Times New Roman"/>
                <a:cs typeface="Times New Roman"/>
              </a:rPr>
              <a:t>executar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dirty="0">
                <a:latin typeface="Times New Roman"/>
                <a:cs typeface="Times New Roman"/>
              </a:rPr>
              <a:t>restos a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pagar;</a:t>
            </a:r>
            <a:endParaRPr sz="1200">
              <a:latin typeface="Times New Roman"/>
              <a:cs typeface="Times New Roman"/>
            </a:endParaRPr>
          </a:p>
          <a:p>
            <a:pPr marL="481965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Identificar </a:t>
            </a:r>
            <a:r>
              <a:rPr sz="1200" spc="-10" dirty="0">
                <a:latin typeface="Times New Roman"/>
                <a:cs typeface="Times New Roman"/>
              </a:rPr>
              <a:t>possíveis </a:t>
            </a:r>
            <a:r>
              <a:rPr sz="1200" spc="-5" dirty="0">
                <a:latin typeface="Times New Roman"/>
                <a:cs typeface="Times New Roman"/>
              </a:rPr>
              <a:t>inconsistências </a:t>
            </a:r>
            <a:r>
              <a:rPr sz="1200" spc="-15" dirty="0">
                <a:latin typeface="Times New Roman"/>
                <a:cs typeface="Times New Roman"/>
              </a:rPr>
              <a:t>nas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contas;</a:t>
            </a:r>
            <a:endParaRPr sz="1200">
              <a:latin typeface="Times New Roman"/>
              <a:cs typeface="Times New Roman"/>
            </a:endParaRPr>
          </a:p>
          <a:p>
            <a:pPr marL="481965" marR="15240">
              <a:lnSpc>
                <a:spcPts val="1390"/>
              </a:lnSpc>
              <a:spcBef>
                <a:spcPts val="50"/>
              </a:spcBef>
            </a:pPr>
            <a:r>
              <a:rPr sz="1200" spc="-10" dirty="0">
                <a:latin typeface="Times New Roman"/>
                <a:cs typeface="Times New Roman"/>
              </a:rPr>
              <a:t>Subsidiar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elaboração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Relatório Anual </a:t>
            </a:r>
            <a:r>
              <a:rPr sz="1200" spc="1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Gestão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processo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prestação </a:t>
            </a:r>
            <a:r>
              <a:rPr sz="1200" spc="-15" dirty="0">
                <a:latin typeface="Times New Roman"/>
                <a:cs typeface="Times New Roman"/>
              </a:rPr>
              <a:t>anual, 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dados </a:t>
            </a:r>
            <a:r>
              <a:rPr sz="1200" spc="-10" dirty="0">
                <a:latin typeface="Times New Roman"/>
                <a:cs typeface="Times New Roman"/>
              </a:rPr>
              <a:t>contábeis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-5" dirty="0">
                <a:latin typeface="Times New Roman"/>
                <a:cs typeface="Times New Roman"/>
              </a:rPr>
              <a:t> financeiros;</a:t>
            </a:r>
            <a:endParaRPr sz="1200">
              <a:latin typeface="Times New Roman"/>
              <a:cs typeface="Times New Roman"/>
            </a:endParaRPr>
          </a:p>
          <a:p>
            <a:pPr marL="481965">
              <a:lnSpc>
                <a:spcPts val="1310"/>
              </a:lnSpc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frequência;</a:t>
            </a:r>
            <a:endParaRPr sz="1200">
              <a:latin typeface="Times New Roman"/>
              <a:cs typeface="Times New Roman"/>
            </a:endParaRPr>
          </a:p>
          <a:p>
            <a:pPr marL="481965" marR="6985">
              <a:lnSpc>
                <a:spcPct val="95800"/>
              </a:lnSpc>
              <a:spcBef>
                <a:spcPts val="35"/>
              </a:spcBef>
            </a:pPr>
            <a:r>
              <a:rPr sz="1200" spc="-10" dirty="0">
                <a:latin typeface="Times New Roman"/>
                <a:cs typeface="Times New Roman"/>
              </a:rPr>
              <a:t>Avaliar </a:t>
            </a:r>
            <a:r>
              <a:rPr sz="1200" spc="-5" dirty="0">
                <a:latin typeface="Times New Roman"/>
                <a:cs typeface="Times New Roman"/>
              </a:rPr>
              <a:t>as atividades </a:t>
            </a:r>
            <a:r>
              <a:rPr sz="1200" dirty="0">
                <a:latin typeface="Times New Roman"/>
                <a:cs typeface="Times New Roman"/>
              </a:rPr>
              <a:t>realizadas e </a:t>
            </a: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plano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férias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dirty="0">
                <a:latin typeface="Times New Roman"/>
                <a:cs typeface="Times New Roman"/>
              </a:rPr>
              <a:t>servidores </a:t>
            </a:r>
            <a:r>
              <a:rPr sz="1200" spc="-5" dirty="0">
                <a:latin typeface="Times New Roman"/>
                <a:cs typeface="Times New Roman"/>
              </a:rPr>
              <a:t>lotados;  Consultar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regularidade </a:t>
            </a:r>
            <a:r>
              <a:rPr sz="1200" spc="-10" dirty="0">
                <a:latin typeface="Times New Roman"/>
                <a:cs typeface="Times New Roman"/>
              </a:rPr>
              <a:t>jurídica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fiscal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fornecedores </a:t>
            </a:r>
            <a:r>
              <a:rPr sz="1200" spc="-10" dirty="0">
                <a:latin typeface="Times New Roman"/>
                <a:cs typeface="Times New Roman"/>
              </a:rPr>
              <a:t>junto </a:t>
            </a:r>
            <a:r>
              <a:rPr sz="1200" spc="-5" dirty="0">
                <a:latin typeface="Times New Roman"/>
                <a:cs typeface="Times New Roman"/>
              </a:rPr>
              <a:t>aos </a:t>
            </a:r>
            <a:r>
              <a:rPr sz="1200" dirty="0">
                <a:latin typeface="Times New Roman"/>
                <a:cs typeface="Times New Roman"/>
              </a:rPr>
              <a:t>órgãos  </a:t>
            </a:r>
            <a:r>
              <a:rPr sz="1200" spc="-5" dirty="0">
                <a:latin typeface="Times New Roman"/>
                <a:cs typeface="Times New Roman"/>
              </a:rPr>
              <a:t>competentes;</a:t>
            </a:r>
            <a:endParaRPr sz="1200">
              <a:latin typeface="Times New Roman"/>
              <a:cs typeface="Times New Roman"/>
            </a:endParaRPr>
          </a:p>
          <a:p>
            <a:pPr marL="481965" marR="1318260">
              <a:lnSpc>
                <a:spcPts val="139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Manter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créditos compromissados em </a:t>
            </a:r>
            <a:r>
              <a:rPr sz="1200" dirty="0">
                <a:latin typeface="Times New Roman"/>
                <a:cs typeface="Times New Roman"/>
              </a:rPr>
              <a:t>processos;  </a:t>
            </a:r>
            <a:r>
              <a:rPr sz="1200" spc="-5" dirty="0">
                <a:latin typeface="Times New Roman"/>
                <a:cs typeface="Times New Roman"/>
              </a:rPr>
              <a:t>Controlar as </a:t>
            </a:r>
            <a:r>
              <a:rPr sz="1200" dirty="0">
                <a:latin typeface="Times New Roman"/>
                <a:cs typeface="Times New Roman"/>
              </a:rPr>
              <a:t>etapas de </a:t>
            </a:r>
            <a:r>
              <a:rPr sz="1200" spc="-10" dirty="0">
                <a:latin typeface="Times New Roman"/>
                <a:cs typeface="Times New Roman"/>
              </a:rPr>
              <a:t>execução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despesa;</a:t>
            </a:r>
            <a:endParaRPr sz="1200">
              <a:latin typeface="Times New Roman"/>
              <a:cs typeface="Times New Roman"/>
            </a:endParaRPr>
          </a:p>
          <a:p>
            <a:pPr marL="481965">
              <a:lnSpc>
                <a:spcPts val="1310"/>
              </a:lnSpc>
            </a:pPr>
            <a:r>
              <a:rPr sz="1200" spc="-10" dirty="0">
                <a:latin typeface="Times New Roman"/>
                <a:cs typeface="Times New Roman"/>
              </a:rPr>
              <a:t>Emitir </a:t>
            </a:r>
            <a:r>
              <a:rPr sz="1200" spc="-5" dirty="0">
                <a:latin typeface="Times New Roman"/>
                <a:cs typeface="Times New Roman"/>
              </a:rPr>
              <a:t>parecer sobre regularidade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execução </a:t>
            </a:r>
            <a:r>
              <a:rPr sz="1200" spc="-10" dirty="0">
                <a:latin typeface="Times New Roman"/>
                <a:cs typeface="Times New Roman"/>
              </a:rPr>
              <a:t>financeira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despesa;</a:t>
            </a:r>
            <a:endParaRPr sz="1200">
              <a:latin typeface="Times New Roman"/>
              <a:cs typeface="Times New Roman"/>
            </a:endParaRPr>
          </a:p>
          <a:p>
            <a:pPr marL="481965" marR="88265">
              <a:lnSpc>
                <a:spcPts val="1370"/>
              </a:lnSpc>
              <a:spcBef>
                <a:spcPts val="80"/>
              </a:spcBef>
            </a:pPr>
            <a:r>
              <a:rPr sz="1200" spc="-10" dirty="0">
                <a:latin typeface="Times New Roman"/>
                <a:cs typeface="Times New Roman"/>
              </a:rPr>
              <a:t>Avaliar </a:t>
            </a:r>
            <a:r>
              <a:rPr sz="1200" spc="-5" dirty="0">
                <a:latin typeface="Times New Roman"/>
                <a:cs typeface="Times New Roman"/>
              </a:rPr>
              <a:t>as atividades </a:t>
            </a:r>
            <a:r>
              <a:rPr sz="1200" dirty="0">
                <a:latin typeface="Times New Roman"/>
                <a:cs typeface="Times New Roman"/>
              </a:rPr>
              <a:t>realizadas e </a:t>
            </a: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plano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férias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servidores lotados;  Elaborar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spc="-5" dirty="0">
                <a:latin typeface="Times New Roman"/>
                <a:cs typeface="Times New Roman"/>
              </a:rPr>
              <a:t>anual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setor;</a:t>
            </a:r>
            <a:endParaRPr sz="1200">
              <a:latin typeface="Times New Roman"/>
              <a:cs typeface="Times New Roman"/>
            </a:endParaRPr>
          </a:p>
          <a:p>
            <a:pPr marL="481965">
              <a:lnSpc>
                <a:spcPts val="1355"/>
              </a:lnSpc>
            </a:pPr>
            <a:r>
              <a:rPr sz="1200" spc="-5" dirty="0">
                <a:latin typeface="Times New Roman"/>
                <a:cs typeface="Times New Roman"/>
              </a:rPr>
              <a:t>Participar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reuniões sempre </a:t>
            </a:r>
            <a:r>
              <a:rPr sz="1200" dirty="0">
                <a:latin typeface="Times New Roman"/>
                <a:cs typeface="Times New Roman"/>
              </a:rPr>
              <a:t>que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convocado.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6596" y="7533258"/>
            <a:ext cx="5874385" cy="236218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370"/>
              </a:lnSpc>
              <a:spcBef>
                <a:spcPts val="200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1</a:t>
            </a:r>
            <a:r>
              <a:rPr lang="pt-BR" sz="1200" b="1" dirty="0" smtClean="0">
                <a:latin typeface="Times New Roman"/>
                <a:cs typeface="Times New Roman"/>
              </a:rPr>
              <a:t>8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à </a:t>
            </a:r>
            <a:r>
              <a:rPr sz="1200" b="1" spc="-5" dirty="0">
                <a:latin typeface="Times New Roman"/>
                <a:cs typeface="Times New Roman"/>
              </a:rPr>
              <a:t>Coordenação de Contabilidade, Orçamento </a:t>
            </a:r>
            <a:r>
              <a:rPr sz="1200" b="1" dirty="0">
                <a:latin typeface="Times New Roman"/>
                <a:cs typeface="Times New Roman"/>
              </a:rPr>
              <a:t>e </a:t>
            </a:r>
            <a:r>
              <a:rPr sz="1200" b="1" spc="-5" dirty="0">
                <a:latin typeface="Times New Roman"/>
                <a:cs typeface="Times New Roman"/>
              </a:rPr>
              <a:t>Finanças as seguintes  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L="911860" indent="-268605">
              <a:lnSpc>
                <a:spcPts val="1415"/>
              </a:lnSpc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Assessorar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Departamento </a:t>
            </a:r>
            <a:r>
              <a:rPr sz="1200" spc="-10" dirty="0">
                <a:latin typeface="Times New Roman"/>
                <a:cs typeface="Times New Roman"/>
              </a:rPr>
              <a:t>Contábil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Financeiro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assuntos de </a:t>
            </a:r>
            <a:r>
              <a:rPr sz="1200" spc="-10" dirty="0">
                <a:latin typeface="Times New Roman"/>
                <a:cs typeface="Times New Roman"/>
              </a:rPr>
              <a:t>sua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área;</a:t>
            </a:r>
            <a:endParaRPr sz="1200">
              <a:latin typeface="Times New Roman"/>
              <a:cs typeface="Times New Roman"/>
            </a:endParaRPr>
          </a:p>
          <a:p>
            <a:pPr marL="469900" marR="5715" indent="121920">
              <a:lnSpc>
                <a:spcPts val="1370"/>
              </a:lnSpc>
              <a:spcBef>
                <a:spcPts val="80"/>
              </a:spcBef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Operar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Sistema </a:t>
            </a:r>
            <a:r>
              <a:rPr sz="1200" spc="-5" dirty="0">
                <a:latin typeface="Times New Roman"/>
                <a:cs typeface="Times New Roman"/>
              </a:rPr>
              <a:t>Integrado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Administração </a:t>
            </a:r>
            <a:r>
              <a:rPr sz="1200" spc="-10" dirty="0">
                <a:latin typeface="Times New Roman"/>
                <a:cs typeface="Times New Roman"/>
              </a:rPr>
              <a:t>Financeira </a:t>
            </a:r>
            <a:r>
              <a:rPr sz="1200" spc="-5" dirty="0">
                <a:latin typeface="Times New Roman"/>
                <a:cs typeface="Times New Roman"/>
              </a:rPr>
              <a:t>(SIAFI), </a:t>
            </a:r>
            <a:r>
              <a:rPr sz="1200" spc="-10" dirty="0">
                <a:latin typeface="Times New Roman"/>
                <a:cs typeface="Times New Roman"/>
              </a:rPr>
              <a:t>visando </a:t>
            </a:r>
            <a:r>
              <a:rPr sz="1200" dirty="0">
                <a:latin typeface="Times New Roman"/>
                <a:cs typeface="Times New Roman"/>
              </a:rPr>
              <a:t>à  </a:t>
            </a:r>
            <a:r>
              <a:rPr sz="1200" spc="-5" dirty="0">
                <a:latin typeface="Times New Roman"/>
                <a:cs typeface="Times New Roman"/>
              </a:rPr>
              <a:t>execução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Orçamento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69900" marR="6350" indent="73025">
              <a:lnSpc>
                <a:spcPts val="1370"/>
              </a:lnSpc>
              <a:spcBef>
                <a:spcPts val="20"/>
              </a:spcBef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Coordenar, </a:t>
            </a:r>
            <a:r>
              <a:rPr sz="1200" dirty="0">
                <a:latin typeface="Times New Roman"/>
                <a:cs typeface="Times New Roman"/>
              </a:rPr>
              <a:t>orientar e </a:t>
            </a:r>
            <a:r>
              <a:rPr sz="1200" spc="-5" dirty="0">
                <a:latin typeface="Times New Roman"/>
                <a:cs typeface="Times New Roman"/>
              </a:rPr>
              <a:t>executar as </a:t>
            </a:r>
            <a:r>
              <a:rPr sz="1200" spc="-10" dirty="0">
                <a:latin typeface="Times New Roman"/>
                <a:cs typeface="Times New Roman"/>
              </a:rPr>
              <a:t>atividades </a:t>
            </a:r>
            <a:r>
              <a:rPr sz="1200" spc="1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movimentação </a:t>
            </a:r>
            <a:r>
              <a:rPr sz="1200" spc="-10" dirty="0">
                <a:latin typeface="Times New Roman"/>
                <a:cs typeface="Times New Roman"/>
              </a:rPr>
              <a:t>financeira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contábil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69900" marR="8255" indent="63500">
              <a:lnSpc>
                <a:spcPts val="1370"/>
              </a:lnSpc>
              <a:spcBef>
                <a:spcPts val="25"/>
              </a:spcBef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Supervisionar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conferir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emissão </a:t>
            </a:r>
            <a:r>
              <a:rPr sz="1200" spc="-5" dirty="0">
                <a:latin typeface="Times New Roman"/>
                <a:cs typeface="Times New Roman"/>
              </a:rPr>
              <a:t>das </a:t>
            </a:r>
            <a:r>
              <a:rPr sz="1200" spc="-10" dirty="0">
                <a:latin typeface="Times New Roman"/>
                <a:cs typeface="Times New Roman"/>
              </a:rPr>
              <a:t>Ordens </a:t>
            </a:r>
            <a:r>
              <a:rPr sz="1200" spc="-5" dirty="0">
                <a:latin typeface="Times New Roman"/>
                <a:cs typeface="Times New Roman"/>
              </a:rPr>
              <a:t>Bancárias, </a:t>
            </a:r>
            <a:r>
              <a:rPr sz="1200" spc="-10" dirty="0">
                <a:latin typeface="Times New Roman"/>
                <a:cs typeface="Times New Roman"/>
              </a:rPr>
              <a:t>Guias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Previdência  Social, </a:t>
            </a:r>
            <a:r>
              <a:rPr sz="1200" dirty="0">
                <a:latin typeface="Times New Roman"/>
                <a:cs typeface="Times New Roman"/>
              </a:rPr>
              <a:t>Documento de </a:t>
            </a:r>
            <a:r>
              <a:rPr sz="1200" spc="-5" dirty="0">
                <a:latin typeface="Times New Roman"/>
                <a:cs typeface="Times New Roman"/>
              </a:rPr>
              <a:t>Arrecadação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Receitas </a:t>
            </a:r>
            <a:r>
              <a:rPr sz="1200" spc="-10" dirty="0">
                <a:latin typeface="Times New Roman"/>
                <a:cs typeface="Times New Roman"/>
              </a:rPr>
              <a:t>Federais (DARF)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Notas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Lançamentos;</a:t>
            </a:r>
            <a:endParaRPr sz="1200">
              <a:latin typeface="Times New Roman"/>
              <a:cs typeface="Times New Roman"/>
            </a:endParaRPr>
          </a:p>
          <a:p>
            <a:pPr marL="469900" marR="6350" indent="115570">
              <a:lnSpc>
                <a:spcPts val="1390"/>
              </a:lnSpc>
              <a:spcBef>
                <a:spcPts val="50"/>
              </a:spcBef>
              <a:buAutoNum type="romanUcPeriod" startAt="5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escrituração por </a:t>
            </a:r>
            <a:r>
              <a:rPr sz="1200" spc="-25" dirty="0">
                <a:latin typeface="Times New Roman"/>
                <a:cs typeface="Times New Roman"/>
              </a:rPr>
              <a:t>meio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lançamentos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atos </a:t>
            </a:r>
            <a:r>
              <a:rPr sz="1200" dirty="0">
                <a:latin typeface="Times New Roman"/>
                <a:cs typeface="Times New Roman"/>
              </a:rPr>
              <a:t>e fatos </a:t>
            </a:r>
            <a:r>
              <a:rPr sz="1200" spc="-10" dirty="0">
                <a:latin typeface="Times New Roman"/>
                <a:cs typeface="Times New Roman"/>
              </a:rPr>
              <a:t>contábeis </a:t>
            </a:r>
            <a:r>
              <a:rPr sz="1200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SIAFI;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127" y="691641"/>
            <a:ext cx="541210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63500">
              <a:lnSpc>
                <a:spcPts val="1390"/>
              </a:lnSpc>
              <a:spcBef>
                <a:spcPts val="185"/>
              </a:spcBef>
              <a:tabLst>
                <a:tab pos="454659" algn="l"/>
              </a:tabLst>
            </a:pPr>
            <a:r>
              <a:rPr sz="1200" spc="-5" dirty="0">
                <a:latin typeface="Times New Roman"/>
                <a:cs typeface="Times New Roman"/>
              </a:rPr>
              <a:t>VI.	Acompanhar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regularizar as inconsistências </a:t>
            </a:r>
            <a:r>
              <a:rPr sz="1200" dirty="0">
                <a:latin typeface="Times New Roman"/>
                <a:cs typeface="Times New Roman"/>
              </a:rPr>
              <a:t>das equações de </a:t>
            </a:r>
            <a:r>
              <a:rPr sz="1200" spc="-5" dirty="0">
                <a:latin typeface="Times New Roman"/>
                <a:cs typeface="Times New Roman"/>
              </a:rPr>
              <a:t>desequilíbrios  contábeis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SIAFI;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87550" y="1042161"/>
            <a:ext cx="32829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48260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66341" y="1042161"/>
            <a:ext cx="4974590" cy="385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Manter as obrigações </a:t>
            </a:r>
            <a:r>
              <a:rPr sz="1200" spc="-15" dirty="0">
                <a:latin typeface="Times New Roman"/>
                <a:cs typeface="Times New Roman"/>
              </a:rPr>
              <a:t>fiscais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acessórias atualizadas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5"/>
              </a:lnSpc>
            </a:pPr>
            <a:r>
              <a:rPr sz="1200" spc="-5" dirty="0">
                <a:latin typeface="Times New Roman"/>
                <a:cs typeface="Times New Roman"/>
              </a:rPr>
              <a:t>Realizar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registros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contábeis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conferência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das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contas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dos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balanços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87550" y="1392681"/>
            <a:ext cx="5457190" cy="213868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48895" marR="7620">
              <a:lnSpc>
                <a:spcPts val="1400"/>
              </a:lnSpc>
              <a:spcBef>
                <a:spcPts val="180"/>
              </a:spcBef>
            </a:pPr>
            <a:r>
              <a:rPr sz="1200" spc="-5" dirty="0">
                <a:latin typeface="Times New Roman"/>
                <a:cs typeface="Times New Roman"/>
              </a:rPr>
              <a:t>(Patrimonial; Financeiro; Orçamentário; </a:t>
            </a:r>
            <a:r>
              <a:rPr sz="1200" dirty="0">
                <a:latin typeface="Times New Roman"/>
                <a:cs typeface="Times New Roman"/>
              </a:rPr>
              <a:t>Compensação), </a:t>
            </a:r>
            <a:r>
              <a:rPr sz="1200" spc="-5" dirty="0">
                <a:latin typeface="Times New Roman"/>
                <a:cs typeface="Times New Roman"/>
              </a:rPr>
              <a:t>em conformidade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spc="5" dirty="0">
                <a:latin typeface="Times New Roman"/>
                <a:cs typeface="Times New Roman"/>
              </a:rPr>
              <a:t>as </a:t>
            </a:r>
            <a:r>
              <a:rPr sz="1200" spc="-10" dirty="0">
                <a:latin typeface="Times New Roman"/>
                <a:cs typeface="Times New Roman"/>
              </a:rPr>
              <a:t>leis  </a:t>
            </a:r>
            <a:r>
              <a:rPr sz="1200" spc="-5" dirty="0">
                <a:latin typeface="Times New Roman"/>
                <a:cs typeface="Times New Roman"/>
              </a:rPr>
              <a:t>vigentes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temática </a:t>
            </a:r>
            <a:r>
              <a:rPr sz="1200" dirty="0">
                <a:latin typeface="Times New Roman"/>
                <a:cs typeface="Times New Roman"/>
              </a:rPr>
              <a:t>contábil da </a:t>
            </a:r>
            <a:r>
              <a:rPr sz="1200" spc="-5" dirty="0">
                <a:latin typeface="Times New Roman"/>
                <a:cs typeface="Times New Roman"/>
              </a:rPr>
              <a:t>Administração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Pública;</a:t>
            </a:r>
            <a:endParaRPr sz="1200">
              <a:latin typeface="Times New Roman"/>
              <a:cs typeface="Times New Roman"/>
            </a:endParaRPr>
          </a:p>
          <a:p>
            <a:pPr marL="491490" indent="-378460">
              <a:lnSpc>
                <a:spcPts val="1300"/>
              </a:lnSpc>
              <a:buAutoNum type="romanUcPeriod" startAt="9"/>
              <a:tabLst>
                <a:tab pos="490855" algn="l"/>
                <a:tab pos="491490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manter </a:t>
            </a:r>
            <a:r>
              <a:rPr sz="1200" spc="-5" dirty="0">
                <a:latin typeface="Times New Roman"/>
                <a:cs typeface="Times New Roman"/>
              </a:rPr>
              <a:t>atualizadas as </a:t>
            </a:r>
            <a:r>
              <a:rPr sz="1200" dirty="0">
                <a:latin typeface="Times New Roman"/>
                <a:cs typeface="Times New Roman"/>
              </a:rPr>
              <a:t>contas </a:t>
            </a:r>
            <a:r>
              <a:rPr sz="1200" spc="-5" dirty="0">
                <a:latin typeface="Times New Roman"/>
                <a:cs typeface="Times New Roman"/>
              </a:rPr>
              <a:t>contábeis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acordo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com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dirty="0">
                <a:latin typeface="Times New Roman"/>
                <a:cs typeface="Times New Roman"/>
              </a:rPr>
              <a:t>normativos</a:t>
            </a:r>
            <a:endParaRPr sz="1200">
              <a:latin typeface="Times New Roman"/>
              <a:cs typeface="Times New Roman"/>
            </a:endParaRPr>
          </a:p>
          <a:p>
            <a:pPr marL="48895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manual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SIAFI,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fim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5" dirty="0">
                <a:latin typeface="Times New Roman"/>
                <a:cs typeface="Times New Roman"/>
              </a:rPr>
              <a:t>serem </a:t>
            </a:r>
            <a:r>
              <a:rPr sz="1200" dirty="0">
                <a:latin typeface="Times New Roman"/>
                <a:cs typeface="Times New Roman"/>
              </a:rPr>
              <a:t>gerados </a:t>
            </a:r>
            <a:r>
              <a:rPr sz="1200" spc="-5" dirty="0">
                <a:latin typeface="Times New Roman"/>
                <a:cs typeface="Times New Roman"/>
              </a:rPr>
              <a:t>relatórios </a:t>
            </a:r>
            <a:r>
              <a:rPr sz="1200" spc="-10" dirty="0">
                <a:latin typeface="Times New Roman"/>
                <a:cs typeface="Times New Roman"/>
              </a:rPr>
              <a:t>contábeis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consistentes;</a:t>
            </a:r>
            <a:endParaRPr sz="1200">
              <a:latin typeface="Times New Roman"/>
              <a:cs typeface="Times New Roman"/>
            </a:endParaRPr>
          </a:p>
          <a:p>
            <a:pPr marL="48895" marR="8255" indent="115570">
              <a:lnSpc>
                <a:spcPts val="1390"/>
              </a:lnSpc>
              <a:spcBef>
                <a:spcPts val="50"/>
              </a:spcBef>
              <a:buAutoNum type="romanUcPeriod" startAt="10"/>
              <a:tabLst>
                <a:tab pos="490855" algn="l"/>
                <a:tab pos="491490" algn="l"/>
              </a:tabLst>
            </a:pPr>
            <a:r>
              <a:rPr sz="1200" spc="-10" dirty="0">
                <a:latin typeface="Times New Roman"/>
                <a:cs typeface="Times New Roman"/>
              </a:rPr>
              <a:t>Conciliar </a:t>
            </a:r>
            <a:r>
              <a:rPr sz="1200" spc="-5" dirty="0">
                <a:latin typeface="Times New Roman"/>
                <a:cs typeface="Times New Roman"/>
              </a:rPr>
              <a:t>as </a:t>
            </a:r>
            <a:r>
              <a:rPr sz="1200" dirty="0">
                <a:latin typeface="Times New Roman"/>
                <a:cs typeface="Times New Roman"/>
              </a:rPr>
              <a:t>contas </a:t>
            </a:r>
            <a:r>
              <a:rPr sz="1200" spc="-10" dirty="0">
                <a:latin typeface="Times New Roman"/>
                <a:cs typeface="Times New Roman"/>
              </a:rPr>
              <a:t>patrimoniais,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movimentação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almoxarifado </a:t>
            </a:r>
            <a:r>
              <a:rPr sz="1200" spc="-15" dirty="0">
                <a:latin typeface="Times New Roman"/>
                <a:cs typeface="Times New Roman"/>
              </a:rPr>
              <a:t>(RMA) </a:t>
            </a:r>
            <a:r>
              <a:rPr sz="1200" dirty="0">
                <a:latin typeface="Times New Roman"/>
                <a:cs typeface="Times New Roman"/>
              </a:rPr>
              <a:t>e da  </a:t>
            </a:r>
            <a:r>
              <a:rPr sz="1200" spc="-5" dirty="0">
                <a:latin typeface="Times New Roman"/>
                <a:cs typeface="Times New Roman"/>
              </a:rPr>
              <a:t>contabilidade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SIAFI;</a:t>
            </a:r>
            <a:endParaRPr sz="1200">
              <a:latin typeface="Times New Roman"/>
              <a:cs typeface="Times New Roman"/>
            </a:endParaRPr>
          </a:p>
          <a:p>
            <a:pPr marL="491490" indent="-378460">
              <a:lnSpc>
                <a:spcPts val="1310"/>
              </a:lnSpc>
              <a:buAutoNum type="romanUcPeriod" startAt="10"/>
              <a:tabLst>
                <a:tab pos="490855" algn="l"/>
                <a:tab pos="491490" algn="l"/>
              </a:tabLst>
            </a:pPr>
            <a:r>
              <a:rPr sz="1200" spc="-5" dirty="0">
                <a:latin typeface="Times New Roman"/>
                <a:cs typeface="Times New Roman"/>
              </a:rPr>
              <a:t>Efetuar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5" dirty="0">
                <a:latin typeface="Times New Roman"/>
                <a:cs typeface="Times New Roman"/>
              </a:rPr>
              <a:t>baixa </a:t>
            </a:r>
            <a:r>
              <a:rPr sz="1200" dirty="0">
                <a:latin typeface="Times New Roman"/>
                <a:cs typeface="Times New Roman"/>
              </a:rPr>
              <a:t>do estoque de </a:t>
            </a:r>
            <a:r>
              <a:rPr sz="1200" spc="-10" dirty="0">
                <a:latin typeface="Times New Roman"/>
                <a:cs typeface="Times New Roman"/>
              </a:rPr>
              <a:t>materiais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consumo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proceder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reclassificação</a:t>
            </a:r>
            <a:endParaRPr sz="1200">
              <a:latin typeface="Times New Roman"/>
              <a:cs typeface="Times New Roman"/>
            </a:endParaRPr>
          </a:p>
          <a:p>
            <a:pPr marL="48895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subitens quando </a:t>
            </a:r>
            <a:r>
              <a:rPr sz="1200" spc="-10" dirty="0">
                <a:latin typeface="Times New Roman"/>
                <a:cs typeface="Times New Roman"/>
              </a:rPr>
              <a:t>lançados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incorretos;</a:t>
            </a:r>
            <a:endParaRPr sz="1200">
              <a:latin typeface="Times New Roman"/>
              <a:cs typeface="Times New Roman"/>
            </a:endParaRPr>
          </a:p>
          <a:p>
            <a:pPr marL="48895" marR="8255" indent="12065">
              <a:lnSpc>
                <a:spcPts val="1390"/>
              </a:lnSpc>
              <a:spcBef>
                <a:spcPts val="50"/>
              </a:spcBef>
              <a:buAutoNum type="romanUcPeriod" startAt="12"/>
              <a:tabLst>
                <a:tab pos="490855" algn="l"/>
                <a:tab pos="491490" algn="l"/>
              </a:tabLst>
            </a:pPr>
            <a:r>
              <a:rPr sz="1200" spc="-10" dirty="0">
                <a:latin typeface="Times New Roman"/>
                <a:cs typeface="Times New Roman"/>
              </a:rPr>
              <a:t>Conciliar </a:t>
            </a:r>
            <a:r>
              <a:rPr sz="1200" spc="-5" dirty="0">
                <a:latin typeface="Times New Roman"/>
                <a:cs typeface="Times New Roman"/>
              </a:rPr>
              <a:t>as </a:t>
            </a:r>
            <a:r>
              <a:rPr sz="1200" dirty="0">
                <a:latin typeface="Times New Roman"/>
                <a:cs typeface="Times New Roman"/>
              </a:rPr>
              <a:t>contas </a:t>
            </a:r>
            <a:r>
              <a:rPr sz="1200" spc="-10" dirty="0">
                <a:latin typeface="Times New Roman"/>
                <a:cs typeface="Times New Roman"/>
              </a:rPr>
              <a:t>patrimoniais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bens </a:t>
            </a:r>
            <a:r>
              <a:rPr sz="1200" spc="-5" dirty="0">
                <a:latin typeface="Times New Roman"/>
                <a:cs typeface="Times New Roman"/>
              </a:rPr>
              <a:t>permanentes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Movimentação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Bens </a:t>
            </a:r>
            <a:r>
              <a:rPr sz="1200" spc="-5" dirty="0">
                <a:latin typeface="Times New Roman"/>
                <a:cs typeface="Times New Roman"/>
              </a:rPr>
              <a:t>Patrimoniais (RMB)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Reitoria;</a:t>
            </a:r>
            <a:endParaRPr sz="1200">
              <a:latin typeface="Times New Roman"/>
              <a:cs typeface="Times New Roman"/>
            </a:endParaRPr>
          </a:p>
          <a:p>
            <a:pPr marL="491490" indent="-478790">
              <a:lnSpc>
                <a:spcPts val="1310"/>
              </a:lnSpc>
              <a:buAutoNum type="romanUcPeriod" startAt="12"/>
              <a:tabLst>
                <a:tab pos="490855" algn="l"/>
                <a:tab pos="491490" algn="l"/>
              </a:tabLst>
            </a:pPr>
            <a:r>
              <a:rPr sz="1200" spc="-5" dirty="0">
                <a:latin typeface="Times New Roman"/>
                <a:cs typeface="Times New Roman"/>
              </a:rPr>
              <a:t>Efetuar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registros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incorporação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bens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por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meio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documentos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hábeis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</a:t>
            </a:r>
            <a:endParaRPr sz="1200">
              <a:latin typeface="Times New Roman"/>
              <a:cs typeface="Times New Roman"/>
            </a:endParaRPr>
          </a:p>
          <a:p>
            <a:pPr marL="48895">
              <a:lnSpc>
                <a:spcPts val="1415"/>
              </a:lnSpc>
            </a:pPr>
            <a:r>
              <a:rPr sz="1200" spc="-10" dirty="0">
                <a:latin typeface="Times New Roman"/>
                <a:cs typeface="Times New Roman"/>
              </a:rPr>
              <a:t>novo </a:t>
            </a:r>
            <a:r>
              <a:rPr sz="1200" spc="-5" dirty="0">
                <a:latin typeface="Times New Roman"/>
                <a:cs typeface="Times New Roman"/>
              </a:rPr>
              <a:t>SIAFI-Web, além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contabilizar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acertos </a:t>
            </a:r>
            <a:r>
              <a:rPr sz="1200" spc="-10" dirty="0">
                <a:latin typeface="Times New Roman"/>
                <a:cs typeface="Times New Roman"/>
              </a:rPr>
              <a:t>cabíveis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RMB;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78407" y="3496436"/>
            <a:ext cx="335280" cy="38544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64135" marR="5080" indent="-52069">
              <a:lnSpc>
                <a:spcPts val="1400"/>
              </a:lnSpc>
              <a:spcBef>
                <a:spcPts val="180"/>
              </a:spcBef>
            </a:pPr>
            <a:r>
              <a:rPr sz="1200" spc="-5" dirty="0">
                <a:latin typeface="Times New Roman"/>
                <a:cs typeface="Times New Roman"/>
              </a:rPr>
              <a:t>XIV.  </a:t>
            </a:r>
            <a:r>
              <a:rPr sz="1200" spc="-10" dirty="0">
                <a:latin typeface="Times New Roman"/>
                <a:cs typeface="Times New Roman"/>
              </a:rPr>
              <a:t>XV.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66341" y="3496436"/>
            <a:ext cx="4971415" cy="38544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180"/>
              </a:spcBef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registros </a:t>
            </a:r>
            <a:r>
              <a:rPr sz="1200" spc="-10" dirty="0">
                <a:latin typeface="Times New Roman"/>
                <a:cs typeface="Times New Roman"/>
              </a:rPr>
              <a:t>contábeis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depreciação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bens patrimoniais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Campus;  Elaborar as planilhas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retenção tributárias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apropriação dos processos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6596" y="3847338"/>
            <a:ext cx="5877560" cy="2491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>
              <a:lnSpc>
                <a:spcPts val="141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pagamentos;</a:t>
            </a:r>
            <a:endParaRPr sz="1200">
              <a:latin typeface="Times New Roman"/>
              <a:cs typeface="Times New Roman"/>
            </a:endParaRPr>
          </a:p>
          <a:p>
            <a:pPr marL="469900" marR="9525" indent="-45720" algn="just">
              <a:lnSpc>
                <a:spcPct val="95800"/>
              </a:lnSpc>
              <a:spcBef>
                <a:spcPts val="35"/>
              </a:spcBef>
              <a:buAutoNum type="romanUcPeriod" startAt="16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Proceder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execução no Sistema </a:t>
            </a:r>
            <a:r>
              <a:rPr sz="1200" dirty="0">
                <a:latin typeface="Times New Roman"/>
                <a:cs typeface="Times New Roman"/>
              </a:rPr>
              <a:t>Integrado de </a:t>
            </a:r>
            <a:r>
              <a:rPr sz="1200" spc="-5" dirty="0">
                <a:latin typeface="Times New Roman"/>
                <a:cs typeface="Times New Roman"/>
              </a:rPr>
              <a:t>Administração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Serviços </a:t>
            </a:r>
            <a:r>
              <a:rPr sz="1200" spc="-10" dirty="0">
                <a:latin typeface="Times New Roman"/>
                <a:cs typeface="Times New Roman"/>
              </a:rPr>
              <a:t>Gerais  </a:t>
            </a:r>
            <a:r>
              <a:rPr sz="1200" spc="-5" dirty="0">
                <a:latin typeface="Times New Roman"/>
                <a:cs typeface="Times New Roman"/>
              </a:rPr>
              <a:t>(SIASG)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SIAFI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empenhos, </a:t>
            </a:r>
            <a:r>
              <a:rPr sz="1200" spc="-5" dirty="0">
                <a:latin typeface="Times New Roman"/>
                <a:cs typeface="Times New Roman"/>
              </a:rPr>
              <a:t>liquidações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pagamentos </a:t>
            </a:r>
            <a:r>
              <a:rPr sz="1200" spc="-10" dirty="0">
                <a:latin typeface="Times New Roman"/>
                <a:cs typeface="Times New Roman"/>
              </a:rPr>
              <a:t>(emissão </a:t>
            </a:r>
            <a:r>
              <a:rPr sz="1200" dirty="0">
                <a:latin typeface="Times New Roman"/>
                <a:cs typeface="Times New Roman"/>
              </a:rPr>
              <a:t>de ordem  </a:t>
            </a:r>
            <a:r>
              <a:rPr sz="1200" spc="-5" dirty="0">
                <a:latin typeface="Times New Roman"/>
                <a:cs typeface="Times New Roman"/>
              </a:rPr>
              <a:t>bancária);</a:t>
            </a:r>
            <a:endParaRPr sz="1200">
              <a:latin typeface="Times New Roman"/>
              <a:cs typeface="Times New Roman"/>
            </a:endParaRPr>
          </a:p>
          <a:p>
            <a:pPr marL="469900" marR="7620" indent="-97790" algn="just">
              <a:lnSpc>
                <a:spcPts val="1390"/>
              </a:lnSpc>
              <a:spcBef>
                <a:spcPts val="15"/>
              </a:spcBef>
              <a:buAutoNum type="romanUcPeriod" startAt="16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Demonstrar,por </a:t>
            </a:r>
            <a:r>
              <a:rPr sz="1200" spc="-25" dirty="0">
                <a:latin typeface="Times New Roman"/>
                <a:cs typeface="Times New Roman"/>
              </a:rPr>
              <a:t>meio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relatórios periódicos,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comportamento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execução  </a:t>
            </a:r>
            <a:r>
              <a:rPr sz="1200" spc="-5" dirty="0">
                <a:latin typeface="Times New Roman"/>
                <a:cs typeface="Times New Roman"/>
              </a:rPr>
              <a:t>financeira, promovendo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spc="-5" dirty="0">
                <a:latin typeface="Times New Roman"/>
                <a:cs typeface="Times New Roman"/>
              </a:rPr>
              <a:t>quando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necessário;</a:t>
            </a:r>
            <a:endParaRPr sz="1200">
              <a:latin typeface="Times New Roman"/>
              <a:cs typeface="Times New Roman"/>
            </a:endParaRPr>
          </a:p>
          <a:p>
            <a:pPr marL="911860" indent="-588645" algn="just">
              <a:lnSpc>
                <a:spcPts val="1310"/>
              </a:lnSpc>
              <a:buAutoNum type="romanUcPeriod" startAt="16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Manter </a:t>
            </a:r>
            <a:r>
              <a:rPr sz="1200" dirty="0">
                <a:latin typeface="Times New Roman"/>
                <a:cs typeface="Times New Roman"/>
              </a:rPr>
              <a:t>a guarda, </a:t>
            </a:r>
            <a:r>
              <a:rPr sz="1200" spc="-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ordem,dos </a:t>
            </a:r>
            <a:r>
              <a:rPr sz="1200" spc="-5" dirty="0">
                <a:latin typeface="Times New Roman"/>
                <a:cs typeface="Times New Roman"/>
              </a:rPr>
              <a:t>arquivos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Coordenação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5" dirty="0">
                <a:latin typeface="Times New Roman"/>
                <a:cs typeface="Times New Roman"/>
              </a:rPr>
              <a:t>Setor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Contabilidade, </a:t>
            </a:r>
            <a:r>
              <a:rPr sz="1200" dirty="0">
                <a:latin typeface="Times New Roman"/>
                <a:cs typeface="Times New Roman"/>
              </a:rPr>
              <a:t>Orçamento e </a:t>
            </a:r>
            <a:r>
              <a:rPr sz="1200" spc="-10" dirty="0">
                <a:latin typeface="Times New Roman"/>
                <a:cs typeface="Times New Roman"/>
              </a:rPr>
              <a:t>Finanças,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5" dirty="0">
                <a:latin typeface="Times New Roman"/>
                <a:cs typeface="Times New Roman"/>
              </a:rPr>
              <a:t>setor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equivalente;</a:t>
            </a:r>
            <a:endParaRPr sz="1200">
              <a:latin typeface="Times New Roman"/>
              <a:cs typeface="Times New Roman"/>
            </a:endParaRPr>
          </a:p>
          <a:p>
            <a:pPr marL="469900" marR="14604" indent="-45720">
              <a:lnSpc>
                <a:spcPts val="1390"/>
              </a:lnSpc>
              <a:spcBef>
                <a:spcPts val="55"/>
              </a:spcBef>
              <a:buAutoNum type="romanUcPeriod" startAt="19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Realizar as </a:t>
            </a:r>
            <a:r>
              <a:rPr sz="1200" dirty="0">
                <a:latin typeface="Times New Roman"/>
                <a:cs typeface="Times New Roman"/>
              </a:rPr>
              <a:t>prestações de contas </a:t>
            </a:r>
            <a:r>
              <a:rPr sz="1200" spc="-5" dirty="0">
                <a:latin typeface="Times New Roman"/>
                <a:cs typeface="Times New Roman"/>
              </a:rPr>
              <a:t>exclusivamente referentes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execução </a:t>
            </a:r>
            <a:r>
              <a:rPr sz="1200" spc="-10" dirty="0">
                <a:latin typeface="Times New Roman"/>
                <a:cs typeface="Times New Roman"/>
              </a:rPr>
              <a:t>financeira 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demais </a:t>
            </a:r>
            <a:r>
              <a:rPr sz="1200" spc="-5" dirty="0">
                <a:latin typeface="Times New Roman"/>
                <a:cs typeface="Times New Roman"/>
              </a:rPr>
              <a:t>atividades desenvolvidas pelo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setor;</a:t>
            </a:r>
            <a:endParaRPr sz="1200">
              <a:latin typeface="Times New Roman"/>
              <a:cs typeface="Times New Roman"/>
            </a:endParaRPr>
          </a:p>
          <a:p>
            <a:pPr marL="911860" indent="-436245">
              <a:lnSpc>
                <a:spcPts val="1310"/>
              </a:lnSpc>
              <a:buAutoNum type="romanUcPeriod" startAt="19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outras funções que, por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natureza,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spc="-5" dirty="0">
                <a:latin typeface="Times New Roman"/>
                <a:cs typeface="Times New Roman"/>
              </a:rPr>
              <a:t>estejam </a:t>
            </a:r>
            <a:r>
              <a:rPr sz="1200" dirty="0">
                <a:latin typeface="Times New Roman"/>
                <a:cs typeface="Times New Roman"/>
              </a:rPr>
              <a:t>afetas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10" dirty="0">
                <a:latin typeface="Times New Roman"/>
                <a:cs typeface="Times New Roman"/>
              </a:rPr>
              <a:t>lhe </a:t>
            </a:r>
            <a:r>
              <a:rPr sz="1200" spc="5" dirty="0">
                <a:latin typeface="Times New Roman"/>
                <a:cs typeface="Times New Roman"/>
              </a:rPr>
              <a:t>tenham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ts val="1415"/>
              </a:lnSpc>
            </a:pPr>
            <a:r>
              <a:rPr sz="1200" spc="-10" dirty="0">
                <a:latin typeface="Times New Roman"/>
                <a:cs typeface="Times New Roman"/>
              </a:rPr>
              <a:t>sido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atribuídas.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1</a:t>
            </a:r>
            <a:r>
              <a:rPr lang="pt-BR" sz="1200" b="1" dirty="0" smtClean="0">
                <a:latin typeface="Times New Roman"/>
                <a:cs typeface="Times New Roman"/>
              </a:rPr>
              <a:t>9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Setor </a:t>
            </a:r>
            <a:r>
              <a:rPr sz="1200" b="1" spc="-5" dirty="0">
                <a:latin typeface="Times New Roman"/>
                <a:cs typeface="Times New Roman"/>
              </a:rPr>
              <a:t>Financeiro </a:t>
            </a:r>
            <a:r>
              <a:rPr sz="1200" b="1" dirty="0">
                <a:latin typeface="Times New Roman"/>
                <a:cs typeface="Times New Roman"/>
              </a:rPr>
              <a:t>e Contábil </a:t>
            </a:r>
            <a:r>
              <a:rPr sz="1200" b="1" spc="-5" dirty="0">
                <a:latin typeface="Times New Roman"/>
                <a:cs typeface="Times New Roman"/>
              </a:rPr>
              <a:t>as seguintes</a:t>
            </a:r>
            <a:r>
              <a:rPr sz="1200" b="1" spc="5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06220" y="9633915"/>
            <a:ext cx="438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58036" y="6478269"/>
            <a:ext cx="5783580" cy="33642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0715" indent="-357505">
              <a:lnSpc>
                <a:spcPts val="1405"/>
              </a:lnSpc>
              <a:spcBef>
                <a:spcPts val="100"/>
              </a:spcBef>
              <a:buAutoNum type="romanUcPeriod"/>
              <a:tabLst>
                <a:tab pos="640715" algn="l"/>
                <a:tab pos="641350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-5" dirty="0">
                <a:latin typeface="Times New Roman"/>
                <a:cs typeface="Times New Roman"/>
              </a:rPr>
              <a:t> programaçãofinanceira;</a:t>
            </a:r>
            <a:endParaRPr sz="1200">
              <a:latin typeface="Times New Roman"/>
              <a:cs typeface="Times New Roman"/>
            </a:endParaRPr>
          </a:p>
          <a:p>
            <a:pPr marL="640715" indent="-408940">
              <a:lnSpc>
                <a:spcPts val="1380"/>
              </a:lnSpc>
              <a:buAutoNum type="romanUcPeriod"/>
              <a:tabLst>
                <a:tab pos="640715" algn="l"/>
                <a:tab pos="641350" algn="l"/>
              </a:tabLst>
            </a:pPr>
            <a:r>
              <a:rPr sz="1200" spc="-5" dirty="0">
                <a:latin typeface="Times New Roman"/>
                <a:cs typeface="Times New Roman"/>
              </a:rPr>
              <a:t>Analisar processos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10" dirty="0">
                <a:latin typeface="Times New Roman"/>
                <a:cs typeface="Times New Roman"/>
              </a:rPr>
              <a:t>emissão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empenhos;</a:t>
            </a:r>
            <a:endParaRPr sz="1200">
              <a:latin typeface="Times New Roman"/>
              <a:cs typeface="Times New Roman"/>
            </a:endParaRPr>
          </a:p>
          <a:p>
            <a:pPr marL="640715" indent="-461009">
              <a:lnSpc>
                <a:spcPts val="1380"/>
              </a:lnSpc>
              <a:buAutoNum type="romanUcPeriod"/>
              <a:tabLst>
                <a:tab pos="640715" algn="l"/>
                <a:tab pos="641350" algn="l"/>
              </a:tabLst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liquidação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pagamento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despesa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fornecedores;</a:t>
            </a:r>
            <a:endParaRPr sz="1200">
              <a:latin typeface="Times New Roman"/>
              <a:cs typeface="Times New Roman"/>
            </a:endParaRPr>
          </a:p>
          <a:p>
            <a:pPr marL="640715" indent="-469900">
              <a:lnSpc>
                <a:spcPts val="1380"/>
              </a:lnSpc>
              <a:buAutoNum type="romanUcPeriod"/>
              <a:tabLst>
                <a:tab pos="640715" algn="l"/>
                <a:tab pos="641350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execução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orçamento;</a:t>
            </a:r>
            <a:endParaRPr sz="1200">
              <a:latin typeface="Times New Roman"/>
              <a:cs typeface="Times New Roman"/>
            </a:endParaRPr>
          </a:p>
          <a:p>
            <a:pPr marL="640715" indent="-418465">
              <a:lnSpc>
                <a:spcPts val="1380"/>
              </a:lnSpc>
              <a:buAutoNum type="romanUcPeriod"/>
              <a:tabLst>
                <a:tab pos="640715" algn="l"/>
                <a:tab pos="641350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spc="-5" dirty="0">
                <a:latin typeface="Times New Roman"/>
                <a:cs typeface="Times New Roman"/>
              </a:rPr>
              <a:t>sobre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execução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orçamentária;</a:t>
            </a:r>
            <a:endParaRPr sz="1200">
              <a:latin typeface="Times New Roman"/>
              <a:cs typeface="Times New Roman"/>
            </a:endParaRPr>
          </a:p>
          <a:p>
            <a:pPr marL="640715" indent="-469900">
              <a:lnSpc>
                <a:spcPts val="1380"/>
              </a:lnSpc>
              <a:buAutoNum type="romanUcPeriod"/>
              <a:tabLst>
                <a:tab pos="640715" algn="l"/>
                <a:tab pos="641350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programação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financeira;</a:t>
            </a:r>
            <a:endParaRPr sz="1200">
              <a:latin typeface="Times New Roman"/>
              <a:cs typeface="Times New Roman"/>
            </a:endParaRPr>
          </a:p>
          <a:p>
            <a:pPr marL="640715" indent="-518795">
              <a:lnSpc>
                <a:spcPts val="1380"/>
              </a:lnSpc>
              <a:buAutoNum type="romanUcPeriod"/>
              <a:tabLst>
                <a:tab pos="640715" algn="l"/>
                <a:tab pos="641350" algn="l"/>
              </a:tabLst>
            </a:pPr>
            <a:r>
              <a:rPr sz="1200" spc="-10" dirty="0">
                <a:latin typeface="Times New Roman"/>
                <a:cs typeface="Times New Roman"/>
              </a:rPr>
              <a:t>Emitir </a:t>
            </a:r>
            <a:r>
              <a:rPr sz="1200" spc="-5" dirty="0">
                <a:latin typeface="Times New Roman"/>
                <a:cs typeface="Times New Roman"/>
              </a:rPr>
              <a:t>relatórios referentes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movimentos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financeiros.</a:t>
            </a:r>
            <a:endParaRPr sz="1200">
              <a:latin typeface="Times New Roman"/>
              <a:cs typeface="Times New Roman"/>
            </a:endParaRPr>
          </a:p>
          <a:p>
            <a:pPr marL="640715" indent="-570865">
              <a:lnSpc>
                <a:spcPts val="1380"/>
              </a:lnSpc>
              <a:buAutoNum type="romanUcPeriod"/>
              <a:tabLst>
                <a:tab pos="640715" algn="l"/>
                <a:tab pos="641350" algn="l"/>
              </a:tabLst>
            </a:pPr>
            <a:r>
              <a:rPr sz="1200" spc="-5" dirty="0">
                <a:latin typeface="Times New Roman"/>
                <a:cs typeface="Times New Roman"/>
              </a:rPr>
              <a:t>Receber, </a:t>
            </a:r>
            <a:r>
              <a:rPr sz="1200" spc="-10" dirty="0">
                <a:latin typeface="Times New Roman"/>
                <a:cs typeface="Times New Roman"/>
              </a:rPr>
              <a:t>liquidar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pagar Notas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Fiscais;</a:t>
            </a:r>
            <a:endParaRPr sz="1200">
              <a:latin typeface="Times New Roman"/>
              <a:cs typeface="Times New Roman"/>
            </a:endParaRPr>
          </a:p>
          <a:p>
            <a:pPr marL="640715" indent="-469900">
              <a:lnSpc>
                <a:spcPts val="1380"/>
              </a:lnSpc>
              <a:buAutoNum type="romanUcPeriod"/>
              <a:tabLst>
                <a:tab pos="640715" algn="l"/>
                <a:tab pos="641350" algn="l"/>
              </a:tabLst>
            </a:pPr>
            <a:r>
              <a:rPr sz="1200" spc="-5" dirty="0">
                <a:latin typeface="Times New Roman"/>
                <a:cs typeface="Times New Roman"/>
              </a:rPr>
              <a:t>Realizar as transferências </a:t>
            </a:r>
            <a:r>
              <a:rPr sz="1200" spc="-10" dirty="0">
                <a:latin typeface="Times New Roman"/>
                <a:cs typeface="Times New Roman"/>
              </a:rPr>
              <a:t>internas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recursos, previamente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autorizados;</a:t>
            </a:r>
            <a:endParaRPr sz="1200">
              <a:latin typeface="Times New Roman"/>
              <a:cs typeface="Times New Roman"/>
            </a:endParaRPr>
          </a:p>
          <a:p>
            <a:pPr marL="640715" indent="-418465">
              <a:lnSpc>
                <a:spcPts val="1380"/>
              </a:lnSpc>
              <a:buAutoNum type="romanUcPeriod"/>
              <a:tabLst>
                <a:tab pos="640715" algn="l"/>
                <a:tab pos="641350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execução </a:t>
            </a:r>
            <a:r>
              <a:rPr sz="1200" spc="-5" dirty="0">
                <a:latin typeface="Times New Roman"/>
                <a:cs typeface="Times New Roman"/>
              </a:rPr>
              <a:t>orçamentária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financeira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sistema</a:t>
            </a:r>
            <a:r>
              <a:rPr sz="1200" spc="2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SIAFI;</a:t>
            </a:r>
            <a:endParaRPr sz="1200">
              <a:latin typeface="Times New Roman"/>
              <a:cs typeface="Times New Roman"/>
            </a:endParaRPr>
          </a:p>
          <a:p>
            <a:pPr marL="640715" indent="-469900">
              <a:lnSpc>
                <a:spcPts val="1380"/>
              </a:lnSpc>
              <a:buAutoNum type="romanUcPeriod"/>
              <a:tabLst>
                <a:tab pos="640715" algn="l"/>
                <a:tab pos="641350" algn="l"/>
              </a:tabLst>
            </a:pPr>
            <a:r>
              <a:rPr sz="1200" spc="-30" dirty="0">
                <a:latin typeface="Times New Roman"/>
                <a:cs typeface="Times New Roman"/>
              </a:rPr>
              <a:t>Efetuar o </a:t>
            </a:r>
            <a:r>
              <a:rPr sz="1200" spc="-35" dirty="0">
                <a:latin typeface="Times New Roman"/>
                <a:cs typeface="Times New Roman"/>
              </a:rPr>
              <a:t>recolhimento </a:t>
            </a:r>
            <a:r>
              <a:rPr sz="1200" spc="-30" dirty="0">
                <a:latin typeface="Times New Roman"/>
                <a:cs typeface="Times New Roman"/>
              </a:rPr>
              <a:t>das retenções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realizadas;</a:t>
            </a:r>
            <a:endParaRPr sz="1200">
              <a:latin typeface="Times New Roman"/>
              <a:cs typeface="Times New Roman"/>
            </a:endParaRPr>
          </a:p>
          <a:p>
            <a:pPr marL="640715" indent="-518795">
              <a:lnSpc>
                <a:spcPts val="1380"/>
              </a:lnSpc>
              <a:buAutoNum type="romanUcPeriod"/>
              <a:tabLst>
                <a:tab pos="640715" algn="l"/>
                <a:tab pos="641350" algn="l"/>
              </a:tabLst>
            </a:pPr>
            <a:r>
              <a:rPr sz="1200" spc="-30" dirty="0">
                <a:latin typeface="Times New Roman"/>
                <a:cs typeface="Times New Roman"/>
              </a:rPr>
              <a:t>Emitir guias de recolhimento: receitas, </a:t>
            </a:r>
            <a:r>
              <a:rPr sz="1200" spc="-35" dirty="0">
                <a:latin typeface="Times New Roman"/>
                <a:cs typeface="Times New Roman"/>
              </a:rPr>
              <a:t>devoluções, reembolsos </a:t>
            </a:r>
            <a:r>
              <a:rPr sz="1200" spc="-30" dirty="0">
                <a:latin typeface="Times New Roman"/>
                <a:cs typeface="Times New Roman"/>
              </a:rPr>
              <a:t>e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restituições;</a:t>
            </a:r>
            <a:endParaRPr sz="1200">
              <a:latin typeface="Times New Roman"/>
              <a:cs typeface="Times New Roman"/>
            </a:endParaRPr>
          </a:p>
          <a:p>
            <a:pPr marL="640715" indent="-570865">
              <a:lnSpc>
                <a:spcPts val="1380"/>
              </a:lnSpc>
              <a:buAutoNum type="romanUcPeriod"/>
              <a:tabLst>
                <a:tab pos="640715" algn="l"/>
                <a:tab pos="641350" algn="l"/>
              </a:tabLst>
            </a:pPr>
            <a:r>
              <a:rPr sz="1200" spc="-5" dirty="0">
                <a:latin typeface="Times New Roman"/>
                <a:cs typeface="Times New Roman"/>
              </a:rPr>
              <a:t>Verificar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validade </a:t>
            </a:r>
            <a:r>
              <a:rPr sz="1200" dirty="0">
                <a:latin typeface="Times New Roman"/>
                <a:cs typeface="Times New Roman"/>
              </a:rPr>
              <a:t>e o </a:t>
            </a:r>
            <a:r>
              <a:rPr sz="1200" spc="-5" dirty="0">
                <a:latin typeface="Times New Roman"/>
                <a:cs typeface="Times New Roman"/>
              </a:rPr>
              <a:t>ateste das Notas </a:t>
            </a:r>
            <a:r>
              <a:rPr sz="1200" spc="-10" dirty="0">
                <a:latin typeface="Times New Roman"/>
                <a:cs typeface="Times New Roman"/>
              </a:rPr>
              <a:t>Fiscais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5" dirty="0">
                <a:latin typeface="Times New Roman"/>
                <a:cs typeface="Times New Roman"/>
              </a:rPr>
              <a:t>documento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equivalente;</a:t>
            </a:r>
            <a:endParaRPr sz="1200">
              <a:latin typeface="Times New Roman"/>
              <a:cs typeface="Times New Roman"/>
            </a:endParaRPr>
          </a:p>
          <a:p>
            <a:pPr marL="640715" indent="-579755">
              <a:lnSpc>
                <a:spcPts val="1380"/>
              </a:lnSpc>
              <a:buAutoNum type="romanUcPeriod"/>
              <a:tabLst>
                <a:tab pos="640715" algn="l"/>
                <a:tab pos="641350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spc="-5" dirty="0">
                <a:latin typeface="Times New Roman"/>
                <a:cs typeface="Times New Roman"/>
              </a:rPr>
              <a:t>anual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setor;</a:t>
            </a:r>
            <a:endParaRPr sz="1200">
              <a:latin typeface="Times New Roman"/>
              <a:cs typeface="Times New Roman"/>
            </a:endParaRPr>
          </a:p>
          <a:p>
            <a:pPr marL="640715" indent="-528320">
              <a:lnSpc>
                <a:spcPts val="1380"/>
              </a:lnSpc>
              <a:buAutoNum type="romanUcPeriod"/>
              <a:tabLst>
                <a:tab pos="640715" algn="l"/>
                <a:tab pos="641350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executar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trabalhos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administração contábil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640715" indent="-579755">
              <a:lnSpc>
                <a:spcPts val="1380"/>
              </a:lnSpc>
              <a:buAutoNum type="romanUcPeriod"/>
              <a:tabLst>
                <a:tab pos="640715" algn="l"/>
                <a:tab pos="641350" algn="l"/>
              </a:tabLst>
            </a:pPr>
            <a:r>
              <a:rPr sz="1200" spc="-5" dirty="0">
                <a:latin typeface="Times New Roman"/>
                <a:cs typeface="Times New Roman"/>
              </a:rPr>
              <a:t>Analisar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registros dos </a:t>
            </a:r>
            <a:r>
              <a:rPr sz="1200" spc="-10" dirty="0">
                <a:latin typeface="Times New Roman"/>
                <a:cs typeface="Times New Roman"/>
              </a:rPr>
              <a:t>bens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imóveis;</a:t>
            </a:r>
            <a:endParaRPr sz="1200">
              <a:latin typeface="Times New Roman"/>
              <a:cs typeface="Times New Roman"/>
            </a:endParaRPr>
          </a:p>
          <a:p>
            <a:pPr marL="640715" marR="5080" indent="-628650">
              <a:lnSpc>
                <a:spcPts val="1370"/>
              </a:lnSpc>
              <a:spcBef>
                <a:spcPts val="80"/>
              </a:spcBef>
              <a:buAutoNum type="romanUcPeriod"/>
              <a:tabLst>
                <a:tab pos="640715" algn="l"/>
                <a:tab pos="641350" algn="l"/>
              </a:tabLst>
            </a:pPr>
            <a:r>
              <a:rPr sz="1200" spc="-5" dirty="0">
                <a:latin typeface="Times New Roman"/>
                <a:cs typeface="Times New Roman"/>
              </a:rPr>
              <a:t>Analisar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registrar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relatórios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entrada,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movimentação </a:t>
            </a:r>
            <a:r>
              <a:rPr sz="1200" dirty="0">
                <a:latin typeface="Times New Roman"/>
                <a:cs typeface="Times New Roman"/>
              </a:rPr>
              <a:t>e de </a:t>
            </a:r>
            <a:r>
              <a:rPr sz="1200" spc="-15" dirty="0">
                <a:latin typeface="Times New Roman"/>
                <a:cs typeface="Times New Roman"/>
              </a:rPr>
              <a:t>baixa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bens  móveis;</a:t>
            </a:r>
            <a:endParaRPr sz="1200">
              <a:latin typeface="Times New Roman"/>
              <a:cs typeface="Times New Roman"/>
            </a:endParaRPr>
          </a:p>
          <a:p>
            <a:pPr marL="640715">
              <a:lnSpc>
                <a:spcPts val="1355"/>
              </a:lnSpc>
            </a:pPr>
            <a:r>
              <a:rPr sz="1200" spc="-5" dirty="0">
                <a:latin typeface="Times New Roman"/>
                <a:cs typeface="Times New Roman"/>
              </a:rPr>
              <a:t>Analisar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registrar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relatórios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entrada </a:t>
            </a:r>
            <a:r>
              <a:rPr sz="1200" dirty="0">
                <a:latin typeface="Times New Roman"/>
                <a:cs typeface="Times New Roman"/>
              </a:rPr>
              <a:t>e de </a:t>
            </a:r>
            <a:r>
              <a:rPr sz="1200" spc="-10" dirty="0">
                <a:latin typeface="Times New Roman"/>
                <a:cs typeface="Times New Roman"/>
              </a:rPr>
              <a:t>saída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material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consumo </a:t>
            </a:r>
            <a:r>
              <a:rPr sz="1200" dirty="0">
                <a:latin typeface="Times New Roman"/>
                <a:cs typeface="Times New Roman"/>
              </a:rPr>
              <a:t>e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7076" y="1392681"/>
            <a:ext cx="447675" cy="90995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109855" algn="just">
              <a:lnSpc>
                <a:spcPct val="95900"/>
              </a:lnSpc>
              <a:spcBef>
                <a:spcPts val="16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  XXII.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V.  </a:t>
            </a:r>
            <a:r>
              <a:rPr sz="1200" spc="-10" dirty="0">
                <a:latin typeface="Times New Roman"/>
                <a:cs typeface="Times New Roman"/>
              </a:rPr>
              <a:t>XXV.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07109" y="691641"/>
            <a:ext cx="5736590" cy="1610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1820">
              <a:lnSpc>
                <a:spcPts val="141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expediente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almoxarifado;</a:t>
            </a:r>
            <a:endParaRPr sz="1200">
              <a:latin typeface="Times New Roman"/>
              <a:cs typeface="Times New Roman"/>
            </a:endParaRPr>
          </a:p>
          <a:p>
            <a:pPr marL="591820" indent="-579755">
              <a:lnSpc>
                <a:spcPts val="1380"/>
              </a:lnSpc>
              <a:buAutoNum type="romanUcPeriod" startAt="19"/>
              <a:tabLst>
                <a:tab pos="591185" algn="l"/>
                <a:tab pos="592455" algn="l"/>
              </a:tabLst>
            </a:pPr>
            <a:r>
              <a:rPr sz="1200" spc="-5" dirty="0">
                <a:latin typeface="Times New Roman"/>
                <a:cs typeface="Times New Roman"/>
              </a:rPr>
              <a:t>Analisar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registrar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relatórios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depreciação, </a:t>
            </a:r>
            <a:r>
              <a:rPr sz="1200" spc="-10" dirty="0">
                <a:latin typeface="Times New Roman"/>
                <a:cs typeface="Times New Roman"/>
              </a:rPr>
              <a:t>amortização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15" dirty="0">
                <a:latin typeface="Times New Roman"/>
                <a:cs typeface="Times New Roman"/>
              </a:rPr>
              <a:t>bens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móveis;</a:t>
            </a:r>
            <a:endParaRPr sz="1200">
              <a:latin typeface="Times New Roman"/>
              <a:cs typeface="Times New Roman"/>
            </a:endParaRPr>
          </a:p>
          <a:p>
            <a:pPr marL="591820" marR="5080" indent="-527685">
              <a:lnSpc>
                <a:spcPts val="1390"/>
              </a:lnSpc>
              <a:spcBef>
                <a:spcPts val="50"/>
              </a:spcBef>
              <a:buAutoNum type="romanUcPeriod" startAt="19"/>
              <a:tabLst>
                <a:tab pos="591185" algn="l"/>
                <a:tab pos="592455" algn="l"/>
              </a:tabLst>
            </a:pPr>
            <a:r>
              <a:rPr sz="1200" spc="-5" dirty="0">
                <a:latin typeface="Times New Roman"/>
                <a:cs typeface="Times New Roman"/>
              </a:rPr>
              <a:t>Auxiliar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elaboração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Tomada </a:t>
            </a:r>
            <a:r>
              <a:rPr sz="1200" dirty="0">
                <a:latin typeface="Times New Roman"/>
                <a:cs typeface="Times New Roman"/>
              </a:rPr>
              <a:t>de Contas de </a:t>
            </a:r>
            <a:r>
              <a:rPr sz="1200" spc="-10" dirty="0">
                <a:latin typeface="Times New Roman"/>
                <a:cs typeface="Times New Roman"/>
              </a:rPr>
              <a:t>agentes </a:t>
            </a:r>
            <a:r>
              <a:rPr sz="1200" spc="-5" dirty="0">
                <a:latin typeface="Times New Roman"/>
                <a:cs typeface="Times New Roman"/>
              </a:rPr>
              <a:t>responsáveis </a:t>
            </a:r>
            <a:r>
              <a:rPr sz="1200" spc="5" dirty="0">
                <a:latin typeface="Times New Roman"/>
                <a:cs typeface="Times New Roman"/>
              </a:rPr>
              <a:t>por </a:t>
            </a:r>
            <a:r>
              <a:rPr sz="1200" spc="-15" dirty="0">
                <a:latin typeface="Times New Roman"/>
                <a:cs typeface="Times New Roman"/>
              </a:rPr>
              <a:t>bens </a:t>
            </a:r>
            <a:r>
              <a:rPr sz="1200" spc="10" dirty="0">
                <a:latin typeface="Times New Roman"/>
                <a:cs typeface="Times New Roman"/>
              </a:rPr>
              <a:t>ou  </a:t>
            </a:r>
            <a:r>
              <a:rPr sz="1200" spc="-5" dirty="0">
                <a:latin typeface="Times New Roman"/>
                <a:cs typeface="Times New Roman"/>
              </a:rPr>
              <a:t>dinheiro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públicos;</a:t>
            </a:r>
            <a:endParaRPr sz="1200">
              <a:latin typeface="Times New Roman"/>
              <a:cs typeface="Times New Roman"/>
            </a:endParaRPr>
          </a:p>
          <a:p>
            <a:pPr marL="591820">
              <a:lnSpc>
                <a:spcPts val="1310"/>
              </a:lnSpc>
            </a:pPr>
            <a:r>
              <a:rPr sz="1200" spc="-30" dirty="0">
                <a:latin typeface="Times New Roman"/>
                <a:cs typeface="Times New Roman"/>
              </a:rPr>
              <a:t>Auxiliar </a:t>
            </a:r>
            <a:r>
              <a:rPr sz="1200" spc="-25" dirty="0">
                <a:latin typeface="Times New Roman"/>
                <a:cs typeface="Times New Roman"/>
              </a:rPr>
              <a:t>os </a:t>
            </a:r>
            <a:r>
              <a:rPr sz="1200" spc="-30" dirty="0">
                <a:latin typeface="Times New Roman"/>
                <a:cs typeface="Times New Roman"/>
              </a:rPr>
              <a:t>gestores na prestação de contas de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recursos;</a:t>
            </a:r>
            <a:endParaRPr sz="1200">
              <a:latin typeface="Times New Roman"/>
              <a:cs typeface="Times New Roman"/>
            </a:endParaRPr>
          </a:p>
          <a:p>
            <a:pPr marL="591820" marR="591185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Elaborar as demonstrações </a:t>
            </a:r>
            <a:r>
              <a:rPr sz="1200" spc="-10" dirty="0">
                <a:latin typeface="Times New Roman"/>
                <a:cs typeface="Times New Roman"/>
              </a:rPr>
              <a:t>contábeis necessários </a:t>
            </a:r>
            <a:r>
              <a:rPr sz="1200" dirty="0">
                <a:latin typeface="Times New Roman"/>
                <a:cs typeface="Times New Roman"/>
              </a:rPr>
              <a:t>das prestações de </a:t>
            </a:r>
            <a:r>
              <a:rPr sz="1200" spc="-5" dirty="0">
                <a:latin typeface="Times New Roman"/>
                <a:cs typeface="Times New Roman"/>
              </a:rPr>
              <a:t>contas;  Realizar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conformidade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contábil;</a:t>
            </a:r>
            <a:endParaRPr sz="1200">
              <a:latin typeface="Times New Roman"/>
              <a:cs typeface="Times New Roman"/>
            </a:endParaRPr>
          </a:p>
          <a:p>
            <a:pPr marL="591820" marR="2017395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Elaborar relatórios </a:t>
            </a:r>
            <a:r>
              <a:rPr sz="1200" spc="-10" dirty="0">
                <a:latin typeface="Times New Roman"/>
                <a:cs typeface="Times New Roman"/>
              </a:rPr>
              <a:t>mensais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processos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dirty="0">
                <a:latin typeface="Times New Roman"/>
                <a:cs typeface="Times New Roman"/>
              </a:rPr>
              <a:t>setor;  </a:t>
            </a:r>
            <a:r>
              <a:rPr sz="1200" spc="-5" dirty="0">
                <a:latin typeface="Times New Roman"/>
                <a:cs typeface="Times New Roman"/>
              </a:rPr>
              <a:t>Participar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reuniões sempre </a:t>
            </a:r>
            <a:r>
              <a:rPr sz="1200" dirty="0">
                <a:latin typeface="Times New Roman"/>
                <a:cs typeface="Times New Roman"/>
              </a:rPr>
              <a:t>que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convocado.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6596" y="2447670"/>
            <a:ext cx="446913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lang="pt-BR" sz="1200" b="1" spc="-10" dirty="0" smtClean="0">
                <a:latin typeface="Times New Roman"/>
                <a:cs typeface="Times New Roman"/>
              </a:rPr>
              <a:t>20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Setor </a:t>
            </a:r>
            <a:r>
              <a:rPr sz="1200" b="1" spc="-5" dirty="0">
                <a:latin typeface="Times New Roman"/>
                <a:cs typeface="Times New Roman"/>
              </a:rPr>
              <a:t>de </a:t>
            </a:r>
            <a:r>
              <a:rPr sz="1200" b="1" spc="-10" dirty="0">
                <a:latin typeface="Times New Roman"/>
                <a:cs typeface="Times New Roman"/>
              </a:rPr>
              <a:t>Patrimônio </a:t>
            </a:r>
            <a:r>
              <a:rPr sz="1200" b="1" spc="-5" dirty="0">
                <a:latin typeface="Times New Roman"/>
                <a:cs typeface="Times New Roman"/>
              </a:rPr>
              <a:t>as </a:t>
            </a:r>
            <a:r>
              <a:rPr sz="1200" b="1" dirty="0">
                <a:latin typeface="Times New Roman"/>
                <a:cs typeface="Times New Roman"/>
              </a:rPr>
              <a:t>seguintes</a:t>
            </a:r>
            <a:r>
              <a:rPr sz="1200" b="1" spc="8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68094" y="4374641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16253" y="4899151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16253" y="6829170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07109" y="7179690"/>
            <a:ext cx="3352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07109" y="2795396"/>
            <a:ext cx="5736590" cy="5293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1820" indent="-357505">
              <a:lnSpc>
                <a:spcPts val="1415"/>
              </a:lnSpc>
              <a:spcBef>
                <a:spcPts val="100"/>
              </a:spcBef>
              <a:buAutoNum type="romanUcPeriod"/>
              <a:tabLst>
                <a:tab pos="591185" algn="l"/>
                <a:tab pos="592455" algn="l"/>
              </a:tabLst>
            </a:pPr>
            <a:r>
              <a:rPr sz="1200" spc="-5" dirty="0">
                <a:latin typeface="Times New Roman"/>
                <a:cs typeface="Times New Roman"/>
              </a:rPr>
              <a:t>Apresentar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relatórios solicitados pelos </a:t>
            </a:r>
            <a:r>
              <a:rPr sz="1200" dirty="0">
                <a:latin typeface="Times New Roman"/>
                <a:cs typeface="Times New Roman"/>
              </a:rPr>
              <a:t>órgãos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superiores;</a:t>
            </a:r>
            <a:endParaRPr sz="1200">
              <a:latin typeface="Times New Roman"/>
              <a:cs typeface="Times New Roman"/>
            </a:endParaRPr>
          </a:p>
          <a:p>
            <a:pPr marL="591820" indent="-409575">
              <a:lnSpc>
                <a:spcPts val="1380"/>
              </a:lnSpc>
              <a:buAutoNum type="romanUcPeriod"/>
              <a:tabLst>
                <a:tab pos="591185" algn="l"/>
                <a:tab pos="592455" algn="l"/>
              </a:tabLst>
            </a:pPr>
            <a:r>
              <a:rPr sz="1200" spc="-10" dirty="0">
                <a:latin typeface="Times New Roman"/>
                <a:cs typeface="Times New Roman"/>
              </a:rPr>
              <a:t>Zelar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fazer cumprir </a:t>
            </a:r>
            <a:r>
              <a:rPr sz="1200" spc="-5" dirty="0">
                <a:latin typeface="Times New Roman"/>
                <a:cs typeface="Times New Roman"/>
              </a:rPr>
              <a:t>as normas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orientações dos </a:t>
            </a:r>
            <a:r>
              <a:rPr sz="1200" dirty="0">
                <a:latin typeface="Times New Roman"/>
                <a:cs typeface="Times New Roman"/>
              </a:rPr>
              <a:t>órgãos </a:t>
            </a:r>
            <a:r>
              <a:rPr sz="1200" spc="-5" dirty="0">
                <a:latin typeface="Times New Roman"/>
                <a:cs typeface="Times New Roman"/>
              </a:rPr>
              <a:t>superiores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  <a:p>
            <a:pPr marL="591820" indent="-461009">
              <a:lnSpc>
                <a:spcPts val="1380"/>
              </a:lnSpc>
              <a:buAutoNum type="romanUcPeriod"/>
              <a:tabLst>
                <a:tab pos="591185" algn="l"/>
                <a:tab pos="592455" algn="l"/>
              </a:tabLst>
            </a:pPr>
            <a:r>
              <a:rPr sz="1200" spc="-10" dirty="0">
                <a:latin typeface="Times New Roman"/>
                <a:cs typeface="Times New Roman"/>
              </a:rPr>
              <a:t>Gerir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documentação relativa ao </a:t>
            </a:r>
            <a:r>
              <a:rPr sz="1200" spc="-15" dirty="0">
                <a:latin typeface="Times New Roman"/>
                <a:cs typeface="Times New Roman"/>
              </a:rPr>
              <a:t>patrimônio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91820" indent="-470534">
              <a:lnSpc>
                <a:spcPts val="1380"/>
              </a:lnSpc>
              <a:buAutoNum type="romanUcPeriod"/>
              <a:tabLst>
                <a:tab pos="591185" algn="l"/>
                <a:tab pos="592455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RMB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91820" marR="10160" indent="-417830">
              <a:lnSpc>
                <a:spcPts val="1400"/>
              </a:lnSpc>
              <a:spcBef>
                <a:spcPts val="40"/>
              </a:spcBef>
              <a:buAutoNum type="romanUcPeriod"/>
              <a:tabLst>
                <a:tab pos="591185" algn="l"/>
                <a:tab pos="592455" algn="l"/>
              </a:tabLst>
            </a:pPr>
            <a:r>
              <a:rPr sz="1200" spc="-5" dirty="0">
                <a:latin typeface="Times New Roman"/>
                <a:cs typeface="Times New Roman"/>
              </a:rPr>
              <a:t>Cadastrar, </a:t>
            </a:r>
            <a:r>
              <a:rPr sz="1200" spc="-10" dirty="0">
                <a:latin typeface="Times New Roman"/>
                <a:cs typeface="Times New Roman"/>
              </a:rPr>
              <a:t>controlar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atualizar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Valores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Patrimônio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bens móveis </a:t>
            </a:r>
            <a:r>
              <a:rPr sz="1200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91820" indent="-470534">
              <a:lnSpc>
                <a:spcPts val="1300"/>
              </a:lnSpc>
              <a:buAutoNum type="romanUcPeriod"/>
              <a:tabLst>
                <a:tab pos="591185" algn="l"/>
                <a:tab pos="592455" algn="l"/>
              </a:tabLst>
            </a:pPr>
            <a:r>
              <a:rPr sz="1200" spc="-5" dirty="0">
                <a:latin typeface="Times New Roman"/>
                <a:cs typeface="Times New Roman"/>
              </a:rPr>
              <a:t>Realizar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registros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analíticos,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com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indicação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dos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elementos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necessários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sua</a:t>
            </a:r>
            <a:endParaRPr sz="1200">
              <a:latin typeface="Times New Roman"/>
              <a:cs typeface="Times New Roman"/>
            </a:endParaRPr>
          </a:p>
          <a:p>
            <a:pPr marL="591820" marR="13970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perfeita caracterização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agentes </a:t>
            </a:r>
            <a:r>
              <a:rPr sz="1200" spc="-10" dirty="0">
                <a:latin typeface="Times New Roman"/>
                <a:cs typeface="Times New Roman"/>
              </a:rPr>
              <a:t>responsáveis </a:t>
            </a:r>
            <a:r>
              <a:rPr sz="1200" spc="-5" dirty="0">
                <a:latin typeface="Times New Roman"/>
                <a:cs typeface="Times New Roman"/>
              </a:rPr>
              <a:t>pela respectiva </a:t>
            </a:r>
            <a:r>
              <a:rPr sz="1200" dirty="0">
                <a:latin typeface="Times New Roman"/>
                <a:cs typeface="Times New Roman"/>
              </a:rPr>
              <a:t>guarda e  </a:t>
            </a:r>
            <a:r>
              <a:rPr sz="1200" spc="-5" dirty="0">
                <a:latin typeface="Times New Roman"/>
                <a:cs typeface="Times New Roman"/>
              </a:rPr>
              <a:t>administração dos </a:t>
            </a:r>
            <a:r>
              <a:rPr sz="1200" spc="-15" dirty="0">
                <a:latin typeface="Times New Roman"/>
                <a:cs typeface="Times New Roman"/>
              </a:rPr>
              <a:t>bens </a:t>
            </a:r>
            <a:r>
              <a:rPr sz="1200" spc="-5" dirty="0">
                <a:latin typeface="Times New Roman"/>
                <a:cs typeface="Times New Roman"/>
              </a:rPr>
              <a:t>patrimoniais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91820" marR="10795">
              <a:lnSpc>
                <a:spcPts val="1370"/>
              </a:lnSpc>
              <a:spcBef>
                <a:spcPts val="20"/>
              </a:spcBef>
              <a:tabLst>
                <a:tab pos="1386205" algn="l"/>
                <a:tab pos="1670050" algn="l"/>
                <a:tab pos="2175510" algn="l"/>
                <a:tab pos="2966720" algn="l"/>
                <a:tab pos="3518535" algn="l"/>
                <a:tab pos="3722370" algn="l"/>
                <a:tab pos="4358640" algn="l"/>
                <a:tab pos="4638675" algn="l"/>
                <a:tab pos="5370195" algn="l"/>
                <a:tab pos="5574030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identificação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triagem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bens </a:t>
            </a:r>
            <a:r>
              <a:rPr sz="1200" spc="-10" dirty="0">
                <a:latin typeface="Times New Roman"/>
                <a:cs typeface="Times New Roman"/>
              </a:rPr>
              <a:t>móveis, </a:t>
            </a:r>
            <a:r>
              <a:rPr sz="1200" spc="-5" dirty="0">
                <a:latin typeface="Times New Roman"/>
                <a:cs typeface="Times New Roman"/>
              </a:rPr>
              <a:t>imóveis </a:t>
            </a:r>
            <a:r>
              <a:rPr sz="1200" dirty="0">
                <a:latin typeface="Times New Roman"/>
                <a:cs typeface="Times New Roman"/>
              </a:rPr>
              <a:t>e semoventes  </a:t>
            </a:r>
            <a:r>
              <a:rPr sz="1200" spc="-20" dirty="0">
                <a:latin typeface="Times New Roman"/>
                <a:cs typeface="Times New Roman"/>
              </a:rPr>
              <a:t>s</a:t>
            </a:r>
            <a:r>
              <a:rPr sz="1200" spc="-5" dirty="0">
                <a:latin typeface="Times New Roman"/>
                <a:cs typeface="Times New Roman"/>
              </a:rPr>
              <a:t>u</a:t>
            </a:r>
            <a:r>
              <a:rPr sz="1200" spc="-20" dirty="0">
                <a:latin typeface="Times New Roman"/>
                <a:cs typeface="Times New Roman"/>
              </a:rPr>
              <a:t>s</a:t>
            </a:r>
            <a:r>
              <a:rPr sz="1200" spc="-5" dirty="0">
                <a:latin typeface="Times New Roman"/>
                <a:cs typeface="Times New Roman"/>
              </a:rPr>
              <a:t>ce</a:t>
            </a:r>
            <a:r>
              <a:rPr sz="1200" spc="45" dirty="0">
                <a:latin typeface="Times New Roman"/>
                <a:cs typeface="Times New Roman"/>
              </a:rPr>
              <a:t>t</a:t>
            </a:r>
            <a:r>
              <a:rPr sz="1200" spc="-25" dirty="0">
                <a:latin typeface="Times New Roman"/>
                <a:cs typeface="Times New Roman"/>
              </a:rPr>
              <a:t>ív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	de	</a:t>
            </a:r>
            <a:r>
              <a:rPr sz="1200" spc="-25" dirty="0">
                <a:latin typeface="Times New Roman"/>
                <a:cs typeface="Times New Roman"/>
              </a:rPr>
              <a:t>b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,	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dirty="0">
                <a:latin typeface="Times New Roman"/>
                <a:cs typeface="Times New Roman"/>
              </a:rPr>
              <a:t>do	qu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dirty="0">
                <a:latin typeface="Times New Roman"/>
                <a:cs typeface="Times New Roman"/>
              </a:rPr>
              <a:t>to	à	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-25" dirty="0">
                <a:latin typeface="Times New Roman"/>
                <a:cs typeface="Times New Roman"/>
              </a:rPr>
              <a:t>b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dirty="0">
                <a:latin typeface="Times New Roman"/>
                <a:cs typeface="Times New Roman"/>
              </a:rPr>
              <a:t>u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dirty="0">
                <a:latin typeface="Times New Roman"/>
                <a:cs typeface="Times New Roman"/>
              </a:rPr>
              <a:t>a	de	p</a:t>
            </a:r>
            <a:r>
              <a:rPr sz="1200" spc="-20" dirty="0">
                <a:latin typeface="Times New Roman"/>
                <a:cs typeface="Times New Roman"/>
              </a:rPr>
              <a:t>r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5" dirty="0">
                <a:latin typeface="Times New Roman"/>
                <a:cs typeface="Times New Roman"/>
              </a:rPr>
              <a:t>ce</a:t>
            </a:r>
            <a:r>
              <a:rPr sz="1200" spc="-20" dirty="0">
                <a:latin typeface="Times New Roman"/>
                <a:cs typeface="Times New Roman"/>
              </a:rPr>
              <a:t>ss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5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	e	</a:t>
            </a:r>
            <a:r>
              <a:rPr sz="1200" spc="-30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o</a:t>
            </a:r>
            <a:endParaRPr sz="1200">
              <a:latin typeface="Times New Roman"/>
              <a:cs typeface="Times New Roman"/>
            </a:endParaRPr>
          </a:p>
          <a:p>
            <a:pPr marL="591820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acompanhamento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sua</a:t>
            </a:r>
            <a:r>
              <a:rPr sz="1200" spc="-5" dirty="0">
                <a:latin typeface="Times New Roman"/>
                <a:cs typeface="Times New Roman"/>
              </a:rPr>
              <a:t> tramitação;</a:t>
            </a:r>
            <a:endParaRPr sz="1200">
              <a:latin typeface="Times New Roman"/>
              <a:cs typeface="Times New Roman"/>
            </a:endParaRPr>
          </a:p>
          <a:p>
            <a:pPr marL="591820" marR="7620">
              <a:lnSpc>
                <a:spcPts val="1390"/>
              </a:lnSpc>
              <a:spcBef>
                <a:spcPts val="55"/>
              </a:spcBef>
            </a:pPr>
            <a:r>
              <a:rPr sz="1200" spc="-10" dirty="0">
                <a:latin typeface="Times New Roman"/>
                <a:cs typeface="Times New Roman"/>
              </a:rPr>
              <a:t>Subsidiar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Comissão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Inventário </a:t>
            </a:r>
            <a:r>
              <a:rPr sz="1200" spc="-15" dirty="0">
                <a:latin typeface="Times New Roman"/>
                <a:cs typeface="Times New Roman"/>
              </a:rPr>
              <a:t>Anual,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informações necessárias </a:t>
            </a:r>
            <a:r>
              <a:rPr sz="1200" dirty="0">
                <a:latin typeface="Times New Roman"/>
                <a:cs typeface="Times New Roman"/>
              </a:rPr>
              <a:t>que  possam </a:t>
            </a:r>
            <a:r>
              <a:rPr sz="1200" spc="-5" dirty="0">
                <a:latin typeface="Times New Roman"/>
                <a:cs typeface="Times New Roman"/>
              </a:rPr>
              <a:t>viabilizar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realização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levantamento dos </a:t>
            </a:r>
            <a:r>
              <a:rPr sz="1200" spc="-5" dirty="0">
                <a:latin typeface="Times New Roman"/>
                <a:cs typeface="Times New Roman"/>
              </a:rPr>
              <a:t>bens existentes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91820" indent="-470534">
              <a:lnSpc>
                <a:spcPts val="1310"/>
              </a:lnSpc>
              <a:buAutoNum type="romanUcPeriod" startAt="9"/>
              <a:tabLst>
                <a:tab pos="591185" algn="l"/>
                <a:tab pos="592455" algn="l"/>
              </a:tabLst>
            </a:pPr>
            <a:r>
              <a:rPr sz="1200" spc="-5" dirty="0">
                <a:latin typeface="Times New Roman"/>
                <a:cs typeface="Times New Roman"/>
              </a:rPr>
              <a:t>Orientar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agentes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consignatários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dever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ciência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prévia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Coordenação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  <a:p>
            <a:pPr marL="591820" marR="12065">
              <a:lnSpc>
                <a:spcPts val="1370"/>
              </a:lnSpc>
              <a:spcBef>
                <a:spcPts val="80"/>
              </a:spcBef>
              <a:tabLst>
                <a:tab pos="1431290" algn="l"/>
                <a:tab pos="2999740" algn="l"/>
                <a:tab pos="3270885" algn="l"/>
                <a:tab pos="3928745" algn="l"/>
                <a:tab pos="4951730" algn="l"/>
              </a:tabLst>
            </a:pPr>
            <a:r>
              <a:rPr sz="1200" spc="-10" dirty="0">
                <a:latin typeface="Times New Roman"/>
                <a:cs typeface="Times New Roman"/>
              </a:rPr>
              <a:t>Patrimônio,	</a:t>
            </a:r>
            <a:r>
              <a:rPr sz="1200" spc="10" dirty="0">
                <a:latin typeface="Times New Roman"/>
                <a:cs typeface="Times New Roman"/>
              </a:rPr>
              <a:t>ou  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setor  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equivalente,	</a:t>
            </a:r>
            <a:r>
              <a:rPr sz="1200" dirty="0">
                <a:latin typeface="Times New Roman"/>
                <a:cs typeface="Times New Roman"/>
              </a:rPr>
              <a:t>de	</a:t>
            </a:r>
            <a:r>
              <a:rPr sz="1200" spc="-5" dirty="0">
                <a:latin typeface="Times New Roman"/>
                <a:cs typeface="Times New Roman"/>
              </a:rPr>
              <a:t>qualquer	movimentação	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material  permanente, </a:t>
            </a:r>
            <a:r>
              <a:rPr sz="1200" spc="-15" dirty="0">
                <a:latin typeface="Times New Roman"/>
                <a:cs typeface="Times New Roman"/>
              </a:rPr>
              <a:t>ainda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ele permaneça </a:t>
            </a:r>
            <a:r>
              <a:rPr sz="1200" dirty="0">
                <a:latin typeface="Times New Roman"/>
                <a:cs typeface="Times New Roman"/>
              </a:rPr>
              <a:t>sob </a:t>
            </a:r>
            <a:r>
              <a:rPr sz="1200" spc="-10" dirty="0">
                <a:latin typeface="Times New Roman"/>
                <a:cs typeface="Times New Roman"/>
              </a:rPr>
              <a:t>sua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responsabilidade;</a:t>
            </a:r>
            <a:endParaRPr sz="1200">
              <a:latin typeface="Times New Roman"/>
              <a:cs typeface="Times New Roman"/>
            </a:endParaRPr>
          </a:p>
          <a:p>
            <a:pPr marL="591820" marR="5080" indent="-417830">
              <a:lnSpc>
                <a:spcPts val="1370"/>
              </a:lnSpc>
              <a:spcBef>
                <a:spcPts val="20"/>
              </a:spcBef>
              <a:buAutoNum type="romanUcPeriod" startAt="10"/>
              <a:tabLst>
                <a:tab pos="591185" algn="l"/>
                <a:tab pos="592455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inventário periódico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finalidade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constatar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aspectos  quantitativos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qualitativos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10" dirty="0">
                <a:latin typeface="Times New Roman"/>
                <a:cs typeface="Times New Roman"/>
              </a:rPr>
              <a:t>atualização </a:t>
            </a:r>
            <a:r>
              <a:rPr sz="1200" spc="-5" dirty="0">
                <a:latin typeface="Times New Roman"/>
                <a:cs typeface="Times New Roman"/>
              </a:rPr>
              <a:t>dos registros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5" dirty="0">
                <a:latin typeface="Times New Roman"/>
                <a:cs typeface="Times New Roman"/>
              </a:rPr>
              <a:t>quando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mudança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  <a:p>
            <a:pPr marL="591820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agente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responsável;</a:t>
            </a:r>
            <a:endParaRPr sz="1200">
              <a:latin typeface="Times New Roman"/>
              <a:cs typeface="Times New Roman"/>
            </a:endParaRPr>
          </a:p>
          <a:p>
            <a:pPr marL="591820" indent="-470534">
              <a:lnSpc>
                <a:spcPts val="1380"/>
              </a:lnSpc>
              <a:buAutoNum type="romanUcPeriod" startAt="11"/>
              <a:tabLst>
                <a:tab pos="591185" algn="l"/>
                <a:tab pos="592455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logística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distribuição dos </a:t>
            </a:r>
            <a:r>
              <a:rPr sz="1200" spc="-10" dirty="0">
                <a:latin typeface="Times New Roman"/>
                <a:cs typeface="Times New Roman"/>
              </a:rPr>
              <a:t>bens </a:t>
            </a:r>
            <a:r>
              <a:rPr sz="1200" spc="-5" dirty="0">
                <a:latin typeface="Times New Roman"/>
                <a:cs typeface="Times New Roman"/>
              </a:rPr>
              <a:t>permanentes recebidos </a:t>
            </a:r>
            <a:r>
              <a:rPr sz="1200" spc="-10" dirty="0">
                <a:latin typeface="Times New Roman"/>
                <a:cs typeface="Times New Roman"/>
              </a:rPr>
              <a:t>pelo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91820" marR="12065" indent="-518159">
              <a:lnSpc>
                <a:spcPts val="1370"/>
              </a:lnSpc>
              <a:spcBef>
                <a:spcPts val="80"/>
              </a:spcBef>
              <a:buAutoNum type="romanUcPeriod" startAt="11"/>
              <a:tabLst>
                <a:tab pos="591185" algn="l"/>
                <a:tab pos="592455" algn="l"/>
              </a:tabLst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levantamento mensal </a:t>
            </a:r>
            <a:r>
              <a:rPr sz="1200" spc="-5" dirty="0">
                <a:latin typeface="Times New Roman"/>
                <a:cs typeface="Times New Roman"/>
              </a:rPr>
              <a:t>das incorporações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materiais </a:t>
            </a:r>
            <a:r>
              <a:rPr sz="1200" dirty="0">
                <a:latin typeface="Times New Roman"/>
                <a:cs typeface="Times New Roman"/>
              </a:rPr>
              <a:t>permanentes </a:t>
            </a:r>
            <a:r>
              <a:rPr sz="1200" spc="-5" dirty="0">
                <a:latin typeface="Times New Roman"/>
                <a:cs typeface="Times New Roman"/>
              </a:rPr>
              <a:t>ao  </a:t>
            </a:r>
            <a:r>
              <a:rPr sz="1200" spc="-10" dirty="0">
                <a:latin typeface="Times New Roman"/>
                <a:cs typeface="Times New Roman"/>
              </a:rPr>
              <a:t>patrimônio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91820" marR="8890">
              <a:lnSpc>
                <a:spcPts val="137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Registrar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documentação referente aos </a:t>
            </a:r>
            <a:r>
              <a:rPr sz="1200" spc="-10" dirty="0">
                <a:latin typeface="Times New Roman"/>
                <a:cs typeface="Times New Roman"/>
              </a:rPr>
              <a:t>bens móveis, </a:t>
            </a:r>
            <a:r>
              <a:rPr sz="1200" dirty="0">
                <a:latin typeface="Times New Roman"/>
                <a:cs typeface="Times New Roman"/>
              </a:rPr>
              <a:t>mantendo-a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arquivo  juntamente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aquela relativa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alienação, </a:t>
            </a:r>
            <a:r>
              <a:rPr sz="1200" spc="-10" dirty="0">
                <a:latin typeface="Times New Roman"/>
                <a:cs typeface="Times New Roman"/>
              </a:rPr>
              <a:t>cessão, </a:t>
            </a:r>
            <a:r>
              <a:rPr sz="1200" spc="-5" dirty="0">
                <a:latin typeface="Times New Roman"/>
                <a:cs typeface="Times New Roman"/>
              </a:rPr>
              <a:t>permuta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15" dirty="0">
                <a:latin typeface="Times New Roman"/>
                <a:cs typeface="Times New Roman"/>
              </a:rPr>
              <a:t>baixas </a:t>
            </a:r>
            <a:r>
              <a:rPr sz="1200" spc="-5" dirty="0">
                <a:latin typeface="Times New Roman"/>
                <a:cs typeface="Times New Roman"/>
              </a:rPr>
              <a:t>desses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bens;</a:t>
            </a:r>
            <a:endParaRPr sz="1200">
              <a:latin typeface="Times New Roman"/>
              <a:cs typeface="Times New Roman"/>
            </a:endParaRPr>
          </a:p>
          <a:p>
            <a:pPr marL="591820" marR="11430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inspeção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propor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alienação </a:t>
            </a:r>
            <a:r>
              <a:rPr sz="1200" spc="-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móveis inservíveis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recuperação  antieconômica, mediante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laudo;</a:t>
            </a:r>
            <a:endParaRPr sz="1200">
              <a:latin typeface="Times New Roman"/>
              <a:cs typeface="Times New Roman"/>
            </a:endParaRPr>
          </a:p>
          <a:p>
            <a:pPr marL="591820" indent="-528320">
              <a:lnSpc>
                <a:spcPts val="1320"/>
              </a:lnSpc>
              <a:buAutoNum type="romanUcPeriod" startAt="15"/>
              <a:tabLst>
                <a:tab pos="591185" algn="l"/>
                <a:tab pos="592455" algn="l"/>
              </a:tabLst>
            </a:pPr>
            <a:r>
              <a:rPr sz="1200" spc="-5" dirty="0">
                <a:latin typeface="Times New Roman"/>
                <a:cs typeface="Times New Roman"/>
              </a:rPr>
              <a:t>Operacionalizar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sistemas </a:t>
            </a:r>
            <a:r>
              <a:rPr sz="1200" spc="-5" dirty="0">
                <a:latin typeface="Times New Roman"/>
                <a:cs typeface="Times New Roman"/>
              </a:rPr>
              <a:t>informatizados nas </a:t>
            </a:r>
            <a:r>
              <a:rPr sz="1200" spc="-10" dirty="0">
                <a:latin typeface="Times New Roman"/>
                <a:cs typeface="Times New Roman"/>
              </a:rPr>
              <a:t>suas </a:t>
            </a:r>
            <a:r>
              <a:rPr sz="1200" spc="-5" dirty="0">
                <a:latin typeface="Times New Roman"/>
                <a:cs typeface="Times New Roman"/>
              </a:rPr>
              <a:t>áreas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atuação;</a:t>
            </a:r>
            <a:endParaRPr sz="1200">
              <a:latin typeface="Times New Roman"/>
              <a:cs typeface="Times New Roman"/>
            </a:endParaRPr>
          </a:p>
          <a:p>
            <a:pPr marL="591820" marR="12700" indent="-579755">
              <a:lnSpc>
                <a:spcPts val="1390"/>
              </a:lnSpc>
              <a:spcBef>
                <a:spcPts val="50"/>
              </a:spcBef>
              <a:buAutoNum type="romanUcPeriod" startAt="15"/>
              <a:tabLst>
                <a:tab pos="591185" algn="l"/>
                <a:tab pos="592455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outras funções que, </a:t>
            </a:r>
            <a:r>
              <a:rPr sz="1200" dirty="0">
                <a:latin typeface="Times New Roman"/>
                <a:cs typeface="Times New Roman"/>
              </a:rPr>
              <a:t>por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natureza,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estejam afetas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tenham  </a:t>
            </a:r>
            <a:r>
              <a:rPr sz="1200" spc="-10" dirty="0">
                <a:latin typeface="Times New Roman"/>
                <a:cs typeface="Times New Roman"/>
              </a:rPr>
              <a:t>sido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atribuídas.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66596" y="8585072"/>
            <a:ext cx="5876290" cy="1257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2</a:t>
            </a:r>
            <a:r>
              <a:rPr lang="pt-BR" sz="1200" b="1" dirty="0" smtClean="0">
                <a:latin typeface="Times New Roman"/>
                <a:cs typeface="Times New Roman"/>
              </a:rPr>
              <a:t>1</a:t>
            </a:r>
            <a:r>
              <a:rPr sz="1200" b="1" smtClean="0">
                <a:latin typeface="Times New Roman"/>
                <a:cs typeface="Times New Roman"/>
              </a:rPr>
              <a:t>º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à </a:t>
            </a:r>
            <a:r>
              <a:rPr sz="1200" b="1" spc="-5" dirty="0">
                <a:latin typeface="Times New Roman"/>
                <a:cs typeface="Times New Roman"/>
              </a:rPr>
              <a:t>Coordenação de Contratações </a:t>
            </a:r>
            <a:r>
              <a:rPr sz="1200" b="1" dirty="0">
                <a:latin typeface="Times New Roman"/>
                <a:cs typeface="Times New Roman"/>
              </a:rPr>
              <a:t>e </a:t>
            </a:r>
            <a:r>
              <a:rPr sz="1200" b="1" spc="-5" dirty="0">
                <a:latin typeface="Times New Roman"/>
                <a:cs typeface="Times New Roman"/>
              </a:rPr>
              <a:t>Aquisições as seguintes</a:t>
            </a:r>
            <a:r>
              <a:rPr sz="1200" b="1" spc="18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>
              <a:latin typeface="Times New Roman"/>
              <a:cs typeface="Times New Roman"/>
            </a:endParaRPr>
          </a:p>
          <a:p>
            <a:pPr marL="469900" marR="5080" indent="173355" algn="just">
              <a:lnSpc>
                <a:spcPct val="95800"/>
              </a:lnSpc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Estabelecer cronograma </a:t>
            </a:r>
            <a:r>
              <a:rPr sz="1200" spc="-10" dirty="0">
                <a:latin typeface="Times New Roman"/>
                <a:cs typeface="Times New Roman"/>
              </a:rPr>
              <a:t>institucional, Agenda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Compras,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10" dirty="0">
                <a:latin typeface="Times New Roman"/>
                <a:cs typeface="Times New Roman"/>
              </a:rPr>
              <a:t>realização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licitações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bens </a:t>
            </a:r>
            <a:r>
              <a:rPr sz="1200" dirty="0">
                <a:latin typeface="Times New Roman"/>
                <a:cs typeface="Times New Roman"/>
              </a:rPr>
              <a:t>e serviços </a:t>
            </a:r>
            <a:r>
              <a:rPr sz="1200" spc="-5" dirty="0">
                <a:latin typeface="Times New Roman"/>
                <a:cs typeface="Times New Roman"/>
              </a:rPr>
              <a:t>comuns,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acordo com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dirty="0">
                <a:latin typeface="Times New Roman"/>
                <a:cs typeface="Times New Roman"/>
              </a:rPr>
              <a:t>grupos e </a:t>
            </a:r>
            <a:r>
              <a:rPr sz="1200" spc="-5" dirty="0">
                <a:latin typeface="Times New Roman"/>
                <a:cs typeface="Times New Roman"/>
              </a:rPr>
              <a:t>subgrupos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materiais;</a:t>
            </a:r>
            <a:endParaRPr sz="1200">
              <a:latin typeface="Times New Roman"/>
              <a:cs typeface="Times New Roman"/>
            </a:endParaRPr>
          </a:p>
          <a:p>
            <a:pPr marL="469900" marR="7620" indent="121920" algn="just">
              <a:lnSpc>
                <a:spcPts val="1390"/>
              </a:lnSpc>
              <a:spcBef>
                <a:spcPts val="15"/>
              </a:spcBef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Aprovar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inclusão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material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catálogo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materiais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Sistema </a:t>
            </a:r>
            <a:r>
              <a:rPr sz="1200" dirty="0">
                <a:latin typeface="Times New Roman"/>
                <a:cs typeface="Times New Roman"/>
              </a:rPr>
              <a:t>Integrado de  </a:t>
            </a:r>
            <a:r>
              <a:rPr sz="1200" spc="-10" dirty="0">
                <a:latin typeface="Times New Roman"/>
                <a:cs typeface="Times New Roman"/>
              </a:rPr>
              <a:t>Patrimônio, </a:t>
            </a:r>
            <a:r>
              <a:rPr sz="1200" spc="-5" dirty="0">
                <a:latin typeface="Times New Roman"/>
                <a:cs typeface="Times New Roman"/>
              </a:rPr>
              <a:t>Administração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Contratos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(SIPAC);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127" y="691641"/>
            <a:ext cx="5420360" cy="2489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4659" indent="-369570">
              <a:lnSpc>
                <a:spcPts val="1415"/>
              </a:lnSpc>
              <a:spcBef>
                <a:spcPts val="100"/>
              </a:spcBef>
              <a:buAutoNum type="romanUcPeriod" startAt="3"/>
              <a:tabLst>
                <a:tab pos="454659" algn="l"/>
                <a:tab pos="455295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Coordenar, executar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processos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compras;</a:t>
            </a:r>
            <a:endParaRPr sz="1200">
              <a:latin typeface="Times New Roman"/>
              <a:cs typeface="Times New Roman"/>
            </a:endParaRPr>
          </a:p>
          <a:p>
            <a:pPr marL="454659" indent="-379095">
              <a:lnSpc>
                <a:spcPts val="1380"/>
              </a:lnSpc>
              <a:buAutoNum type="romanUcPeriod" startAt="3"/>
              <a:tabLst>
                <a:tab pos="454659" algn="l"/>
                <a:tab pos="455295" algn="l"/>
              </a:tabLst>
            </a:pPr>
            <a:r>
              <a:rPr sz="1200" spc="-5" dirty="0">
                <a:latin typeface="Times New Roman"/>
                <a:cs typeface="Times New Roman"/>
              </a:rPr>
              <a:t>Preparar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processos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compras </a:t>
            </a:r>
            <a:r>
              <a:rPr sz="1200" dirty="0">
                <a:latin typeface="Times New Roman"/>
                <a:cs typeface="Times New Roman"/>
              </a:rPr>
              <a:t>para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licitação;</a:t>
            </a:r>
            <a:endParaRPr sz="1200">
              <a:latin typeface="Times New Roman"/>
              <a:cs typeface="Times New Roman"/>
            </a:endParaRPr>
          </a:p>
          <a:p>
            <a:pPr marL="12700" marR="14604" lvl="1" indent="173355">
              <a:lnSpc>
                <a:spcPts val="1390"/>
              </a:lnSpc>
              <a:spcBef>
                <a:spcPts val="50"/>
              </a:spcBef>
              <a:buAutoNum type="romanUcPeriod"/>
              <a:tabLst>
                <a:tab pos="454659" algn="l"/>
                <a:tab pos="455295" algn="l"/>
              </a:tabLst>
            </a:pPr>
            <a:r>
              <a:rPr sz="1200" spc="-5" dirty="0">
                <a:latin typeface="Times New Roman"/>
                <a:cs typeface="Times New Roman"/>
              </a:rPr>
              <a:t>Instruir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procedimentos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compras </a:t>
            </a:r>
            <a:r>
              <a:rPr sz="1200" dirty="0">
                <a:latin typeface="Times New Roman"/>
                <a:cs typeface="Times New Roman"/>
              </a:rPr>
              <a:t>e de </a:t>
            </a:r>
            <a:r>
              <a:rPr sz="1200" spc="-5" dirty="0">
                <a:latin typeface="Times New Roman"/>
                <a:cs typeface="Times New Roman"/>
              </a:rPr>
              <a:t>contratação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serviços </a:t>
            </a:r>
            <a:r>
              <a:rPr sz="1200" spc="-10" dirty="0">
                <a:latin typeface="Times New Roman"/>
                <a:cs typeface="Times New Roman"/>
              </a:rPr>
              <a:t>comuns  </a:t>
            </a:r>
            <a:r>
              <a:rPr sz="1200" spc="-5" dirty="0">
                <a:latin typeface="Times New Roman"/>
                <a:cs typeface="Times New Roman"/>
              </a:rPr>
              <a:t>demandados pelas diversas </a:t>
            </a:r>
            <a:r>
              <a:rPr sz="1200" dirty="0">
                <a:latin typeface="Times New Roman"/>
                <a:cs typeface="Times New Roman"/>
              </a:rPr>
              <a:t>unidades do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54659" lvl="1" indent="-320675">
              <a:lnSpc>
                <a:spcPts val="1310"/>
              </a:lnSpc>
              <a:buAutoNum type="romanUcPeriod"/>
              <a:tabLst>
                <a:tab pos="454659" algn="l"/>
                <a:tab pos="455295" algn="l"/>
              </a:tabLst>
            </a:pPr>
            <a:r>
              <a:rPr sz="1200" spc="-5" dirty="0">
                <a:latin typeface="Times New Roman"/>
                <a:cs typeface="Times New Roman"/>
              </a:rPr>
              <a:t>Proceder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avaliação </a:t>
            </a:r>
            <a:r>
              <a:rPr sz="1200" spc="-5" dirty="0">
                <a:latin typeface="Times New Roman"/>
                <a:cs typeface="Times New Roman"/>
              </a:rPr>
              <a:t>dos atos relativos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dispensa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inexigibilidade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licitações;</a:t>
            </a:r>
            <a:endParaRPr sz="1200">
              <a:latin typeface="Times New Roman"/>
              <a:cs typeface="Times New Roman"/>
            </a:endParaRPr>
          </a:p>
          <a:p>
            <a:pPr marL="454659" lvl="1" indent="-369570">
              <a:lnSpc>
                <a:spcPts val="1380"/>
              </a:lnSpc>
              <a:buAutoNum type="romanUcPeriod"/>
              <a:tabLst>
                <a:tab pos="454659" algn="l"/>
                <a:tab pos="455295" algn="l"/>
              </a:tabLst>
            </a:pPr>
            <a:r>
              <a:rPr sz="1200" spc="-10" dirty="0">
                <a:latin typeface="Times New Roman"/>
                <a:cs typeface="Times New Roman"/>
              </a:rPr>
              <a:t>Gerenciar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processos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cotação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preços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bens;</a:t>
            </a:r>
            <a:endParaRPr sz="1200">
              <a:latin typeface="Times New Roman"/>
              <a:cs typeface="Times New Roman"/>
            </a:endParaRPr>
          </a:p>
          <a:p>
            <a:pPr marL="454659" lvl="1" indent="-379095" algn="just">
              <a:lnSpc>
                <a:spcPts val="1380"/>
              </a:lnSpc>
              <a:buAutoNum type="romanUcPeriod"/>
              <a:tabLst>
                <a:tab pos="455295" algn="l"/>
              </a:tabLst>
            </a:pPr>
            <a:r>
              <a:rPr sz="1200" spc="-5" dirty="0">
                <a:latin typeface="Times New Roman"/>
                <a:cs typeface="Times New Roman"/>
              </a:rPr>
              <a:t>Manter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divulgar </a:t>
            </a:r>
            <a:r>
              <a:rPr sz="1200" spc="-5" dirty="0">
                <a:latin typeface="Times New Roman"/>
                <a:cs typeface="Times New Roman"/>
              </a:rPr>
              <a:t>relatórios bimestrais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execução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licitações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12700" marR="12065" lvl="1" indent="115570" algn="just">
              <a:lnSpc>
                <a:spcPts val="1370"/>
              </a:lnSpc>
              <a:spcBef>
                <a:spcPts val="80"/>
              </a:spcBef>
              <a:buAutoNum type="romanUcPeriod"/>
              <a:tabLst>
                <a:tab pos="455295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manter </a:t>
            </a:r>
            <a:r>
              <a:rPr sz="1200" spc="-5" dirty="0">
                <a:latin typeface="Times New Roman"/>
                <a:cs typeface="Times New Roman"/>
              </a:rPr>
              <a:t>atualizada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Portaria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pregoeiros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equipe </a:t>
            </a:r>
            <a:r>
              <a:rPr sz="1200" spc="-5" dirty="0">
                <a:latin typeface="Times New Roman"/>
                <a:cs typeface="Times New Roman"/>
              </a:rPr>
              <a:t>técnica </a:t>
            </a:r>
            <a:r>
              <a:rPr sz="1200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54659" lvl="1" indent="-379095" algn="just">
              <a:lnSpc>
                <a:spcPts val="1320"/>
              </a:lnSpc>
              <a:buAutoNum type="romanUcPeriod"/>
              <a:tabLst>
                <a:tab pos="455295" algn="l"/>
              </a:tabLst>
            </a:pPr>
            <a:r>
              <a:rPr sz="1200" spc="-5" dirty="0">
                <a:latin typeface="Times New Roman"/>
                <a:cs typeface="Times New Roman"/>
              </a:rPr>
              <a:t>Proceder as publicações previstas </a:t>
            </a:r>
            <a:r>
              <a:rPr sz="1200" spc="-15" dirty="0">
                <a:latin typeface="Times New Roman"/>
                <a:cs typeface="Times New Roman"/>
              </a:rPr>
              <a:t>na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legislação;</a:t>
            </a:r>
            <a:endParaRPr sz="1200">
              <a:latin typeface="Times New Roman"/>
              <a:cs typeface="Times New Roman"/>
            </a:endParaRPr>
          </a:p>
          <a:p>
            <a:pPr marL="12700" marR="5080" lvl="1" indent="12065" algn="just">
              <a:lnSpc>
                <a:spcPct val="96200"/>
              </a:lnSpc>
              <a:spcBef>
                <a:spcPts val="20"/>
              </a:spcBef>
              <a:buAutoNum type="romanUcPeriod"/>
              <a:tabLst>
                <a:tab pos="455295" algn="l"/>
              </a:tabLst>
            </a:pPr>
            <a:r>
              <a:rPr sz="1200" spc="-5" dirty="0">
                <a:latin typeface="Times New Roman"/>
                <a:cs typeface="Times New Roman"/>
              </a:rPr>
              <a:t>Manter </a:t>
            </a:r>
            <a:r>
              <a:rPr sz="1200" spc="-10" dirty="0">
                <a:latin typeface="Times New Roman"/>
                <a:cs typeface="Times New Roman"/>
              </a:rPr>
              <a:t>atualizado </a:t>
            </a:r>
            <a:r>
              <a:rPr sz="1200" spc="5" dirty="0">
                <a:latin typeface="Times New Roman"/>
                <a:cs typeface="Times New Roman"/>
              </a:rPr>
              <a:t>os</a:t>
            </a:r>
            <a:r>
              <a:rPr sz="1200" spc="3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sistemas/mapas/planilhas/sites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informações sobre  licitações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Campus, permitindo </a:t>
            </a:r>
            <a:r>
              <a:rPr sz="1200" dirty="0">
                <a:latin typeface="Times New Roman"/>
                <a:cs typeface="Times New Roman"/>
              </a:rPr>
              <a:t>um </a:t>
            </a:r>
            <a:r>
              <a:rPr sz="1200" spc="-5" dirty="0">
                <a:latin typeface="Times New Roman"/>
                <a:cs typeface="Times New Roman"/>
              </a:rPr>
              <a:t>rigoroso acompanhamento transparente 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processos, seus </a:t>
            </a:r>
            <a:r>
              <a:rPr sz="1200" dirty="0">
                <a:latin typeface="Times New Roman"/>
                <a:cs typeface="Times New Roman"/>
              </a:rPr>
              <a:t>prazos, </a:t>
            </a:r>
            <a:r>
              <a:rPr sz="1200" spc="-15" dirty="0">
                <a:latin typeface="Times New Roman"/>
                <a:cs typeface="Times New Roman"/>
              </a:rPr>
              <a:t>pelo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dirty="0">
                <a:latin typeface="Times New Roman"/>
                <a:cs typeface="Times New Roman"/>
              </a:rPr>
              <a:t>Interno, </a:t>
            </a:r>
            <a:r>
              <a:rPr sz="1200" spc="-5" dirty="0">
                <a:latin typeface="Times New Roman"/>
                <a:cs typeface="Times New Roman"/>
              </a:rPr>
              <a:t>Tribunal </a:t>
            </a:r>
            <a:r>
              <a:rPr sz="1200" dirty="0">
                <a:latin typeface="Times New Roman"/>
                <a:cs typeface="Times New Roman"/>
              </a:rPr>
              <a:t>de Contas da </a:t>
            </a:r>
            <a:r>
              <a:rPr sz="1200" spc="-15" dirty="0">
                <a:latin typeface="Times New Roman"/>
                <a:cs typeface="Times New Roman"/>
              </a:rPr>
              <a:t>União </a:t>
            </a:r>
            <a:r>
              <a:rPr sz="1200" dirty="0">
                <a:latin typeface="Times New Roman"/>
                <a:cs typeface="Times New Roman"/>
              </a:rPr>
              <a:t>(TCU),  </a:t>
            </a:r>
            <a:r>
              <a:rPr sz="1200" spc="-5" dirty="0">
                <a:latin typeface="Times New Roman"/>
                <a:cs typeface="Times New Roman"/>
              </a:rPr>
              <a:t>Controladoria-Geral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União (CGU)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qualquer </a:t>
            </a:r>
            <a:r>
              <a:rPr sz="1200" dirty="0">
                <a:latin typeface="Times New Roman"/>
                <a:cs typeface="Times New Roman"/>
              </a:rPr>
              <a:t>cidadão </a:t>
            </a:r>
            <a:r>
              <a:rPr sz="1200" spc="-10" dirty="0">
                <a:latin typeface="Times New Roman"/>
                <a:cs typeface="Times New Roman"/>
              </a:rPr>
              <a:t>interessado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processo;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87550" y="3145916"/>
            <a:ext cx="32829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13030" marR="5080" indent="-100965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66341" y="3145916"/>
            <a:ext cx="4971415" cy="385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spc="-15" dirty="0">
                <a:latin typeface="Times New Roman"/>
                <a:cs typeface="Times New Roman"/>
              </a:rPr>
              <a:t>Plano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Ação </a:t>
            </a:r>
            <a:r>
              <a:rPr sz="1200" dirty="0">
                <a:latin typeface="Times New Roman"/>
                <a:cs typeface="Times New Roman"/>
              </a:rPr>
              <a:t>para o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setor;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5"/>
              </a:lnSpc>
            </a:pPr>
            <a:r>
              <a:rPr sz="1200" spc="-10" dirty="0">
                <a:latin typeface="Times New Roman"/>
                <a:cs typeface="Times New Roman"/>
              </a:rPr>
              <a:t>Gerenciar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as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Atas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Registro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Preços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em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relação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manutenção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dos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preços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6596" y="3496436"/>
            <a:ext cx="5878830" cy="63504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>
              <a:lnSpc>
                <a:spcPts val="142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registrados </a:t>
            </a:r>
            <a:r>
              <a:rPr sz="1200" spc="-5" dirty="0">
                <a:latin typeface="Times New Roman"/>
                <a:cs typeface="Times New Roman"/>
              </a:rPr>
              <a:t>com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praticados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mercado </a:t>
            </a:r>
            <a:r>
              <a:rPr sz="1200" dirty="0">
                <a:latin typeface="Times New Roman"/>
                <a:cs typeface="Times New Roman"/>
              </a:rPr>
              <a:t>e o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adesões;</a:t>
            </a:r>
            <a:endParaRPr sz="1200">
              <a:latin typeface="Times New Roman"/>
              <a:cs typeface="Times New Roman"/>
            </a:endParaRPr>
          </a:p>
          <a:p>
            <a:pPr marL="469900" marR="10795" indent="115570">
              <a:lnSpc>
                <a:spcPts val="1370"/>
              </a:lnSpc>
              <a:spcBef>
                <a:spcPts val="80"/>
              </a:spcBef>
              <a:buAutoNum type="romanUcPeriod" startAt="10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análise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pedidos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adesão </a:t>
            </a:r>
            <a:r>
              <a:rPr sz="1200" spc="-15" dirty="0">
                <a:latin typeface="Times New Roman"/>
                <a:cs typeface="Times New Roman"/>
              </a:rPr>
              <a:t>de </a:t>
            </a:r>
            <a:r>
              <a:rPr sz="1200" dirty="0">
                <a:latin typeface="Times New Roman"/>
                <a:cs typeface="Times New Roman"/>
              </a:rPr>
              <a:t>órgãos </a:t>
            </a:r>
            <a:r>
              <a:rPr sz="1200" spc="-10" dirty="0">
                <a:latin typeface="Times New Roman"/>
                <a:cs typeface="Times New Roman"/>
              </a:rPr>
              <a:t>não </a:t>
            </a:r>
            <a:r>
              <a:rPr sz="1200" spc="-5" dirty="0">
                <a:latin typeface="Times New Roman"/>
                <a:cs typeface="Times New Roman"/>
              </a:rPr>
              <a:t>participantes,  manifestando-se quanto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autorização das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solicitações;</a:t>
            </a:r>
            <a:endParaRPr sz="1200">
              <a:latin typeface="Times New Roman"/>
              <a:cs typeface="Times New Roman"/>
            </a:endParaRPr>
          </a:p>
          <a:p>
            <a:pPr marL="469900" marR="5080" indent="63500">
              <a:lnSpc>
                <a:spcPts val="1370"/>
              </a:lnSpc>
              <a:spcBef>
                <a:spcPts val="20"/>
              </a:spcBef>
              <a:buAutoNum type="romanUcPeriod" startAt="10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outras funções que, por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natureza,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spc="-5" dirty="0">
                <a:latin typeface="Times New Roman"/>
                <a:cs typeface="Times New Roman"/>
              </a:rPr>
              <a:t>estejam </a:t>
            </a:r>
            <a:r>
              <a:rPr sz="1200" dirty="0">
                <a:latin typeface="Times New Roman"/>
                <a:cs typeface="Times New Roman"/>
              </a:rPr>
              <a:t>afetas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10" dirty="0">
                <a:latin typeface="Times New Roman"/>
                <a:cs typeface="Times New Roman"/>
              </a:rPr>
              <a:t>lhe </a:t>
            </a:r>
            <a:r>
              <a:rPr sz="1200" spc="5" dirty="0">
                <a:latin typeface="Times New Roman"/>
                <a:cs typeface="Times New Roman"/>
              </a:rPr>
              <a:t>tenham  </a:t>
            </a:r>
            <a:r>
              <a:rPr sz="1200" spc="-10" dirty="0">
                <a:latin typeface="Times New Roman"/>
                <a:cs typeface="Times New Roman"/>
              </a:rPr>
              <a:t>sido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atribuídas.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2</a:t>
            </a:r>
            <a:r>
              <a:rPr lang="pt-BR" sz="1200" b="1" dirty="0" smtClean="0">
                <a:latin typeface="Times New Roman"/>
                <a:cs typeface="Times New Roman"/>
              </a:rPr>
              <a:t>2</a:t>
            </a:r>
            <a:r>
              <a:rPr sz="1200" b="1" smtClean="0">
                <a:latin typeface="Times New Roman"/>
                <a:cs typeface="Times New Roman"/>
              </a:rPr>
              <a:t>º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Setor </a:t>
            </a:r>
            <a:r>
              <a:rPr sz="1200" b="1" spc="-5" dirty="0">
                <a:latin typeface="Times New Roman"/>
                <a:cs typeface="Times New Roman"/>
              </a:rPr>
              <a:t>de Gestão de Contratos as seguintes</a:t>
            </a:r>
            <a:r>
              <a:rPr sz="1200" b="1" spc="7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00">
              <a:latin typeface="Times New Roman"/>
              <a:cs typeface="Times New Roman"/>
            </a:endParaRPr>
          </a:p>
          <a:p>
            <a:pPr marL="732155" marR="12700" indent="-268605">
              <a:lnSpc>
                <a:spcPts val="1370"/>
              </a:lnSpc>
              <a:buAutoNum type="romanUcPeriod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Exercer </a:t>
            </a:r>
            <a:r>
              <a:rPr sz="1200" dirty="0">
                <a:latin typeface="Times New Roman"/>
                <a:cs typeface="Times New Roman"/>
              </a:rPr>
              <a:t>a gestão </a:t>
            </a:r>
            <a:r>
              <a:rPr sz="1200" spc="-5" dirty="0">
                <a:latin typeface="Times New Roman"/>
                <a:cs typeface="Times New Roman"/>
              </a:rPr>
              <a:t>dos contratos </a:t>
            </a:r>
            <a:r>
              <a:rPr sz="1200" spc="-10" dirty="0">
                <a:latin typeface="Times New Roman"/>
                <a:cs typeface="Times New Roman"/>
              </a:rPr>
              <a:t>firmados pelo </a:t>
            </a:r>
            <a:r>
              <a:rPr sz="1200" spc="-5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fornecimento </a:t>
            </a:r>
            <a:r>
              <a:rPr sz="1200" dirty="0">
                <a:latin typeface="Times New Roman"/>
                <a:cs typeface="Times New Roman"/>
              </a:rPr>
              <a:t>de  produtos 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serviços;</a:t>
            </a:r>
            <a:endParaRPr sz="1200">
              <a:latin typeface="Times New Roman"/>
              <a:cs typeface="Times New Roman"/>
            </a:endParaRPr>
          </a:p>
          <a:p>
            <a:pPr marL="732155" marR="10795" indent="-268605">
              <a:lnSpc>
                <a:spcPts val="1370"/>
              </a:lnSpc>
              <a:spcBef>
                <a:spcPts val="20"/>
              </a:spcBef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instrumentos contratuais, termos aditivos, </a:t>
            </a:r>
            <a:r>
              <a:rPr sz="1200" dirty="0">
                <a:latin typeface="Times New Roman"/>
                <a:cs typeface="Times New Roman"/>
              </a:rPr>
              <a:t>atas de </a:t>
            </a:r>
            <a:r>
              <a:rPr sz="1200" spc="-5" dirty="0">
                <a:latin typeface="Times New Roman"/>
                <a:cs typeface="Times New Roman"/>
              </a:rPr>
              <a:t>registro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preços,  </a:t>
            </a:r>
            <a:r>
              <a:rPr sz="1200" spc="-10" dirty="0">
                <a:latin typeface="Times New Roman"/>
                <a:cs typeface="Times New Roman"/>
              </a:rPr>
              <a:t>cessões, </a:t>
            </a:r>
            <a:r>
              <a:rPr sz="1200" dirty="0">
                <a:latin typeface="Times New Roman"/>
                <a:cs typeface="Times New Roman"/>
              </a:rPr>
              <a:t>doações e </a:t>
            </a:r>
            <a:r>
              <a:rPr sz="1200" spc="-5" dirty="0">
                <a:latin typeface="Times New Roman"/>
                <a:cs typeface="Times New Roman"/>
              </a:rPr>
              <a:t>autorizações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uso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publicação,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acordo </a:t>
            </a:r>
            <a:r>
              <a:rPr sz="1200" spc="5" dirty="0">
                <a:latin typeface="Times New Roman"/>
                <a:cs typeface="Times New Roman"/>
              </a:rPr>
              <a:t>com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legislação</a:t>
            </a:r>
            <a:endParaRPr sz="1200">
              <a:latin typeface="Times New Roman"/>
              <a:cs typeface="Times New Roman"/>
            </a:endParaRPr>
          </a:p>
          <a:p>
            <a:pPr marL="732155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vigente;</a:t>
            </a:r>
            <a:endParaRPr sz="1200">
              <a:latin typeface="Times New Roman"/>
              <a:cs typeface="Times New Roman"/>
            </a:endParaRPr>
          </a:p>
          <a:p>
            <a:pPr marL="732155" marR="17145" indent="-268605">
              <a:lnSpc>
                <a:spcPts val="1390"/>
              </a:lnSpc>
              <a:spcBef>
                <a:spcPts val="55"/>
              </a:spcBef>
              <a:buAutoNum type="romanUcPeriod" startAt="3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Manter </a:t>
            </a:r>
            <a:r>
              <a:rPr sz="1200" spc="-10" dirty="0">
                <a:latin typeface="Times New Roman"/>
                <a:cs typeface="Times New Roman"/>
              </a:rPr>
              <a:t>contato </a:t>
            </a:r>
            <a:r>
              <a:rPr sz="1200" spc="-5" dirty="0">
                <a:latin typeface="Times New Roman"/>
                <a:cs typeface="Times New Roman"/>
              </a:rPr>
              <a:t>direto com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fiscais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contratos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convênios, visando </a:t>
            </a:r>
            <a:r>
              <a:rPr sz="1200" spc="-15" dirty="0">
                <a:latin typeface="Times New Roman"/>
                <a:cs typeface="Times New Roman"/>
              </a:rPr>
              <a:t>ao </a:t>
            </a:r>
            <a:r>
              <a:rPr sz="1200" spc="-10" dirty="0">
                <a:latin typeface="Times New Roman"/>
                <a:cs typeface="Times New Roman"/>
              </a:rPr>
              <a:t>controle 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acompanhamento durante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execução desses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instrumentos;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10"/>
              </a:lnSpc>
              <a:buAutoNum type="romanUcPeriod" startAt="3"/>
              <a:tabLst>
                <a:tab pos="732790" algn="l"/>
              </a:tabLst>
            </a:pPr>
            <a:r>
              <a:rPr sz="1200" spc="-10" dirty="0">
                <a:latin typeface="Times New Roman"/>
                <a:cs typeface="Times New Roman"/>
              </a:rPr>
              <a:t>Emitir </a:t>
            </a:r>
            <a:r>
              <a:rPr sz="1200" spc="-5" dirty="0">
                <a:latin typeface="Times New Roman"/>
                <a:cs typeface="Times New Roman"/>
              </a:rPr>
              <a:t>relatórios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planilhas </a:t>
            </a:r>
            <a:r>
              <a:rPr sz="1200" spc="-5" dirty="0">
                <a:latin typeface="Times New Roman"/>
                <a:cs typeface="Times New Roman"/>
              </a:rPr>
              <a:t>referentes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contratos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convênios, </a:t>
            </a:r>
            <a:r>
              <a:rPr sz="1200" spc="-5" dirty="0">
                <a:latin typeface="Times New Roman"/>
                <a:cs typeface="Times New Roman"/>
              </a:rPr>
              <a:t>bem como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mantê-</a:t>
            </a:r>
            <a:endParaRPr sz="1200">
              <a:latin typeface="Times New Roman"/>
              <a:cs typeface="Times New Roman"/>
            </a:endParaRPr>
          </a:p>
          <a:p>
            <a:pPr marL="732155">
              <a:lnSpc>
                <a:spcPts val="1380"/>
              </a:lnSpc>
            </a:pPr>
            <a:r>
              <a:rPr sz="1200" spc="-15" dirty="0">
                <a:latin typeface="Times New Roman"/>
                <a:cs typeface="Times New Roman"/>
              </a:rPr>
              <a:t>los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atualizados;</a:t>
            </a:r>
            <a:endParaRPr sz="1200">
              <a:latin typeface="Times New Roman"/>
              <a:cs typeface="Times New Roman"/>
            </a:endParaRPr>
          </a:p>
          <a:p>
            <a:pPr marL="732155" marR="10795" indent="-268605">
              <a:lnSpc>
                <a:spcPts val="1390"/>
              </a:lnSpc>
              <a:spcBef>
                <a:spcPts val="50"/>
              </a:spcBef>
              <a:buAutoNum type="romanUcPeriod" startAt="5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Manter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Coordenação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Contratações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Aquisições </a:t>
            </a:r>
            <a:r>
              <a:rPr sz="1200" spc="-10" dirty="0">
                <a:latin typeface="Times New Roman"/>
                <a:cs typeface="Times New Roman"/>
              </a:rPr>
              <a:t>informada </a:t>
            </a:r>
            <a:r>
              <a:rPr sz="1200" spc="-5" dirty="0">
                <a:latin typeface="Times New Roman"/>
                <a:cs typeface="Times New Roman"/>
              </a:rPr>
              <a:t>sobre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situação 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contratos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convênios;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10"/>
              </a:lnSpc>
              <a:buAutoNum type="romanUcPeriod" startAt="5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Publicar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extratos dos instrumentos </a:t>
            </a:r>
            <a:r>
              <a:rPr sz="1200" spc="-15" dirty="0">
                <a:latin typeface="Times New Roman"/>
                <a:cs typeface="Times New Roman"/>
              </a:rPr>
              <a:t>no Diário </a:t>
            </a:r>
            <a:r>
              <a:rPr sz="1200" spc="-5" dirty="0">
                <a:latin typeface="Times New Roman"/>
                <a:cs typeface="Times New Roman"/>
              </a:rPr>
              <a:t>Oficial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União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(DOU);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80"/>
              </a:lnSpc>
              <a:buAutoNum type="romanUcPeriod" startAt="5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Cadastrar contratos </a:t>
            </a:r>
            <a:r>
              <a:rPr sz="1200" spc="-10" dirty="0">
                <a:latin typeface="Times New Roman"/>
                <a:cs typeface="Times New Roman"/>
              </a:rPr>
              <a:t>firmados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Sistema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Gestão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Contratos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(SICON);</a:t>
            </a:r>
            <a:endParaRPr sz="1200">
              <a:latin typeface="Times New Roman"/>
              <a:cs typeface="Times New Roman"/>
            </a:endParaRPr>
          </a:p>
          <a:p>
            <a:pPr marL="911860" indent="-448945">
              <a:lnSpc>
                <a:spcPts val="1380"/>
              </a:lnSpc>
              <a:buAutoNum type="romanUcPeriod" startAt="5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5" dirty="0">
                <a:latin typeface="Times New Roman"/>
                <a:cs typeface="Times New Roman"/>
              </a:rPr>
              <a:t>Plano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Ação </a:t>
            </a:r>
            <a:r>
              <a:rPr sz="1200" dirty="0">
                <a:latin typeface="Times New Roman"/>
                <a:cs typeface="Times New Roman"/>
              </a:rPr>
              <a:t>para o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setor;</a:t>
            </a:r>
            <a:endParaRPr sz="1200">
              <a:latin typeface="Times New Roman"/>
              <a:cs typeface="Times New Roman"/>
            </a:endParaRPr>
          </a:p>
          <a:p>
            <a:pPr marL="732155" marR="13970" indent="-268605">
              <a:lnSpc>
                <a:spcPts val="1370"/>
              </a:lnSpc>
              <a:spcBef>
                <a:spcPts val="80"/>
              </a:spcBef>
              <a:buAutoNum type="romanUcPeriod" startAt="5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outras funções que, </a:t>
            </a:r>
            <a:r>
              <a:rPr sz="1200" dirty="0">
                <a:latin typeface="Times New Roman"/>
                <a:cs typeface="Times New Roman"/>
              </a:rPr>
              <a:t>por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natureza,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estejam afetas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tenham  </a:t>
            </a:r>
            <a:r>
              <a:rPr sz="1200" spc="-10" dirty="0">
                <a:latin typeface="Times New Roman"/>
                <a:cs typeface="Times New Roman"/>
              </a:rPr>
              <a:t>sido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atribuídas.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2</a:t>
            </a:r>
            <a:r>
              <a:rPr lang="pt-BR" sz="1200" b="1" dirty="0" smtClean="0">
                <a:latin typeface="Times New Roman"/>
                <a:cs typeface="Times New Roman"/>
              </a:rPr>
              <a:t>3</a:t>
            </a:r>
            <a:r>
              <a:rPr sz="1200" b="1" smtClean="0">
                <a:latin typeface="Times New Roman"/>
                <a:cs typeface="Times New Roman"/>
              </a:rPr>
              <a:t>º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Setor </a:t>
            </a:r>
            <a:r>
              <a:rPr sz="1200" b="1" spc="-5" dirty="0">
                <a:latin typeface="Times New Roman"/>
                <a:cs typeface="Times New Roman"/>
              </a:rPr>
              <a:t>de </a:t>
            </a:r>
            <a:r>
              <a:rPr sz="1200" b="1" spc="-10" dirty="0">
                <a:latin typeface="Times New Roman"/>
                <a:cs typeface="Times New Roman"/>
              </a:rPr>
              <a:t>Almoxarifado </a:t>
            </a:r>
            <a:r>
              <a:rPr sz="1200" b="1" spc="5" dirty="0">
                <a:latin typeface="Times New Roman"/>
                <a:cs typeface="Times New Roman"/>
              </a:rPr>
              <a:t>as </a:t>
            </a:r>
            <a:r>
              <a:rPr sz="1200" b="1" spc="-5" dirty="0">
                <a:latin typeface="Times New Roman"/>
                <a:cs typeface="Times New Roman"/>
              </a:rPr>
              <a:t>seguintes</a:t>
            </a:r>
            <a:r>
              <a:rPr sz="1200" b="1" spc="7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Times New Roman"/>
              <a:cs typeface="Times New Roman"/>
            </a:endParaRPr>
          </a:p>
          <a:p>
            <a:pPr marL="732155" indent="-357505">
              <a:lnSpc>
                <a:spcPts val="1405"/>
              </a:lnSpc>
              <a:buAutoNum type="romanUcPeriod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Enviar/acompanhar </a:t>
            </a:r>
            <a:r>
              <a:rPr sz="1200" spc="-15" dirty="0">
                <a:latin typeface="Times New Roman"/>
                <a:cs typeface="Times New Roman"/>
              </a:rPr>
              <a:t>envio </a:t>
            </a:r>
            <a:r>
              <a:rPr sz="1200" dirty="0">
                <a:latin typeface="Times New Roman"/>
                <a:cs typeface="Times New Roman"/>
              </a:rPr>
              <a:t>de notas de </a:t>
            </a:r>
            <a:r>
              <a:rPr sz="1200" spc="-10" dirty="0">
                <a:latin typeface="Times New Roman"/>
                <a:cs typeface="Times New Roman"/>
              </a:rPr>
              <a:t>empenhos </a:t>
            </a:r>
            <a:r>
              <a:rPr sz="1200" dirty="0">
                <a:latin typeface="Times New Roman"/>
                <a:cs typeface="Times New Roman"/>
              </a:rPr>
              <a:t>aos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fornecedores;</a:t>
            </a:r>
            <a:endParaRPr sz="1200">
              <a:latin typeface="Times New Roman"/>
              <a:cs typeface="Times New Roman"/>
            </a:endParaRPr>
          </a:p>
          <a:p>
            <a:pPr marL="732155" marR="15240" indent="-408940">
              <a:lnSpc>
                <a:spcPts val="1390"/>
              </a:lnSpc>
              <a:spcBef>
                <a:spcPts val="55"/>
              </a:spcBef>
              <a:buAutoNum type="romanUcPeriod"/>
              <a:tabLst>
                <a:tab pos="732155" algn="l"/>
                <a:tab pos="732790" algn="l"/>
              </a:tabLst>
            </a:pPr>
            <a:r>
              <a:rPr sz="1200" spc="-10" dirty="0">
                <a:latin typeface="Times New Roman"/>
                <a:cs typeface="Times New Roman"/>
              </a:rPr>
              <a:t>Conferir, inspecionar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receber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material adquirido,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acordo </a:t>
            </a:r>
            <a:r>
              <a:rPr sz="1200" spc="-5" dirty="0">
                <a:latin typeface="Times New Roman"/>
                <a:cs typeface="Times New Roman"/>
              </a:rPr>
              <a:t>com as  especificações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5" dirty="0">
                <a:latin typeface="Times New Roman"/>
                <a:cs typeface="Times New Roman"/>
              </a:rPr>
              <a:t>nota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empenho;</a:t>
            </a:r>
            <a:endParaRPr sz="1200">
              <a:latin typeface="Times New Roman"/>
              <a:cs typeface="Times New Roman"/>
            </a:endParaRPr>
          </a:p>
          <a:p>
            <a:pPr marL="732155" indent="-461009">
              <a:lnSpc>
                <a:spcPts val="1310"/>
              </a:lnSpc>
              <a:buAutoNum type="romanUcPeriod"/>
              <a:tabLst>
                <a:tab pos="732155" algn="l"/>
                <a:tab pos="732790" algn="l"/>
              </a:tabLst>
            </a:pPr>
            <a:r>
              <a:rPr sz="1200" spc="-10" dirty="0">
                <a:latin typeface="Times New Roman"/>
                <a:cs typeface="Times New Roman"/>
              </a:rPr>
              <a:t>Fixar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manter </a:t>
            </a:r>
            <a:r>
              <a:rPr sz="1200" dirty="0">
                <a:latin typeface="Times New Roman"/>
                <a:cs typeface="Times New Roman"/>
              </a:rPr>
              <a:t>estoques </a:t>
            </a:r>
            <a:r>
              <a:rPr sz="1200" spc="-10" dirty="0">
                <a:latin typeface="Times New Roman"/>
                <a:cs typeface="Times New Roman"/>
              </a:rPr>
              <a:t>mínimos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materiais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uso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comum;</a:t>
            </a:r>
            <a:endParaRPr sz="1200">
              <a:latin typeface="Times New Roman"/>
              <a:cs typeface="Times New Roman"/>
            </a:endParaRPr>
          </a:p>
          <a:p>
            <a:pPr marL="732155" marR="15240" indent="-469900">
              <a:lnSpc>
                <a:spcPts val="1370"/>
              </a:lnSpc>
              <a:spcBef>
                <a:spcPts val="80"/>
              </a:spcBef>
              <a:buAutoNum type="romanUcPeriod"/>
              <a:tabLst>
                <a:tab pos="732155" algn="l"/>
                <a:tab pos="732790" algn="l"/>
              </a:tabLst>
            </a:pPr>
            <a:r>
              <a:rPr sz="1200" spc="-10" dirty="0">
                <a:latin typeface="Times New Roman"/>
                <a:cs typeface="Times New Roman"/>
              </a:rPr>
              <a:t>Emitir </a:t>
            </a:r>
            <a:r>
              <a:rPr sz="1200" dirty="0">
                <a:latin typeface="Times New Roman"/>
                <a:cs typeface="Times New Roman"/>
              </a:rPr>
              <a:t>pedidos de </a:t>
            </a:r>
            <a:r>
              <a:rPr sz="1200" spc="-5" dirty="0">
                <a:latin typeface="Times New Roman"/>
                <a:cs typeface="Times New Roman"/>
              </a:rPr>
              <a:t>compras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reposição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estoque, bem como atender às  solicitações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materiais;</a:t>
            </a:r>
            <a:endParaRPr sz="1200">
              <a:latin typeface="Times New Roman"/>
              <a:cs typeface="Times New Roman"/>
            </a:endParaRPr>
          </a:p>
          <a:p>
            <a:pPr marL="732155" indent="-418465">
              <a:lnSpc>
                <a:spcPts val="1355"/>
              </a:lnSpc>
              <a:buAutoNum type="romanUcPeriod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Manter atualizados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registros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entrada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saída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material;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68094" y="1042161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16253" y="1392681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16253" y="2795396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68094" y="691641"/>
            <a:ext cx="5674360" cy="248920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530860" marR="5080" indent="-469900">
              <a:lnSpc>
                <a:spcPts val="1390"/>
              </a:lnSpc>
              <a:spcBef>
                <a:spcPts val="185"/>
              </a:spcBef>
              <a:tabLst>
                <a:tab pos="530225" algn="l"/>
              </a:tabLst>
            </a:pPr>
            <a:r>
              <a:rPr sz="1200" spc="-5" dirty="0">
                <a:latin typeface="Times New Roman"/>
                <a:cs typeface="Times New Roman"/>
              </a:rPr>
              <a:t>VI.	Elaborar </a:t>
            </a:r>
            <a:r>
              <a:rPr sz="1200" spc="-10" dirty="0">
                <a:latin typeface="Times New Roman"/>
                <a:cs typeface="Times New Roman"/>
              </a:rPr>
              <a:t>RMA </a:t>
            </a:r>
            <a:r>
              <a:rPr sz="1200" spc="-5" dirty="0">
                <a:latin typeface="Times New Roman"/>
                <a:cs typeface="Times New Roman"/>
              </a:rPr>
              <a:t>mensal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inventários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Almoxarifado, </a:t>
            </a:r>
            <a:r>
              <a:rPr sz="1200" spc="-10" dirty="0">
                <a:latin typeface="Times New Roman"/>
                <a:cs typeface="Times New Roman"/>
              </a:rPr>
              <a:t>conforme legislação </a:t>
            </a:r>
            <a:r>
              <a:rPr sz="1200" spc="20" dirty="0">
                <a:latin typeface="Times New Roman"/>
                <a:cs typeface="Times New Roman"/>
              </a:rPr>
              <a:t>em  </a:t>
            </a:r>
            <a:r>
              <a:rPr sz="1200" dirty="0">
                <a:latin typeface="Times New Roman"/>
                <a:cs typeface="Times New Roman"/>
              </a:rPr>
              <a:t>vigor;</a:t>
            </a:r>
            <a:endParaRPr sz="1200">
              <a:latin typeface="Times New Roman"/>
              <a:cs typeface="Times New Roman"/>
            </a:endParaRPr>
          </a:p>
          <a:p>
            <a:pPr marL="530860">
              <a:lnSpc>
                <a:spcPts val="1310"/>
              </a:lnSpc>
            </a:pPr>
            <a:r>
              <a:rPr sz="1200" spc="-5" dirty="0">
                <a:latin typeface="Times New Roman"/>
                <a:cs typeface="Times New Roman"/>
              </a:rPr>
              <a:t>Aperfeiçoar as especificações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materiais, </a:t>
            </a:r>
            <a:r>
              <a:rPr sz="1200" spc="-5" dirty="0">
                <a:latin typeface="Times New Roman"/>
                <a:cs typeface="Times New Roman"/>
              </a:rPr>
              <a:t>sugerindo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alterações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5" dirty="0">
                <a:latin typeface="Times New Roman"/>
                <a:cs typeface="Times New Roman"/>
              </a:rPr>
              <a:t>propondo</a:t>
            </a:r>
            <a:endParaRPr sz="1200">
              <a:latin typeface="Times New Roman"/>
              <a:cs typeface="Times New Roman"/>
            </a:endParaRPr>
          </a:p>
          <a:p>
            <a:pPr marL="530860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alternativas frente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realidade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mercado;</a:t>
            </a:r>
            <a:endParaRPr sz="1200">
              <a:latin typeface="Times New Roman"/>
              <a:cs typeface="Times New Roman"/>
            </a:endParaRPr>
          </a:p>
          <a:p>
            <a:pPr marL="530860" marR="11430">
              <a:lnSpc>
                <a:spcPts val="1400"/>
              </a:lnSpc>
              <a:spcBef>
                <a:spcPts val="45"/>
              </a:spcBef>
              <a:tabLst>
                <a:tab pos="4075429" algn="l"/>
                <a:tab pos="5128895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   </a:t>
            </a:r>
            <a:r>
              <a:rPr sz="1200" dirty="0">
                <a:latin typeface="Times New Roman"/>
                <a:cs typeface="Times New Roman"/>
              </a:rPr>
              <a:t>e   </a:t>
            </a:r>
            <a:r>
              <a:rPr sz="1200" spc="-5" dirty="0">
                <a:latin typeface="Times New Roman"/>
                <a:cs typeface="Times New Roman"/>
              </a:rPr>
              <a:t>assessorar    as    unidades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ensino	na  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elaboração	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suas  </a:t>
            </a:r>
            <a:r>
              <a:rPr sz="1200" spc="-5" dirty="0">
                <a:latin typeface="Times New Roman"/>
                <a:cs typeface="Times New Roman"/>
              </a:rPr>
              <a:t>programações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consumo;</a:t>
            </a:r>
            <a:endParaRPr sz="1200">
              <a:latin typeface="Times New Roman"/>
              <a:cs typeface="Times New Roman"/>
            </a:endParaRPr>
          </a:p>
          <a:p>
            <a:pPr marL="530860" indent="-469900">
              <a:lnSpc>
                <a:spcPts val="1300"/>
              </a:lnSpc>
              <a:buAutoNum type="romanUcPeriod" startAt="9"/>
              <a:tabLst>
                <a:tab pos="530225" algn="l"/>
                <a:tab pos="530860" algn="l"/>
              </a:tabLst>
            </a:pPr>
            <a:r>
              <a:rPr sz="1200" spc="-10" dirty="0">
                <a:latin typeface="Times New Roman"/>
                <a:cs typeface="Times New Roman"/>
              </a:rPr>
              <a:t>Planejar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previsão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compras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bens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consumo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30860" marR="10795" indent="-417830">
              <a:lnSpc>
                <a:spcPts val="1370"/>
              </a:lnSpc>
              <a:spcBef>
                <a:spcPts val="80"/>
              </a:spcBef>
              <a:buAutoNum type="romanUcPeriod" startAt="9"/>
              <a:tabLst>
                <a:tab pos="530225" algn="l"/>
                <a:tab pos="530860" algn="l"/>
              </a:tabLst>
            </a:pPr>
            <a:r>
              <a:rPr sz="1200" spc="-5" dirty="0">
                <a:latin typeface="Times New Roman"/>
                <a:cs typeface="Times New Roman"/>
              </a:rPr>
              <a:t>Atestar notas </a:t>
            </a:r>
            <a:r>
              <a:rPr sz="1200" spc="-15" dirty="0">
                <a:latin typeface="Times New Roman"/>
                <a:cs typeface="Times New Roman"/>
              </a:rPr>
              <a:t>fiscais </a:t>
            </a:r>
            <a:r>
              <a:rPr sz="1200" spc="-5" dirty="0">
                <a:latin typeface="Times New Roman"/>
                <a:cs typeface="Times New Roman"/>
              </a:rPr>
              <a:t>referentes às compras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bens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consumo </a:t>
            </a:r>
            <a:r>
              <a:rPr sz="1200" dirty="0">
                <a:latin typeface="Times New Roman"/>
                <a:cs typeface="Times New Roman"/>
              </a:rPr>
              <a:t>de estoque </a:t>
            </a:r>
            <a:r>
              <a:rPr sz="1200" spc="-15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almoxarifado;</a:t>
            </a:r>
            <a:endParaRPr sz="1200">
              <a:latin typeface="Times New Roman"/>
              <a:cs typeface="Times New Roman"/>
            </a:endParaRPr>
          </a:p>
          <a:p>
            <a:pPr marL="530860" indent="-469900">
              <a:lnSpc>
                <a:spcPts val="1320"/>
              </a:lnSpc>
              <a:buAutoNum type="romanUcPeriod" startAt="9"/>
              <a:tabLst>
                <a:tab pos="530225" algn="l"/>
                <a:tab pos="530860" algn="l"/>
              </a:tabLst>
            </a:pPr>
            <a:r>
              <a:rPr sz="1200" spc="-5" dirty="0">
                <a:latin typeface="Times New Roman"/>
                <a:cs typeface="Times New Roman"/>
              </a:rPr>
              <a:t>Operacionalizar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sistemas </a:t>
            </a:r>
            <a:r>
              <a:rPr sz="1200" spc="-5" dirty="0">
                <a:latin typeface="Times New Roman"/>
                <a:cs typeface="Times New Roman"/>
              </a:rPr>
              <a:t>informatizados nas </a:t>
            </a:r>
            <a:r>
              <a:rPr sz="1200" spc="-10" dirty="0">
                <a:latin typeface="Times New Roman"/>
                <a:cs typeface="Times New Roman"/>
              </a:rPr>
              <a:t>suas </a:t>
            </a:r>
            <a:r>
              <a:rPr sz="1200" spc="-5" dirty="0">
                <a:latin typeface="Times New Roman"/>
                <a:cs typeface="Times New Roman"/>
              </a:rPr>
              <a:t>áreas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atuação;</a:t>
            </a:r>
            <a:endParaRPr sz="1200">
              <a:latin typeface="Times New Roman"/>
              <a:cs typeface="Times New Roman"/>
            </a:endParaRPr>
          </a:p>
          <a:p>
            <a:pPr marL="530860" marR="5715" indent="-518159">
              <a:lnSpc>
                <a:spcPts val="1390"/>
              </a:lnSpc>
              <a:spcBef>
                <a:spcPts val="50"/>
              </a:spcBef>
              <a:buAutoNum type="romanUcPeriod" startAt="9"/>
              <a:tabLst>
                <a:tab pos="530225" algn="l"/>
                <a:tab pos="530860" algn="l"/>
              </a:tabLst>
            </a:pPr>
            <a:r>
              <a:rPr sz="1200" spc="-5" dirty="0">
                <a:latin typeface="Times New Roman"/>
                <a:cs typeface="Times New Roman"/>
              </a:rPr>
              <a:t>Assessorar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Departamento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Administração,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dirty="0">
                <a:latin typeface="Times New Roman"/>
                <a:cs typeface="Times New Roman"/>
              </a:rPr>
              <a:t>setor </a:t>
            </a:r>
            <a:r>
              <a:rPr sz="1200" spc="-5" dirty="0">
                <a:latin typeface="Times New Roman"/>
                <a:cs typeface="Times New Roman"/>
              </a:rPr>
              <a:t>equivalente, em </a:t>
            </a:r>
            <a:r>
              <a:rPr sz="1200" dirty="0">
                <a:latin typeface="Times New Roman"/>
                <a:cs typeface="Times New Roman"/>
              </a:rPr>
              <a:t>assuntos de  </a:t>
            </a:r>
            <a:r>
              <a:rPr sz="1200" spc="-10" dirty="0">
                <a:latin typeface="Times New Roman"/>
                <a:cs typeface="Times New Roman"/>
              </a:rPr>
              <a:t>sua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área;</a:t>
            </a:r>
            <a:endParaRPr sz="1200">
              <a:latin typeface="Times New Roman"/>
              <a:cs typeface="Times New Roman"/>
            </a:endParaRPr>
          </a:p>
          <a:p>
            <a:pPr marL="530860">
              <a:lnSpc>
                <a:spcPts val="1310"/>
              </a:lnSpc>
            </a:pPr>
            <a:r>
              <a:rPr sz="1200" spc="-5" dirty="0">
                <a:latin typeface="Times New Roman"/>
                <a:cs typeface="Times New Roman"/>
              </a:rPr>
              <a:t>Executar outras funções que, </a:t>
            </a:r>
            <a:r>
              <a:rPr sz="1200" dirty="0">
                <a:latin typeface="Times New Roman"/>
                <a:cs typeface="Times New Roman"/>
              </a:rPr>
              <a:t>por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natureza,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estejam afetas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20" dirty="0">
                <a:latin typeface="Times New Roman"/>
                <a:cs typeface="Times New Roman"/>
              </a:rPr>
              <a:t>lhe</a:t>
            </a:r>
            <a:r>
              <a:rPr sz="1200" spc="-1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tenham</a:t>
            </a:r>
            <a:endParaRPr sz="1200">
              <a:latin typeface="Times New Roman"/>
              <a:cs typeface="Times New Roman"/>
            </a:endParaRPr>
          </a:p>
          <a:p>
            <a:pPr marL="530860">
              <a:lnSpc>
                <a:spcPts val="1415"/>
              </a:lnSpc>
            </a:pPr>
            <a:r>
              <a:rPr sz="1200" spc="-10" dirty="0">
                <a:latin typeface="Times New Roman"/>
                <a:cs typeface="Times New Roman"/>
              </a:rPr>
              <a:t>sido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atribuídas.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6596" y="3499484"/>
            <a:ext cx="558482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2</a:t>
            </a:r>
            <a:r>
              <a:rPr lang="pt-BR" sz="1200" b="1" dirty="0" smtClean="0">
                <a:latin typeface="Times New Roman"/>
                <a:cs typeface="Times New Roman"/>
              </a:rPr>
              <a:t>4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Setor </a:t>
            </a:r>
            <a:r>
              <a:rPr sz="1200" b="1" spc="-5" dirty="0">
                <a:latin typeface="Times New Roman"/>
                <a:cs typeface="Times New Roman"/>
              </a:rPr>
              <a:t>de </a:t>
            </a:r>
            <a:r>
              <a:rPr sz="1200" b="1" spc="-10" dirty="0">
                <a:latin typeface="Times New Roman"/>
                <a:cs typeface="Times New Roman"/>
              </a:rPr>
              <a:t>Arquivo </a:t>
            </a:r>
            <a:r>
              <a:rPr sz="1200" b="1" spc="-5" dirty="0">
                <a:latin typeface="Times New Roman"/>
                <a:cs typeface="Times New Roman"/>
              </a:rPr>
              <a:t>Central </a:t>
            </a:r>
            <a:r>
              <a:rPr sz="1200" b="1" dirty="0">
                <a:latin typeface="Times New Roman"/>
                <a:cs typeface="Times New Roman"/>
              </a:rPr>
              <a:t>e </a:t>
            </a:r>
            <a:r>
              <a:rPr sz="1200" b="1" spc="-5" dirty="0">
                <a:latin typeface="Times New Roman"/>
                <a:cs typeface="Times New Roman"/>
              </a:rPr>
              <a:t>Protocolo as seguintes</a:t>
            </a:r>
            <a:r>
              <a:rPr sz="1200" b="1" spc="16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83207" y="3847338"/>
            <a:ext cx="22034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6205">
              <a:lnSpc>
                <a:spcPts val="1415"/>
              </a:lnSpc>
              <a:spcBef>
                <a:spcPts val="100"/>
              </a:spcBef>
            </a:pPr>
            <a:r>
              <a:rPr sz="1200" spc="5" dirty="0">
                <a:latin typeface="Times New Roman"/>
                <a:cs typeface="Times New Roman"/>
              </a:rPr>
              <a:t>I.</a:t>
            </a:r>
            <a:endParaRPr sz="1200">
              <a:latin typeface="Times New Roman"/>
              <a:cs typeface="Times New Roman"/>
            </a:endParaRPr>
          </a:p>
          <a:p>
            <a:pPr marL="12700" marR="5080" indent="51435">
              <a:lnSpc>
                <a:spcPts val="1370"/>
              </a:lnSpc>
              <a:spcBef>
                <a:spcPts val="80"/>
              </a:spcBef>
            </a:pPr>
            <a:r>
              <a:rPr sz="1200" spc="5" dirty="0">
                <a:latin typeface="Times New Roman"/>
                <a:cs typeface="Times New Roman"/>
              </a:rPr>
              <a:t>II.  II</a:t>
            </a:r>
            <a:r>
              <a:rPr sz="1200" spc="-20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14397" y="3847338"/>
            <a:ext cx="4521200" cy="55880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436245">
              <a:lnSpc>
                <a:spcPts val="1390"/>
              </a:lnSpc>
              <a:spcBef>
                <a:spcPts val="185"/>
              </a:spcBef>
            </a:pPr>
            <a:r>
              <a:rPr sz="1200" spc="-10" dirty="0">
                <a:latin typeface="Times New Roman"/>
                <a:cs typeface="Times New Roman"/>
              </a:rPr>
              <a:t>Cumprir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fazer cumprir </a:t>
            </a:r>
            <a:r>
              <a:rPr sz="1200" spc="-5" dirty="0">
                <a:latin typeface="Times New Roman"/>
                <a:cs typeface="Times New Roman"/>
              </a:rPr>
              <a:t>as normas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procedimentos </a:t>
            </a:r>
            <a:r>
              <a:rPr sz="1200" spc="-10" dirty="0">
                <a:latin typeface="Times New Roman"/>
                <a:cs typeface="Times New Roman"/>
              </a:rPr>
              <a:t>institucionais;  Atender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orientar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público </a:t>
            </a:r>
            <a:r>
              <a:rPr sz="1200" spc="-5" dirty="0">
                <a:latin typeface="Times New Roman"/>
                <a:cs typeface="Times New Roman"/>
              </a:rPr>
              <a:t>em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geral;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30"/>
              </a:lnSpc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controlar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tramitação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documentação das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solicitações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24127" y="4374641"/>
            <a:ext cx="5415280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05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informações </a:t>
            </a:r>
            <a:r>
              <a:rPr sz="1200" spc="5" dirty="0">
                <a:latin typeface="Times New Roman"/>
                <a:cs typeface="Times New Roman"/>
              </a:rPr>
              <a:t>dos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requerentes;</a:t>
            </a:r>
            <a:endParaRPr sz="1200">
              <a:latin typeface="Times New Roman"/>
              <a:cs typeface="Times New Roman"/>
            </a:endParaRPr>
          </a:p>
          <a:p>
            <a:pPr marL="12700" marR="5080" indent="249554">
              <a:lnSpc>
                <a:spcPts val="1390"/>
              </a:lnSpc>
              <a:spcBef>
                <a:spcPts val="50"/>
              </a:spcBef>
              <a:tabLst>
                <a:tab pos="902335" algn="l"/>
              </a:tabLst>
            </a:pPr>
            <a:r>
              <a:rPr sz="1200" dirty="0">
                <a:latin typeface="Times New Roman"/>
                <a:cs typeface="Times New Roman"/>
              </a:rPr>
              <a:t>IV.	</a:t>
            </a:r>
            <a:r>
              <a:rPr sz="1200" spc="-5" dirty="0">
                <a:latin typeface="Times New Roman"/>
                <a:cs typeface="Times New Roman"/>
              </a:rPr>
              <a:t>Receber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separar </a:t>
            </a:r>
            <a:r>
              <a:rPr sz="1200" dirty="0">
                <a:latin typeface="Times New Roman"/>
                <a:cs typeface="Times New Roman"/>
              </a:rPr>
              <a:t>todas </a:t>
            </a:r>
            <a:r>
              <a:rPr sz="1200" spc="-5" dirty="0">
                <a:latin typeface="Times New Roman"/>
                <a:cs typeface="Times New Roman"/>
              </a:rPr>
              <a:t>as correspondências </a:t>
            </a:r>
            <a:r>
              <a:rPr sz="1200" dirty="0">
                <a:latin typeface="Times New Roman"/>
                <a:cs typeface="Times New Roman"/>
              </a:rPr>
              <a:t>de caráter </a:t>
            </a:r>
            <a:r>
              <a:rPr sz="1200" spc="-5" dirty="0">
                <a:latin typeface="Times New Roman"/>
                <a:cs typeface="Times New Roman"/>
              </a:rPr>
              <a:t>ostensivo das </a:t>
            </a:r>
            <a:r>
              <a:rPr sz="1200" dirty="0">
                <a:latin typeface="Times New Roman"/>
                <a:cs typeface="Times New Roman"/>
              </a:rPr>
              <a:t>de  caráter </a:t>
            </a:r>
            <a:r>
              <a:rPr sz="1200" spc="-5" dirty="0">
                <a:latin typeface="Times New Roman"/>
                <a:cs typeface="Times New Roman"/>
              </a:rPr>
              <a:t>sigiloso, encaminhando 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caráter </a:t>
            </a:r>
            <a:r>
              <a:rPr sz="1200" spc="-10" dirty="0">
                <a:latin typeface="Times New Roman"/>
                <a:cs typeface="Times New Roman"/>
              </a:rPr>
              <a:t>sigiloso </a:t>
            </a:r>
            <a:r>
              <a:rPr sz="1200" spc="-5" dirty="0">
                <a:latin typeface="Times New Roman"/>
                <a:cs typeface="Times New Roman"/>
              </a:rPr>
              <a:t>aos </a:t>
            </a:r>
            <a:r>
              <a:rPr sz="1200" spc="-10" dirty="0">
                <a:latin typeface="Times New Roman"/>
                <a:cs typeface="Times New Roman"/>
              </a:rPr>
              <a:t>seus </a:t>
            </a:r>
            <a:r>
              <a:rPr sz="1200" spc="-5" dirty="0">
                <a:latin typeface="Times New Roman"/>
                <a:cs typeface="Times New Roman"/>
              </a:rPr>
              <a:t>respectivos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destinatários;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14397" y="4899151"/>
            <a:ext cx="45218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Abrir </a:t>
            </a:r>
            <a:r>
              <a:rPr sz="1200" spc="-5" dirty="0">
                <a:latin typeface="Times New Roman"/>
                <a:cs typeface="Times New Roman"/>
              </a:rPr>
              <a:t>as correspondências ostensivas, encaminhando aos </a:t>
            </a:r>
            <a:r>
              <a:rPr sz="1200" spc="-10" dirty="0">
                <a:latin typeface="Times New Roman"/>
                <a:cs typeface="Times New Roman"/>
              </a:rPr>
              <a:t>seus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respectivos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14397" y="5249671"/>
            <a:ext cx="4525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Fazer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distribuição, </a:t>
            </a:r>
            <a:r>
              <a:rPr sz="1200" spc="-10" dirty="0">
                <a:latin typeface="Times New Roman"/>
                <a:cs typeface="Times New Roman"/>
              </a:rPr>
              <a:t>controle, </a:t>
            </a:r>
            <a:r>
              <a:rPr sz="1200" spc="-5" dirty="0">
                <a:latin typeface="Times New Roman"/>
                <a:cs typeface="Times New Roman"/>
              </a:rPr>
              <a:t>recepção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expedição </a:t>
            </a:r>
            <a:r>
              <a:rPr sz="1200" spc="1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malotes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24127" y="4899151"/>
            <a:ext cx="838200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3340" algn="ctr">
              <a:lnSpc>
                <a:spcPts val="1415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V.</a:t>
            </a:r>
            <a:endParaRPr sz="1200">
              <a:latin typeface="Times New Roman"/>
              <a:cs typeface="Times New Roman"/>
            </a:endParaRPr>
          </a:p>
          <a:p>
            <a:pPr marL="262255" marR="5080" indent="-250190">
              <a:lnSpc>
                <a:spcPts val="1370"/>
              </a:lnSpc>
              <a:spcBef>
                <a:spcPts val="80"/>
              </a:spcBef>
            </a:pPr>
            <a:r>
              <a:rPr sz="1200" dirty="0">
                <a:latin typeface="Times New Roman"/>
                <a:cs typeface="Times New Roman"/>
              </a:rPr>
              <a:t>d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-20" dirty="0">
                <a:latin typeface="Times New Roman"/>
                <a:cs typeface="Times New Roman"/>
              </a:rPr>
              <a:t>s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á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5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;  </a:t>
            </a:r>
            <a:r>
              <a:rPr sz="1200" spc="-5" dirty="0">
                <a:latin typeface="Times New Roman"/>
                <a:cs typeface="Times New Roman"/>
              </a:rPr>
              <a:t>VI.</a:t>
            </a:r>
            <a:endParaRPr sz="1200">
              <a:latin typeface="Times New Roman"/>
              <a:cs typeface="Times New Roman"/>
            </a:endParaRPr>
          </a:p>
          <a:p>
            <a:pPr marL="213360" marR="274955" indent="-201295">
              <a:lnSpc>
                <a:spcPts val="1370"/>
              </a:lnSpc>
              <a:spcBef>
                <a:spcPts val="20"/>
              </a:spcBef>
            </a:pPr>
            <a:r>
              <a:rPr sz="1200" spc="-10" dirty="0">
                <a:latin typeface="Times New Roman"/>
                <a:cs typeface="Times New Roman"/>
              </a:rPr>
              <a:t>C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spc="-50" dirty="0">
                <a:latin typeface="Times New Roman"/>
                <a:cs typeface="Times New Roman"/>
              </a:rPr>
              <a:t>m</a:t>
            </a: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20" dirty="0">
                <a:latin typeface="Times New Roman"/>
                <a:cs typeface="Times New Roman"/>
              </a:rPr>
              <a:t>u</a:t>
            </a:r>
            <a:r>
              <a:rPr sz="1200" spc="10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;  VII.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14397" y="5600191"/>
            <a:ext cx="45173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Executar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20" dirty="0">
                <a:latin typeface="Times New Roman"/>
                <a:cs typeface="Times New Roman"/>
              </a:rPr>
              <a:t>envio </a:t>
            </a:r>
            <a:r>
              <a:rPr sz="1200" dirty="0">
                <a:latin typeface="Times New Roman"/>
                <a:cs typeface="Times New Roman"/>
              </a:rPr>
              <a:t>e o </a:t>
            </a:r>
            <a:r>
              <a:rPr sz="1200" spc="-5" dirty="0">
                <a:latin typeface="Times New Roman"/>
                <a:cs typeface="Times New Roman"/>
              </a:rPr>
              <a:t>recebimento </a:t>
            </a:r>
            <a:r>
              <a:rPr sz="1200" dirty="0">
                <a:latin typeface="Times New Roman"/>
                <a:cs typeface="Times New Roman"/>
              </a:rPr>
              <a:t>de todas </a:t>
            </a:r>
            <a:r>
              <a:rPr sz="1200" spc="-5" dirty="0">
                <a:latin typeface="Times New Roman"/>
                <a:cs typeface="Times New Roman"/>
              </a:rPr>
              <a:t>as correspondências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pelo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24127" y="5777229"/>
            <a:ext cx="364362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correio, </a:t>
            </a:r>
            <a:r>
              <a:rPr sz="1200" spc="-10" dirty="0">
                <a:latin typeface="Times New Roman"/>
                <a:cs typeface="Times New Roman"/>
              </a:rPr>
              <a:t>atendendo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10" dirty="0">
                <a:latin typeface="Times New Roman"/>
                <a:cs typeface="Times New Roman"/>
              </a:rPr>
              <a:t>horários </a:t>
            </a:r>
            <a:r>
              <a:rPr sz="1200" spc="-5" dirty="0">
                <a:latin typeface="Times New Roman"/>
                <a:cs typeface="Times New Roman"/>
              </a:rPr>
              <a:t>determinados </a:t>
            </a:r>
            <a:r>
              <a:rPr sz="1200" dirty="0">
                <a:latin typeface="Times New Roman"/>
                <a:cs typeface="Times New Roman"/>
              </a:rPr>
              <a:t>para a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coleta;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73479" y="5950965"/>
            <a:ext cx="32829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13030" marR="5080" indent="-100965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14397" y="5950965"/>
            <a:ext cx="4525645" cy="385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Fiscalizar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Contrato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Prestação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Serviços </a:t>
            </a:r>
            <a:r>
              <a:rPr sz="1200" spc="5" dirty="0">
                <a:latin typeface="Times New Roman"/>
                <a:cs typeface="Times New Roman"/>
              </a:rPr>
              <a:t>dos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Correios;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5"/>
              </a:lnSpc>
            </a:pPr>
            <a:r>
              <a:rPr sz="1200" spc="-5" dirty="0">
                <a:latin typeface="Times New Roman"/>
                <a:cs typeface="Times New Roman"/>
              </a:rPr>
              <a:t>Controlar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saldo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empenho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pagamento das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faturas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524127" y="6301485"/>
            <a:ext cx="36696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serviços </a:t>
            </a:r>
            <a:r>
              <a:rPr sz="1200" dirty="0">
                <a:latin typeface="Times New Roman"/>
                <a:cs typeface="Times New Roman"/>
              </a:rPr>
              <a:t>prestados </a:t>
            </a:r>
            <a:r>
              <a:rPr sz="1200" spc="-10" dirty="0">
                <a:latin typeface="Times New Roman"/>
                <a:cs typeface="Times New Roman"/>
              </a:rPr>
              <a:t>por </a:t>
            </a:r>
            <a:r>
              <a:rPr sz="1200" spc="-25" dirty="0">
                <a:latin typeface="Times New Roman"/>
                <a:cs typeface="Times New Roman"/>
              </a:rPr>
              <a:t>meio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contratos dos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Correios;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14397" y="6478269"/>
            <a:ext cx="4519930" cy="382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0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Receber </a:t>
            </a:r>
            <a:r>
              <a:rPr sz="1200" dirty="0">
                <a:latin typeface="Times New Roman"/>
                <a:cs typeface="Times New Roman"/>
              </a:rPr>
              <a:t>requerimentos e </a:t>
            </a:r>
            <a:r>
              <a:rPr sz="1200" spc="-10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a abertura de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processos;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sz="1200" spc="-10" dirty="0">
                <a:latin typeface="Times New Roman"/>
                <a:cs typeface="Times New Roman"/>
              </a:rPr>
              <a:t>Gerenciar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operacionalizar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sistemas </a:t>
            </a:r>
            <a:r>
              <a:rPr sz="1200" spc="-5" dirty="0">
                <a:latin typeface="Times New Roman"/>
                <a:cs typeface="Times New Roman"/>
              </a:rPr>
              <a:t>informatizados </a:t>
            </a:r>
            <a:r>
              <a:rPr sz="1200" spc="-15" dirty="0">
                <a:latin typeface="Times New Roman"/>
                <a:cs typeface="Times New Roman"/>
              </a:rPr>
              <a:t>nas </a:t>
            </a:r>
            <a:r>
              <a:rPr sz="1200" spc="-5" dirty="0">
                <a:latin typeface="Times New Roman"/>
                <a:cs typeface="Times New Roman"/>
              </a:rPr>
              <a:t>suas áreas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24127" y="6478269"/>
            <a:ext cx="537210" cy="1083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4325">
              <a:lnSpc>
                <a:spcPts val="1405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X.</a:t>
            </a:r>
            <a:endParaRPr sz="1200">
              <a:latin typeface="Times New Roman"/>
              <a:cs typeface="Times New Roman"/>
            </a:endParaRPr>
          </a:p>
          <a:p>
            <a:pPr marL="262255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XI.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dirty="0">
                <a:latin typeface="Times New Roman"/>
                <a:cs typeface="Times New Roman"/>
              </a:rPr>
              <a:t>u</a:t>
            </a:r>
            <a:r>
              <a:rPr sz="1200" spc="-5" dirty="0">
                <a:latin typeface="Times New Roman"/>
                <a:cs typeface="Times New Roman"/>
              </a:rPr>
              <a:t>açã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dirty="0">
                <a:latin typeface="Times New Roman"/>
                <a:cs typeface="Times New Roman"/>
              </a:rPr>
              <a:t>;</a:t>
            </a:r>
            <a:endParaRPr sz="1200">
              <a:latin typeface="Times New Roman"/>
              <a:cs typeface="Times New Roman"/>
            </a:endParaRPr>
          </a:p>
          <a:p>
            <a:pPr marL="152400" marR="63500" indent="60960" algn="just">
              <a:lnSpc>
                <a:spcPct val="958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XIV.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414397" y="7002906"/>
            <a:ext cx="452056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gestão dos </a:t>
            </a:r>
            <a:r>
              <a:rPr sz="1200" spc="-10" dirty="0">
                <a:latin typeface="Times New Roman"/>
                <a:cs typeface="Times New Roman"/>
              </a:rPr>
              <a:t>serviços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malote;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gestão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arquivo </a:t>
            </a:r>
            <a:r>
              <a:rPr sz="1200" spc="-5" dirty="0">
                <a:latin typeface="Times New Roman"/>
                <a:cs typeface="Times New Roman"/>
              </a:rPr>
              <a:t>permanentedo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sz="1200" spc="-5" dirty="0">
                <a:latin typeface="Times New Roman"/>
                <a:cs typeface="Times New Roman"/>
              </a:rPr>
              <a:t>Executar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outras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funções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que,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por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sua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natureza,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lhe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estejam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afetas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ou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lhe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66596" y="7530210"/>
            <a:ext cx="5121275" cy="8361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tenham sido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atribuídas.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2</a:t>
            </a:r>
            <a:r>
              <a:rPr lang="pt-BR" sz="1200" b="1" dirty="0" smtClean="0">
                <a:latin typeface="Times New Roman"/>
                <a:cs typeface="Times New Roman"/>
              </a:rPr>
              <a:t>5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à </a:t>
            </a:r>
            <a:r>
              <a:rPr sz="1200" b="1" spc="-5" dirty="0">
                <a:latin typeface="Times New Roman"/>
                <a:cs typeface="Times New Roman"/>
              </a:rPr>
              <a:t>Coordenação de Infraestrutura as seguintes</a:t>
            </a:r>
            <a:r>
              <a:rPr sz="1200" b="1" spc="12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835023" y="8493632"/>
            <a:ext cx="168275" cy="382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135">
              <a:lnSpc>
                <a:spcPts val="1405"/>
              </a:lnSpc>
              <a:spcBef>
                <a:spcPts val="100"/>
              </a:spcBef>
            </a:pPr>
            <a:r>
              <a:rPr sz="1200" spc="5" dirty="0">
                <a:latin typeface="Times New Roman"/>
                <a:cs typeface="Times New Roman"/>
              </a:rPr>
              <a:t>I.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sz="1200" spc="5" dirty="0">
                <a:latin typeface="Times New Roman"/>
                <a:cs typeface="Times New Roman"/>
              </a:rPr>
              <a:t>II.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414397" y="8493632"/>
            <a:ext cx="4519930" cy="38227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370"/>
              </a:lnSpc>
              <a:spcBef>
                <a:spcPts val="200"/>
              </a:spcBef>
            </a:pPr>
            <a:r>
              <a:rPr sz="1200" spc="-10" dirty="0">
                <a:latin typeface="Times New Roman"/>
                <a:cs typeface="Times New Roman"/>
              </a:rPr>
              <a:t>Cumprir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fazer cumprir </a:t>
            </a:r>
            <a:r>
              <a:rPr sz="1200" spc="-5" dirty="0">
                <a:latin typeface="Times New Roman"/>
                <a:cs typeface="Times New Roman"/>
              </a:rPr>
              <a:t>as normas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procedimentos </a:t>
            </a:r>
            <a:r>
              <a:rPr sz="1200" spc="-10" dirty="0">
                <a:latin typeface="Times New Roman"/>
                <a:cs typeface="Times New Roman"/>
              </a:rPr>
              <a:t>institucionais;  </a:t>
            </a:r>
            <a:r>
              <a:rPr sz="1200" spc="-5" dirty="0">
                <a:latin typeface="Times New Roman"/>
                <a:cs typeface="Times New Roman"/>
              </a:rPr>
              <a:t>Coordenar,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fiscalizar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controlar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os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serviços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limpeza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conservação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524127" y="8844153"/>
            <a:ext cx="5419090" cy="1083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ts val="140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das instalações </a:t>
            </a:r>
            <a:r>
              <a:rPr sz="1200" spc="-15" dirty="0">
                <a:latin typeface="Times New Roman"/>
                <a:cs typeface="Times New Roman"/>
              </a:rPr>
              <a:t>fiscais, </a:t>
            </a:r>
            <a:r>
              <a:rPr sz="1200" spc="-10" dirty="0">
                <a:latin typeface="Times New Roman"/>
                <a:cs typeface="Times New Roman"/>
              </a:rPr>
              <a:t>móveis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equipamentos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12700" marR="11430" indent="259079" algn="just">
              <a:lnSpc>
                <a:spcPct val="95800"/>
              </a:lnSpc>
              <a:spcBef>
                <a:spcPts val="25"/>
              </a:spcBef>
              <a:buAutoNum type="romanUcPeriod" startAt="3"/>
              <a:tabLst>
                <a:tab pos="902335" algn="l"/>
                <a:tab pos="902969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vigência </a:t>
            </a:r>
            <a:r>
              <a:rPr sz="1200" dirty="0">
                <a:latin typeface="Times New Roman"/>
                <a:cs typeface="Times New Roman"/>
              </a:rPr>
              <a:t>e a </a:t>
            </a:r>
            <a:r>
              <a:rPr sz="1200" spc="-10" dirty="0">
                <a:latin typeface="Times New Roman"/>
                <a:cs typeface="Times New Roman"/>
              </a:rPr>
              <a:t>execução </a:t>
            </a:r>
            <a:r>
              <a:rPr sz="1200" spc="-5" dirty="0">
                <a:latin typeface="Times New Roman"/>
                <a:cs typeface="Times New Roman"/>
              </a:rPr>
              <a:t>dos </a:t>
            </a:r>
            <a:r>
              <a:rPr sz="1200" dirty="0">
                <a:latin typeface="Times New Roman"/>
                <a:cs typeface="Times New Roman"/>
              </a:rPr>
              <a:t>contratos </a:t>
            </a:r>
            <a:r>
              <a:rPr sz="1200" spc="-10" dirty="0">
                <a:latin typeface="Times New Roman"/>
                <a:cs typeface="Times New Roman"/>
              </a:rPr>
              <a:t>firmados pelo  </a:t>
            </a:r>
            <a:r>
              <a:rPr sz="1200" spc="-5" dirty="0">
                <a:latin typeface="Times New Roman"/>
                <a:cs typeface="Times New Roman"/>
              </a:rPr>
              <a:t>Campus referentes </a:t>
            </a:r>
            <a:r>
              <a:rPr sz="1200" dirty="0">
                <a:latin typeface="Times New Roman"/>
                <a:cs typeface="Times New Roman"/>
              </a:rPr>
              <a:t>a seguro, </a:t>
            </a:r>
            <a:r>
              <a:rPr sz="1200" spc="-5" dirty="0">
                <a:latin typeface="Times New Roman"/>
                <a:cs typeface="Times New Roman"/>
              </a:rPr>
              <a:t>abastecimento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consumo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combustíveis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lubrificantes,  reposição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peças, </a:t>
            </a:r>
            <a:r>
              <a:rPr sz="1200" spc="-10" dirty="0">
                <a:latin typeface="Times New Roman"/>
                <a:cs typeface="Times New Roman"/>
              </a:rPr>
              <a:t>manutenção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reparo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frota dos </a:t>
            </a:r>
            <a:r>
              <a:rPr sz="1200" spc="-10" dirty="0">
                <a:latin typeface="Times New Roman"/>
                <a:cs typeface="Times New Roman"/>
              </a:rPr>
              <a:t>veículos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12700" marR="5080" indent="249554" algn="just">
              <a:lnSpc>
                <a:spcPts val="1370"/>
              </a:lnSpc>
              <a:spcBef>
                <a:spcPts val="55"/>
              </a:spcBef>
              <a:buAutoNum type="romanUcPeriod" startAt="3"/>
              <a:tabLst>
                <a:tab pos="902335" algn="l"/>
                <a:tab pos="902969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regularidade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frota dos </a:t>
            </a:r>
            <a:r>
              <a:rPr sz="1200" spc="-10" dirty="0">
                <a:latin typeface="Times New Roman"/>
                <a:cs typeface="Times New Roman"/>
              </a:rPr>
              <a:t>veículos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spc="-5" dirty="0">
                <a:latin typeface="Times New Roman"/>
                <a:cs typeface="Times New Roman"/>
              </a:rPr>
              <a:t>quanto </a:t>
            </a:r>
            <a:r>
              <a:rPr sz="1200" spc="-15" dirty="0">
                <a:latin typeface="Times New Roman"/>
                <a:cs typeface="Times New Roman"/>
              </a:rPr>
              <a:t>ao  </a:t>
            </a:r>
            <a:r>
              <a:rPr sz="1200" spc="-5" dirty="0">
                <a:latin typeface="Times New Roman"/>
                <a:cs typeface="Times New Roman"/>
              </a:rPr>
              <a:t>licenciamento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anual;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596" y="691641"/>
            <a:ext cx="5876290" cy="9169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2155" indent="-518795">
              <a:lnSpc>
                <a:spcPts val="1415"/>
              </a:lnSpc>
              <a:spcBef>
                <a:spcPts val="100"/>
              </a:spcBef>
              <a:buAutoNum type="romanUcPeriod" startAt="7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Organizar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conjunto </a:t>
            </a:r>
            <a:r>
              <a:rPr sz="1200" spc="-10" dirty="0">
                <a:latin typeface="Times New Roman"/>
                <a:cs typeface="Times New Roman"/>
              </a:rPr>
              <a:t>normativo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Diretoria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Geral;</a:t>
            </a:r>
            <a:endParaRPr sz="1200">
              <a:latin typeface="Times New Roman"/>
              <a:cs typeface="Times New Roman"/>
            </a:endParaRPr>
          </a:p>
          <a:p>
            <a:pPr marL="732155" indent="-570865">
              <a:lnSpc>
                <a:spcPts val="1380"/>
              </a:lnSpc>
              <a:buAutoNum type="romanUcPeriod" startAt="7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Supervisionar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eventos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Diretoria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Geral;</a:t>
            </a:r>
            <a:endParaRPr sz="1200">
              <a:latin typeface="Times New Roman"/>
              <a:cs typeface="Times New Roman"/>
            </a:endParaRPr>
          </a:p>
          <a:p>
            <a:pPr marL="732155" indent="-469900">
              <a:lnSpc>
                <a:spcPts val="1380"/>
              </a:lnSpc>
              <a:buAutoNum type="romanUcPeriod" startAt="7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Recepcionar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visitantes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Gabinete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Diretor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Geral;</a:t>
            </a:r>
            <a:endParaRPr sz="1200">
              <a:latin typeface="Times New Roman"/>
              <a:cs typeface="Times New Roman"/>
            </a:endParaRPr>
          </a:p>
          <a:p>
            <a:pPr marL="732155" indent="-418465">
              <a:lnSpc>
                <a:spcPts val="1380"/>
              </a:lnSpc>
              <a:buAutoNum type="romanUcPeriod" startAt="7"/>
              <a:tabLst>
                <a:tab pos="732155" algn="l"/>
                <a:tab pos="732790" algn="l"/>
              </a:tabLst>
            </a:pPr>
            <a:r>
              <a:rPr sz="1200" spc="-10" dirty="0">
                <a:latin typeface="Times New Roman"/>
                <a:cs typeface="Times New Roman"/>
              </a:rPr>
              <a:t>Zelar pela </a:t>
            </a:r>
            <a:r>
              <a:rPr sz="1200" spc="-5" dirty="0">
                <a:latin typeface="Times New Roman"/>
                <a:cs typeface="Times New Roman"/>
              </a:rPr>
              <a:t>conservação dos </a:t>
            </a:r>
            <a:r>
              <a:rPr sz="1200" spc="-10" dirty="0">
                <a:latin typeface="Times New Roman"/>
                <a:cs typeface="Times New Roman"/>
              </a:rPr>
              <a:t>bens </a:t>
            </a:r>
            <a:r>
              <a:rPr sz="1200" spc="-5" dirty="0">
                <a:latin typeface="Times New Roman"/>
                <a:cs typeface="Times New Roman"/>
              </a:rPr>
              <a:t>patrimoniais </a:t>
            </a:r>
            <a:r>
              <a:rPr sz="1200" dirty="0">
                <a:latin typeface="Times New Roman"/>
                <a:cs typeface="Times New Roman"/>
              </a:rPr>
              <a:t>sob sua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responsabilidade;</a:t>
            </a:r>
            <a:endParaRPr sz="1200">
              <a:latin typeface="Times New Roman"/>
              <a:cs typeface="Times New Roman"/>
            </a:endParaRPr>
          </a:p>
          <a:p>
            <a:pPr marL="732155" marR="5080" indent="-469900">
              <a:lnSpc>
                <a:spcPts val="1400"/>
              </a:lnSpc>
              <a:spcBef>
                <a:spcPts val="40"/>
              </a:spcBef>
              <a:buAutoNum type="romanUcPeriod" startAt="7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outras funções que, </a:t>
            </a:r>
            <a:r>
              <a:rPr sz="1200" dirty="0">
                <a:latin typeface="Times New Roman"/>
                <a:cs typeface="Times New Roman"/>
              </a:rPr>
              <a:t>por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natureza,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estejam afetas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tenham  </a:t>
            </a:r>
            <a:r>
              <a:rPr sz="1200" spc="-10" dirty="0">
                <a:latin typeface="Times New Roman"/>
                <a:cs typeface="Times New Roman"/>
              </a:rPr>
              <a:t>sido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atribuídas.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AutoNum type="romanUcPeriod" startAt="7"/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Times New Roman"/>
              <a:buAutoNum type="romanUcPeriod" startAt="7"/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Times New Roman"/>
                <a:cs typeface="Times New Roman"/>
              </a:rPr>
              <a:t>Art. </a:t>
            </a:r>
            <a:r>
              <a:rPr sz="1200" b="1" dirty="0">
                <a:latin typeface="Times New Roman"/>
                <a:cs typeface="Times New Roman"/>
              </a:rPr>
              <a:t>3º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à </a:t>
            </a:r>
            <a:r>
              <a:rPr sz="1200" b="1" spc="-5" dirty="0">
                <a:latin typeface="Times New Roman"/>
                <a:cs typeface="Times New Roman"/>
              </a:rPr>
              <a:t>Secretaria de </a:t>
            </a:r>
            <a:r>
              <a:rPr sz="1200" b="1" dirty="0">
                <a:latin typeface="Times New Roman"/>
                <a:cs typeface="Times New Roman"/>
              </a:rPr>
              <a:t>Gabinete </a:t>
            </a:r>
            <a:r>
              <a:rPr sz="1200" b="1" spc="-5" dirty="0">
                <a:latin typeface="Times New Roman"/>
                <a:cs typeface="Times New Roman"/>
              </a:rPr>
              <a:t>as seguintes</a:t>
            </a:r>
            <a:r>
              <a:rPr sz="1200" b="1" spc="8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Times New Roman"/>
              <a:cs typeface="Times New Roman"/>
            </a:endParaRPr>
          </a:p>
          <a:p>
            <a:pPr marL="732155" lvl="1" indent="-269240">
              <a:lnSpc>
                <a:spcPts val="1415"/>
              </a:lnSpc>
              <a:buAutoNum type="romanUcPeriod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Dar </a:t>
            </a:r>
            <a:r>
              <a:rPr sz="1200" spc="-10" dirty="0">
                <a:latin typeface="Times New Roman"/>
                <a:cs typeface="Times New Roman"/>
              </a:rPr>
              <a:t>apoio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assistir </a:t>
            </a:r>
            <a:r>
              <a:rPr sz="1200" spc="-5" dirty="0">
                <a:latin typeface="Times New Roman"/>
                <a:cs typeface="Times New Roman"/>
              </a:rPr>
              <a:t>ao </a:t>
            </a:r>
            <a:r>
              <a:rPr sz="1200" spc="-15" dirty="0">
                <a:latin typeface="Times New Roman"/>
                <a:cs typeface="Times New Roman"/>
              </a:rPr>
              <a:t>Chefe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Gabinete;</a:t>
            </a:r>
            <a:endParaRPr sz="1200">
              <a:latin typeface="Times New Roman"/>
              <a:cs typeface="Times New Roman"/>
            </a:endParaRPr>
          </a:p>
          <a:p>
            <a:pPr marL="732155" lvl="1" indent="-269240">
              <a:lnSpc>
                <a:spcPts val="1380"/>
              </a:lnSpc>
              <a:buAutoNum type="romanUcPeriod"/>
              <a:tabLst>
                <a:tab pos="732790" algn="l"/>
              </a:tabLst>
            </a:pPr>
            <a:r>
              <a:rPr sz="1200" spc="-10" dirty="0">
                <a:latin typeface="Times New Roman"/>
                <a:cs typeface="Times New Roman"/>
              </a:rPr>
              <a:t>Redigir </a:t>
            </a:r>
            <a:r>
              <a:rPr sz="1200" spc="-5" dirty="0">
                <a:latin typeface="Times New Roman"/>
                <a:cs typeface="Times New Roman"/>
              </a:rPr>
              <a:t>Ofícios, Memorandos </a:t>
            </a:r>
            <a:r>
              <a:rPr sz="1200" dirty="0">
                <a:latin typeface="Times New Roman"/>
                <a:cs typeface="Times New Roman"/>
              </a:rPr>
              <a:t>e outros </a:t>
            </a:r>
            <a:r>
              <a:rPr sz="1200" spc="-5" dirty="0">
                <a:latin typeface="Times New Roman"/>
                <a:cs typeface="Times New Roman"/>
              </a:rPr>
              <a:t>documentos </a:t>
            </a:r>
            <a:r>
              <a:rPr sz="1200" spc="-10" dirty="0">
                <a:latin typeface="Times New Roman"/>
                <a:cs typeface="Times New Roman"/>
              </a:rPr>
              <a:t>oficiais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732155" lvl="1" indent="-269240">
              <a:lnSpc>
                <a:spcPts val="1380"/>
              </a:lnSpc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Atuar </a:t>
            </a:r>
            <a:r>
              <a:rPr sz="1200" spc="-10" dirty="0">
                <a:latin typeface="Times New Roman"/>
                <a:cs typeface="Times New Roman"/>
              </a:rPr>
              <a:t>como </a:t>
            </a:r>
            <a:r>
              <a:rPr sz="1200" spc="-5" dirty="0">
                <a:latin typeface="Times New Roman"/>
                <a:cs typeface="Times New Roman"/>
              </a:rPr>
              <a:t>Solicitante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Viagem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Sistema </a:t>
            </a:r>
            <a:r>
              <a:rPr sz="1200" dirty="0">
                <a:latin typeface="Times New Roman"/>
                <a:cs typeface="Times New Roman"/>
              </a:rPr>
              <a:t>de Concessão de </a:t>
            </a:r>
            <a:r>
              <a:rPr sz="1200" spc="-10" dirty="0">
                <a:latin typeface="Times New Roman"/>
                <a:cs typeface="Times New Roman"/>
              </a:rPr>
              <a:t>Passagens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Diárias</a:t>
            </a:r>
            <a:endParaRPr sz="1200">
              <a:latin typeface="Times New Roman"/>
              <a:cs typeface="Times New Roman"/>
            </a:endParaRPr>
          </a:p>
          <a:p>
            <a:pPr marL="732155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SCDP;</a:t>
            </a:r>
            <a:endParaRPr sz="1200">
              <a:latin typeface="Times New Roman"/>
              <a:cs typeface="Times New Roman"/>
            </a:endParaRPr>
          </a:p>
          <a:p>
            <a:pPr marL="732155" marR="5715" lvl="1" indent="-268605" algn="just">
              <a:lnSpc>
                <a:spcPct val="95800"/>
              </a:lnSpc>
              <a:spcBef>
                <a:spcPts val="25"/>
              </a:spcBef>
              <a:buAutoNum type="romanUcPeriod" startAt="4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Fiscalizar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contrato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passagens </a:t>
            </a:r>
            <a:r>
              <a:rPr sz="1200" spc="-5" dirty="0">
                <a:latin typeface="Times New Roman"/>
                <a:cs typeface="Times New Roman"/>
              </a:rPr>
              <a:t>aéreas </a:t>
            </a:r>
            <a:r>
              <a:rPr sz="1200" dirty="0">
                <a:latin typeface="Times New Roman"/>
                <a:cs typeface="Times New Roman"/>
              </a:rPr>
              <a:t>e responsabilizar-se </a:t>
            </a:r>
            <a:r>
              <a:rPr sz="1200" spc="-10" dirty="0">
                <a:latin typeface="Times New Roman"/>
                <a:cs typeface="Times New Roman"/>
              </a:rPr>
              <a:t>pela sua </a:t>
            </a:r>
            <a:r>
              <a:rPr sz="1200" spc="-5" dirty="0">
                <a:latin typeface="Times New Roman"/>
                <a:cs typeface="Times New Roman"/>
              </a:rPr>
              <a:t>execução </a:t>
            </a:r>
            <a:r>
              <a:rPr sz="1200" spc="-15" dirty="0">
                <a:latin typeface="Times New Roman"/>
                <a:cs typeface="Times New Roman"/>
              </a:rPr>
              <a:t>no  </a:t>
            </a:r>
            <a:r>
              <a:rPr sz="1200" spc="-10" dirty="0">
                <a:latin typeface="Times New Roman"/>
                <a:cs typeface="Times New Roman"/>
              </a:rPr>
              <a:t>Sistema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Concessão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Passagens </a:t>
            </a:r>
            <a:r>
              <a:rPr sz="1200" dirty="0">
                <a:latin typeface="Times New Roman"/>
                <a:cs typeface="Times New Roman"/>
              </a:rPr>
              <a:t>e Diárias </a:t>
            </a:r>
            <a:r>
              <a:rPr sz="1200" spc="-5" dirty="0">
                <a:latin typeface="Times New Roman"/>
                <a:cs typeface="Times New Roman"/>
              </a:rPr>
              <a:t>(SCDP), bem como pelas emissões 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diárias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passagens;</a:t>
            </a:r>
            <a:endParaRPr sz="1200">
              <a:latin typeface="Times New Roman"/>
              <a:cs typeface="Times New Roman"/>
            </a:endParaRPr>
          </a:p>
          <a:p>
            <a:pPr marL="732155" marR="6350" lvl="1" indent="-268605">
              <a:lnSpc>
                <a:spcPts val="1370"/>
              </a:lnSpc>
              <a:spcBef>
                <a:spcPts val="60"/>
              </a:spcBef>
              <a:buAutoNum type="romanUcPeriod" startAt="4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Manter atualizadas as relações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endereços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telefones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autoridades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instituições;</a:t>
            </a:r>
            <a:endParaRPr sz="1200">
              <a:latin typeface="Times New Roman"/>
              <a:cs typeface="Times New Roman"/>
            </a:endParaRPr>
          </a:p>
          <a:p>
            <a:pPr marL="732155" lvl="1" indent="-269240">
              <a:lnSpc>
                <a:spcPts val="1320"/>
              </a:lnSpc>
              <a:buAutoNum type="romanUcPeriod" startAt="4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Manter organizados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arquivados </a:t>
            </a:r>
            <a:r>
              <a:rPr sz="1200" spc="5" dirty="0">
                <a:latin typeface="Times New Roman"/>
                <a:cs typeface="Times New Roman"/>
              </a:rPr>
              <a:t>os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documentos;</a:t>
            </a:r>
            <a:endParaRPr sz="1200">
              <a:latin typeface="Times New Roman"/>
              <a:cs typeface="Times New Roman"/>
            </a:endParaRPr>
          </a:p>
          <a:p>
            <a:pPr marL="732155" lvl="1" indent="-269240">
              <a:lnSpc>
                <a:spcPts val="1380"/>
              </a:lnSpc>
              <a:buAutoNum type="romanUcPeriod" startAt="4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Recepcionar </a:t>
            </a:r>
            <a:r>
              <a:rPr sz="1200" spc="5" dirty="0">
                <a:latin typeface="Times New Roman"/>
                <a:cs typeface="Times New Roman"/>
              </a:rPr>
              <a:t>os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visitantes;</a:t>
            </a:r>
            <a:endParaRPr sz="1200">
              <a:latin typeface="Times New Roman"/>
              <a:cs typeface="Times New Roman"/>
            </a:endParaRPr>
          </a:p>
          <a:p>
            <a:pPr marL="911860" lvl="1" indent="-448945">
              <a:lnSpc>
                <a:spcPts val="1380"/>
              </a:lnSpc>
              <a:buAutoNum type="romanUcPeriod" startAt="4"/>
              <a:tabLst>
                <a:tab pos="911860" algn="l"/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Zelar pela </a:t>
            </a:r>
            <a:r>
              <a:rPr sz="1200" spc="-5" dirty="0">
                <a:latin typeface="Times New Roman"/>
                <a:cs typeface="Times New Roman"/>
              </a:rPr>
              <a:t>conservação dos </a:t>
            </a:r>
            <a:r>
              <a:rPr sz="1200" spc="-10" dirty="0">
                <a:latin typeface="Times New Roman"/>
                <a:cs typeface="Times New Roman"/>
              </a:rPr>
              <a:t>bens </a:t>
            </a:r>
            <a:r>
              <a:rPr sz="1200" spc="-5" dirty="0">
                <a:latin typeface="Times New Roman"/>
                <a:cs typeface="Times New Roman"/>
              </a:rPr>
              <a:t>patrimoniais </a:t>
            </a:r>
            <a:r>
              <a:rPr sz="1200" dirty="0">
                <a:latin typeface="Times New Roman"/>
                <a:cs typeface="Times New Roman"/>
              </a:rPr>
              <a:t>sob sua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responsabilidade;</a:t>
            </a:r>
            <a:endParaRPr sz="1200">
              <a:latin typeface="Times New Roman"/>
              <a:cs typeface="Times New Roman"/>
            </a:endParaRPr>
          </a:p>
          <a:p>
            <a:pPr marL="732155" lvl="1" indent="-269240">
              <a:lnSpc>
                <a:spcPts val="1405"/>
              </a:lnSpc>
              <a:buAutoNum type="romanUcPeriod" startAt="4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Desempenhar </a:t>
            </a:r>
            <a:r>
              <a:rPr sz="1200" dirty="0">
                <a:latin typeface="Times New Roman"/>
                <a:cs typeface="Times New Roman"/>
              </a:rPr>
              <a:t>outras </a:t>
            </a:r>
            <a:r>
              <a:rPr sz="1200" spc="-5" dirty="0">
                <a:latin typeface="Times New Roman"/>
                <a:cs typeface="Times New Roman"/>
              </a:rPr>
              <a:t>atividades correlatas </a:t>
            </a:r>
            <a:r>
              <a:rPr sz="1200" spc="5" dirty="0">
                <a:latin typeface="Times New Roman"/>
                <a:cs typeface="Times New Roman"/>
              </a:rPr>
              <a:t>e/ou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afins.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30"/>
              </a:spcBef>
            </a:pPr>
            <a:r>
              <a:rPr sz="1200" b="1" spc="-10" dirty="0">
                <a:latin typeface="Times New Roman"/>
                <a:cs typeface="Times New Roman"/>
              </a:rPr>
              <a:t>Art. </a:t>
            </a:r>
            <a:r>
              <a:rPr sz="1200" b="1" dirty="0">
                <a:latin typeface="Times New Roman"/>
                <a:cs typeface="Times New Roman"/>
              </a:rPr>
              <a:t>4º.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à </a:t>
            </a:r>
            <a:r>
              <a:rPr sz="1200" b="1" spc="-10" dirty="0">
                <a:latin typeface="Times New Roman"/>
                <a:cs typeface="Times New Roman"/>
              </a:rPr>
              <a:t>Assessoria </a:t>
            </a:r>
            <a:r>
              <a:rPr sz="1200" b="1" spc="-5" dirty="0">
                <a:latin typeface="Times New Roman"/>
                <a:cs typeface="Times New Roman"/>
              </a:rPr>
              <a:t>de Comunicação Social as seguintes</a:t>
            </a:r>
            <a:r>
              <a:rPr sz="1200" b="1" spc="14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911860" lvl="2" indent="-268605">
              <a:lnSpc>
                <a:spcPts val="1415"/>
              </a:lnSpc>
              <a:spcBef>
                <a:spcPts val="785"/>
              </a:spcBef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Participar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construção </a:t>
            </a:r>
            <a:r>
              <a:rPr sz="1200" spc="-10" dirty="0">
                <a:latin typeface="Times New Roman"/>
                <a:cs typeface="Times New Roman"/>
              </a:rPr>
              <a:t>coletiva </a:t>
            </a:r>
            <a:r>
              <a:rPr sz="1200" spc="-5" dirty="0">
                <a:latin typeface="Times New Roman"/>
                <a:cs typeface="Times New Roman"/>
              </a:rPr>
              <a:t>das políticas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comunicação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  <a:p>
            <a:pPr marL="911860" lvl="2" indent="-320675">
              <a:lnSpc>
                <a:spcPts val="1380"/>
              </a:lnSpc>
              <a:buAutoNum type="romanUcPeriod"/>
              <a:tabLst>
                <a:tab pos="911860" algn="l"/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Seguir </a:t>
            </a:r>
            <a:r>
              <a:rPr sz="1200" spc="-5" dirty="0">
                <a:latin typeface="Times New Roman"/>
                <a:cs typeface="Times New Roman"/>
              </a:rPr>
              <a:t>normas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comunicação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IFPA </a:t>
            </a:r>
            <a:r>
              <a:rPr sz="1200" dirty="0">
                <a:latin typeface="Times New Roman"/>
                <a:cs typeface="Times New Roman"/>
              </a:rPr>
              <a:t>e do </a:t>
            </a:r>
            <a:r>
              <a:rPr sz="1200" spc="-10" dirty="0">
                <a:latin typeface="Times New Roman"/>
                <a:cs typeface="Times New Roman"/>
              </a:rPr>
              <a:t>Governo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Federal;</a:t>
            </a:r>
            <a:endParaRPr sz="1200">
              <a:latin typeface="Times New Roman"/>
              <a:cs typeface="Times New Roman"/>
            </a:endParaRPr>
          </a:p>
          <a:p>
            <a:pPr marL="911860" lvl="2" indent="-369570">
              <a:lnSpc>
                <a:spcPts val="1380"/>
              </a:lnSpc>
              <a:buAutoNum type="romanUcPeriod"/>
              <a:tabLst>
                <a:tab pos="911860" algn="l"/>
                <a:tab pos="912494" algn="l"/>
              </a:tabLst>
            </a:pPr>
            <a:r>
              <a:rPr sz="1200" dirty="0">
                <a:latin typeface="Times New Roman"/>
                <a:cs typeface="Times New Roman"/>
              </a:rPr>
              <a:t>Prestar </a:t>
            </a:r>
            <a:r>
              <a:rPr sz="1200" spc="-10" dirty="0">
                <a:latin typeface="Times New Roman"/>
                <a:cs typeface="Times New Roman"/>
              </a:rPr>
              <a:t>assessoria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imprensa;</a:t>
            </a:r>
            <a:endParaRPr sz="1200">
              <a:latin typeface="Times New Roman"/>
              <a:cs typeface="Times New Roman"/>
            </a:endParaRPr>
          </a:p>
          <a:p>
            <a:pPr marL="911860" lvl="2" indent="-378460">
              <a:lnSpc>
                <a:spcPts val="1380"/>
              </a:lnSpc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Organizar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distribuir </a:t>
            </a:r>
            <a:r>
              <a:rPr sz="1200" spc="-5" dirty="0">
                <a:latin typeface="Times New Roman"/>
                <a:cs typeface="Times New Roman"/>
              </a:rPr>
              <a:t>materiais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divulgação </a:t>
            </a:r>
            <a:r>
              <a:rPr sz="1200" dirty="0">
                <a:latin typeface="Times New Roman"/>
                <a:cs typeface="Times New Roman"/>
              </a:rPr>
              <a:t>para o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911860" lvl="2" indent="-327025">
              <a:lnSpc>
                <a:spcPts val="1380"/>
              </a:lnSpc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Produzir </a:t>
            </a:r>
            <a:r>
              <a:rPr sz="1200" spc="-10" dirty="0">
                <a:latin typeface="Times New Roman"/>
                <a:cs typeface="Times New Roman"/>
              </a:rPr>
              <a:t>notícias </a:t>
            </a:r>
            <a:r>
              <a:rPr sz="1200" dirty="0">
                <a:latin typeface="Times New Roman"/>
                <a:cs typeface="Times New Roman"/>
              </a:rPr>
              <a:t>e outros </a:t>
            </a:r>
            <a:r>
              <a:rPr sz="1200" spc="-5" dirty="0">
                <a:latin typeface="Times New Roman"/>
                <a:cs typeface="Times New Roman"/>
              </a:rPr>
              <a:t>conteúdos </a:t>
            </a:r>
            <a:r>
              <a:rPr sz="1200" dirty="0">
                <a:latin typeface="Times New Roman"/>
                <a:cs typeface="Times New Roman"/>
              </a:rPr>
              <a:t>para o </a:t>
            </a:r>
            <a:r>
              <a:rPr sz="1200" spc="-10" dirty="0">
                <a:latin typeface="Times New Roman"/>
                <a:cs typeface="Times New Roman"/>
              </a:rPr>
              <a:t>site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institucional;</a:t>
            </a:r>
            <a:endParaRPr sz="1200">
              <a:latin typeface="Times New Roman"/>
              <a:cs typeface="Times New Roman"/>
            </a:endParaRPr>
          </a:p>
          <a:p>
            <a:pPr marL="911860" lvl="2" indent="-378460">
              <a:lnSpc>
                <a:spcPts val="1380"/>
              </a:lnSpc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Supervisionar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orientar as ações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comunicação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911860" lvl="2" indent="-430530">
              <a:lnSpc>
                <a:spcPts val="1380"/>
              </a:lnSpc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cobrir </a:t>
            </a:r>
            <a:r>
              <a:rPr sz="1200" dirty="0">
                <a:latin typeface="Times New Roman"/>
                <a:cs typeface="Times New Roman"/>
              </a:rPr>
              <a:t>eventos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institucionais;</a:t>
            </a:r>
            <a:endParaRPr sz="1200">
              <a:latin typeface="Times New Roman"/>
              <a:cs typeface="Times New Roman"/>
            </a:endParaRPr>
          </a:p>
          <a:p>
            <a:pPr marL="911860" lvl="2" indent="-479425">
              <a:lnSpc>
                <a:spcPts val="1380"/>
              </a:lnSpc>
              <a:buAutoNum type="romanUcPeriod"/>
              <a:tabLst>
                <a:tab pos="911860" algn="l"/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Planejar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produzir </a:t>
            </a:r>
            <a:r>
              <a:rPr sz="1200" spc="-10" dirty="0">
                <a:latin typeface="Times New Roman"/>
                <a:cs typeface="Times New Roman"/>
              </a:rPr>
              <a:t>matérias </a:t>
            </a:r>
            <a:r>
              <a:rPr sz="1200" spc="-5" dirty="0">
                <a:latin typeface="Times New Roman"/>
                <a:cs typeface="Times New Roman"/>
              </a:rPr>
              <a:t>promocionais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jornalísticas relativas ao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  <a:p>
            <a:pPr marL="911860" lvl="2" indent="-378460">
              <a:lnSpc>
                <a:spcPts val="1380"/>
              </a:lnSpc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Divulgar, internamente e/ou externamente,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eventos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  <a:p>
            <a:pPr marL="911860" lvl="2" indent="-327025">
              <a:lnSpc>
                <a:spcPts val="1380"/>
              </a:lnSpc>
              <a:buAutoNum type="romanUcPeriod"/>
              <a:tabLst>
                <a:tab pos="911860" algn="l"/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Zelar pela </a:t>
            </a:r>
            <a:r>
              <a:rPr sz="1200" spc="-5" dirty="0">
                <a:latin typeface="Times New Roman"/>
                <a:cs typeface="Times New Roman"/>
              </a:rPr>
              <a:t>conservação dos </a:t>
            </a:r>
            <a:r>
              <a:rPr sz="1200" spc="-10" dirty="0">
                <a:latin typeface="Times New Roman"/>
                <a:cs typeface="Times New Roman"/>
              </a:rPr>
              <a:t>bens </a:t>
            </a:r>
            <a:r>
              <a:rPr sz="1200" spc="-5" dirty="0">
                <a:latin typeface="Times New Roman"/>
                <a:cs typeface="Times New Roman"/>
              </a:rPr>
              <a:t>patrimoniais </a:t>
            </a:r>
            <a:r>
              <a:rPr sz="1200" dirty="0">
                <a:latin typeface="Times New Roman"/>
                <a:cs typeface="Times New Roman"/>
              </a:rPr>
              <a:t>sob sua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responsabilidade;</a:t>
            </a:r>
            <a:endParaRPr sz="1200">
              <a:latin typeface="Times New Roman"/>
              <a:cs typeface="Times New Roman"/>
            </a:endParaRPr>
          </a:p>
          <a:p>
            <a:pPr marL="469900" marR="7620" lvl="2" indent="63500">
              <a:lnSpc>
                <a:spcPts val="1390"/>
              </a:lnSpc>
              <a:spcBef>
                <a:spcPts val="50"/>
              </a:spcBef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outras funções que, por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natureza,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spc="-5" dirty="0">
                <a:latin typeface="Times New Roman"/>
                <a:cs typeface="Times New Roman"/>
              </a:rPr>
              <a:t>estejam </a:t>
            </a:r>
            <a:r>
              <a:rPr sz="1200" dirty="0">
                <a:latin typeface="Times New Roman"/>
                <a:cs typeface="Times New Roman"/>
              </a:rPr>
              <a:t>afetas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10" dirty="0">
                <a:latin typeface="Times New Roman"/>
                <a:cs typeface="Times New Roman"/>
              </a:rPr>
              <a:t>lhe </a:t>
            </a:r>
            <a:r>
              <a:rPr sz="1200" spc="5" dirty="0">
                <a:latin typeface="Times New Roman"/>
                <a:cs typeface="Times New Roman"/>
              </a:rPr>
              <a:t>tenham  </a:t>
            </a:r>
            <a:r>
              <a:rPr sz="1200" spc="-10" dirty="0">
                <a:latin typeface="Times New Roman"/>
                <a:cs typeface="Times New Roman"/>
              </a:rPr>
              <a:t>sido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atribuídas.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latin typeface="Times New Roman"/>
                <a:cs typeface="Times New Roman"/>
              </a:rPr>
              <a:t>Art. </a:t>
            </a:r>
            <a:r>
              <a:rPr sz="1200" b="1" spc="5" dirty="0">
                <a:latin typeface="Times New Roman"/>
                <a:cs typeface="Times New Roman"/>
              </a:rPr>
              <a:t>5º.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Setor </a:t>
            </a:r>
            <a:r>
              <a:rPr sz="1200" b="1" spc="-5" dirty="0">
                <a:latin typeface="Times New Roman"/>
                <a:cs typeface="Times New Roman"/>
              </a:rPr>
              <a:t>de Cerimonial as </a:t>
            </a:r>
            <a:r>
              <a:rPr sz="1200" b="1" dirty="0">
                <a:latin typeface="Times New Roman"/>
                <a:cs typeface="Times New Roman"/>
              </a:rPr>
              <a:t>seguintes</a:t>
            </a:r>
            <a:r>
              <a:rPr sz="1200" b="1" spc="3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732155" marR="8255" indent="-268605" algn="just">
              <a:lnSpc>
                <a:spcPct val="95800"/>
              </a:lnSpc>
              <a:spcBef>
                <a:spcPts val="869"/>
              </a:spcBef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Proceder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organização </a:t>
            </a:r>
            <a:r>
              <a:rPr sz="1200" spc="-10" dirty="0">
                <a:latin typeface="Times New Roman"/>
                <a:cs typeface="Times New Roman"/>
              </a:rPr>
              <a:t>segundo </a:t>
            </a:r>
            <a:r>
              <a:rPr sz="1200" spc="-5" dirty="0">
                <a:latin typeface="Times New Roman"/>
                <a:cs typeface="Times New Roman"/>
              </a:rPr>
              <a:t>as </a:t>
            </a:r>
            <a:r>
              <a:rPr sz="1200" spc="-10" dirty="0">
                <a:latin typeface="Times New Roman"/>
                <a:cs typeface="Times New Roman"/>
              </a:rPr>
              <a:t>normas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cerimonial público </a:t>
            </a:r>
            <a:r>
              <a:rPr sz="1200" dirty="0">
                <a:latin typeface="Times New Roman"/>
                <a:cs typeface="Times New Roman"/>
              </a:rPr>
              <a:t>e a ordem  geral </a:t>
            </a:r>
            <a:r>
              <a:rPr sz="1200" spc="-5" dirty="0">
                <a:latin typeface="Times New Roman"/>
                <a:cs typeface="Times New Roman"/>
              </a:rPr>
              <a:t>deprecedência </a:t>
            </a:r>
            <a:r>
              <a:rPr sz="1200" dirty="0">
                <a:latin typeface="Times New Roman"/>
                <a:cs typeface="Times New Roman"/>
              </a:rPr>
              <a:t>a serem </a:t>
            </a:r>
            <a:r>
              <a:rPr sz="1200" spc="-5" dirty="0">
                <a:latin typeface="Times New Roman"/>
                <a:cs typeface="Times New Roman"/>
              </a:rPr>
              <a:t>observadas nas solenidades </a:t>
            </a:r>
            <a:r>
              <a:rPr sz="1200" spc="-10" dirty="0">
                <a:latin typeface="Times New Roman"/>
                <a:cs typeface="Times New Roman"/>
              </a:rPr>
              <a:t>oficiais </a:t>
            </a:r>
            <a:r>
              <a:rPr sz="1200" spc="-5" dirty="0">
                <a:latin typeface="Times New Roman"/>
                <a:cs typeface="Times New Roman"/>
              </a:rPr>
              <a:t>realizadas </a:t>
            </a:r>
            <a:r>
              <a:rPr sz="1200" spc="-15" dirty="0">
                <a:latin typeface="Times New Roman"/>
                <a:cs typeface="Times New Roman"/>
              </a:rPr>
              <a:t>no  </a:t>
            </a:r>
            <a:r>
              <a:rPr sz="1200" spc="-5" dirty="0">
                <a:latin typeface="Times New Roman"/>
                <a:cs typeface="Times New Roman"/>
              </a:rPr>
              <a:t>Brasil </a:t>
            </a:r>
            <a:r>
              <a:rPr sz="1200" dirty="0">
                <a:latin typeface="Times New Roman"/>
                <a:cs typeface="Times New Roman"/>
              </a:rPr>
              <a:t>reguladas </a:t>
            </a:r>
            <a:r>
              <a:rPr sz="1200" spc="-5" dirty="0">
                <a:latin typeface="Times New Roman"/>
                <a:cs typeface="Times New Roman"/>
              </a:rPr>
              <a:t>peloDecreto n.º 70.274, </a:t>
            </a:r>
            <a:r>
              <a:rPr sz="1200" dirty="0">
                <a:latin typeface="Times New Roman"/>
                <a:cs typeface="Times New Roman"/>
              </a:rPr>
              <a:t>de 9 </a:t>
            </a:r>
            <a:r>
              <a:rPr sz="1200" spc="-15" dirty="0">
                <a:latin typeface="Times New Roman"/>
                <a:cs typeface="Times New Roman"/>
              </a:rPr>
              <a:t>de março </a:t>
            </a:r>
            <a:r>
              <a:rPr sz="1200" dirty="0">
                <a:latin typeface="Times New Roman"/>
                <a:cs typeface="Times New Roman"/>
              </a:rPr>
              <a:t>de 1972, </a:t>
            </a:r>
            <a:r>
              <a:rPr sz="1200" spc="-15" dirty="0">
                <a:latin typeface="Times New Roman"/>
                <a:cs typeface="Times New Roman"/>
              </a:rPr>
              <a:t>quais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sejam:</a:t>
            </a:r>
            <a:endParaRPr sz="1200">
              <a:latin typeface="Times New Roman"/>
              <a:cs typeface="Times New Roman"/>
            </a:endParaRPr>
          </a:p>
          <a:p>
            <a:pPr marL="732155" marR="13970" lvl="1" algn="just">
              <a:lnSpc>
                <a:spcPts val="1390"/>
              </a:lnSpc>
              <a:spcBef>
                <a:spcPts val="15"/>
              </a:spcBef>
              <a:buAutoNum type="alphaLcParenR"/>
              <a:tabLst>
                <a:tab pos="939800" algn="l"/>
              </a:tabLst>
            </a:pPr>
            <a:r>
              <a:rPr sz="1200" spc="-10" dirty="0">
                <a:latin typeface="Times New Roman"/>
                <a:cs typeface="Times New Roman"/>
              </a:rPr>
              <a:t>Função ritual: engloba </a:t>
            </a:r>
            <a:r>
              <a:rPr sz="1200" spc="5" dirty="0">
                <a:latin typeface="Times New Roman"/>
                <a:cs typeface="Times New Roman"/>
              </a:rPr>
              <a:t>as </a:t>
            </a:r>
            <a:r>
              <a:rPr sz="1200" spc="-5" dirty="0">
                <a:latin typeface="Times New Roman"/>
                <a:cs typeface="Times New Roman"/>
              </a:rPr>
              <a:t>precedências,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dirty="0">
                <a:latin typeface="Times New Roman"/>
                <a:cs typeface="Times New Roman"/>
              </a:rPr>
              <a:t>gestos e </a:t>
            </a:r>
            <a:r>
              <a:rPr sz="1200" spc="-5" dirty="0">
                <a:latin typeface="Times New Roman"/>
                <a:cs typeface="Times New Roman"/>
              </a:rPr>
              <a:t>preceitos, </a:t>
            </a:r>
            <a:r>
              <a:rPr sz="1200" spc="-10" dirty="0">
                <a:latin typeface="Times New Roman"/>
                <a:cs typeface="Times New Roman"/>
              </a:rPr>
              <a:t>honrarias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privilégiose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símbolos;</a:t>
            </a:r>
            <a:endParaRPr sz="1200">
              <a:latin typeface="Times New Roman"/>
              <a:cs typeface="Times New Roman"/>
            </a:endParaRPr>
          </a:p>
          <a:p>
            <a:pPr marL="732155" marR="8255" lvl="1" algn="just">
              <a:lnSpc>
                <a:spcPct val="95800"/>
              </a:lnSpc>
              <a:spcBef>
                <a:spcPts val="1105"/>
              </a:spcBef>
              <a:buAutoNum type="alphaLcParenR"/>
              <a:tabLst>
                <a:tab pos="960755" algn="l"/>
              </a:tabLst>
            </a:pPr>
            <a:r>
              <a:rPr sz="1200" spc="-5" dirty="0">
                <a:latin typeface="Times New Roman"/>
                <a:cs typeface="Times New Roman"/>
              </a:rPr>
              <a:t>Função </a:t>
            </a:r>
            <a:r>
              <a:rPr sz="1200" spc="-10" dirty="0">
                <a:latin typeface="Times New Roman"/>
                <a:cs typeface="Times New Roman"/>
              </a:rPr>
              <a:t>semiológica: </a:t>
            </a:r>
            <a:r>
              <a:rPr sz="1200" dirty="0">
                <a:latin typeface="Times New Roman"/>
                <a:cs typeface="Times New Roman"/>
              </a:rPr>
              <a:t>é a </a:t>
            </a:r>
            <a:r>
              <a:rPr sz="1200" spc="-5" dirty="0">
                <a:latin typeface="Times New Roman"/>
                <a:cs typeface="Times New Roman"/>
              </a:rPr>
              <a:t>utilização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linguagem </a:t>
            </a:r>
            <a:r>
              <a:rPr sz="1200" spc="-10" dirty="0">
                <a:latin typeface="Times New Roman"/>
                <a:cs typeface="Times New Roman"/>
              </a:rPr>
              <a:t>formal, </a:t>
            </a:r>
            <a:r>
              <a:rPr sz="1200" dirty="0">
                <a:latin typeface="Times New Roman"/>
                <a:cs typeface="Times New Roman"/>
              </a:rPr>
              <a:t>da linguagem  </a:t>
            </a:r>
            <a:r>
              <a:rPr sz="1200" spc="-5" dirty="0">
                <a:latin typeface="Times New Roman"/>
                <a:cs typeface="Times New Roman"/>
              </a:rPr>
              <a:t>internacionale diplomática, bem como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dirty="0">
                <a:latin typeface="Times New Roman"/>
                <a:cs typeface="Times New Roman"/>
              </a:rPr>
              <a:t>tratamentos e </a:t>
            </a:r>
            <a:r>
              <a:rPr sz="1200" spc="-10" dirty="0">
                <a:latin typeface="Times New Roman"/>
                <a:cs typeface="Times New Roman"/>
              </a:rPr>
              <a:t>fórmulas </a:t>
            </a:r>
            <a:r>
              <a:rPr sz="1200" spc="1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cortesia, das  </a:t>
            </a:r>
            <a:r>
              <a:rPr sz="1200" dirty="0">
                <a:latin typeface="Times New Roman"/>
                <a:cs typeface="Times New Roman"/>
              </a:rPr>
              <a:t>redações </a:t>
            </a:r>
            <a:r>
              <a:rPr sz="1200" spc="-5" dirty="0">
                <a:latin typeface="Times New Roman"/>
                <a:cs typeface="Times New Roman"/>
              </a:rPr>
              <a:t>eexpressões </a:t>
            </a:r>
            <a:r>
              <a:rPr sz="1200" spc="-10" dirty="0">
                <a:latin typeface="Times New Roman"/>
                <a:cs typeface="Times New Roman"/>
              </a:rPr>
              <a:t>oficiais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diplomáticas;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127" y="691641"/>
            <a:ext cx="5413375" cy="73596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301625">
              <a:lnSpc>
                <a:spcPts val="1390"/>
              </a:lnSpc>
              <a:spcBef>
                <a:spcPts val="185"/>
              </a:spcBef>
              <a:buAutoNum type="romanUcPeriod" startAt="5"/>
              <a:tabLst>
                <a:tab pos="902335" algn="l"/>
                <a:tab pos="902969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Coordenar, </a:t>
            </a:r>
            <a:r>
              <a:rPr sz="1200" spc="-10" dirty="0">
                <a:latin typeface="Times New Roman"/>
                <a:cs typeface="Times New Roman"/>
              </a:rPr>
              <a:t>fiscalizar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controlar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serviços </a:t>
            </a:r>
            <a:r>
              <a:rPr sz="1200" dirty="0">
                <a:latin typeface="Times New Roman"/>
                <a:cs typeface="Times New Roman"/>
              </a:rPr>
              <a:t>de transporte, </a:t>
            </a:r>
            <a:r>
              <a:rPr sz="1200" spc="-10" dirty="0">
                <a:latin typeface="Times New Roman"/>
                <a:cs typeface="Times New Roman"/>
              </a:rPr>
              <a:t>segurança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10" dirty="0">
                <a:latin typeface="Times New Roman"/>
                <a:cs typeface="Times New Roman"/>
              </a:rPr>
              <a:t>logística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902969" indent="-640715">
              <a:lnSpc>
                <a:spcPts val="1310"/>
              </a:lnSpc>
              <a:buAutoNum type="romanUcPeriod" startAt="5"/>
              <a:tabLst>
                <a:tab pos="902335" algn="l"/>
                <a:tab pos="902969" algn="l"/>
                <a:tab pos="1539240" algn="l"/>
                <a:tab pos="2501265" algn="l"/>
                <a:tab pos="3399790" algn="l"/>
                <a:tab pos="3597910" algn="l"/>
                <a:tab pos="4289425" algn="l"/>
                <a:tab pos="4631055" algn="l"/>
                <a:tab pos="5255260" algn="l"/>
              </a:tabLst>
            </a:pPr>
            <a:r>
              <a:rPr sz="1200" spc="-10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l</a:t>
            </a:r>
            <a:r>
              <a:rPr sz="1200" spc="-20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za</a:t>
            </a:r>
            <a:r>
              <a:rPr sz="1200" dirty="0">
                <a:latin typeface="Times New Roman"/>
                <a:cs typeface="Times New Roman"/>
              </a:rPr>
              <a:t>r	p</a:t>
            </a:r>
            <a:r>
              <a:rPr sz="1200" spc="-20" dirty="0">
                <a:latin typeface="Times New Roman"/>
                <a:cs typeface="Times New Roman"/>
              </a:rPr>
              <a:t>r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dirty="0">
                <a:latin typeface="Times New Roman"/>
                <a:cs typeface="Times New Roman"/>
              </a:rPr>
              <a:t>g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-50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15" dirty="0">
                <a:latin typeface="Times New Roman"/>
                <a:cs typeface="Times New Roman"/>
              </a:rPr>
              <a:t>ç</a:t>
            </a:r>
            <a:r>
              <a:rPr sz="1200" spc="-5" dirty="0">
                <a:latin typeface="Times New Roman"/>
                <a:cs typeface="Times New Roman"/>
              </a:rPr>
              <a:t>ã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dirty="0">
                <a:latin typeface="Times New Roman"/>
                <a:cs typeface="Times New Roman"/>
              </a:rPr>
              <a:t>,	</a:t>
            </a:r>
            <a:r>
              <a:rPr sz="1200" spc="-5" dirty="0">
                <a:latin typeface="Times New Roman"/>
                <a:cs typeface="Times New Roman"/>
              </a:rPr>
              <a:t>c</a:t>
            </a:r>
            <a:r>
              <a:rPr sz="1200" dirty="0">
                <a:latin typeface="Times New Roman"/>
                <a:cs typeface="Times New Roman"/>
              </a:rPr>
              <a:t>oo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dirty="0">
                <a:latin typeface="Times New Roman"/>
                <a:cs typeface="Times New Roman"/>
              </a:rPr>
              <a:t>d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açã</a:t>
            </a:r>
            <a:r>
              <a:rPr sz="1200" dirty="0">
                <a:latin typeface="Times New Roman"/>
                <a:cs typeface="Times New Roman"/>
              </a:rPr>
              <a:t>o	e	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-25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ec</a:t>
            </a:r>
            <a:r>
              <a:rPr sz="1200" dirty="0">
                <a:latin typeface="Times New Roman"/>
                <a:cs typeface="Times New Roman"/>
              </a:rPr>
              <a:t>u</a:t>
            </a:r>
            <a:r>
              <a:rPr sz="1200" spc="-5" dirty="0">
                <a:latin typeface="Times New Roman"/>
                <a:cs typeface="Times New Roman"/>
              </a:rPr>
              <a:t>çã</a:t>
            </a:r>
            <a:r>
              <a:rPr sz="1200" dirty="0">
                <a:latin typeface="Times New Roman"/>
                <a:cs typeface="Times New Roman"/>
              </a:rPr>
              <a:t>o	</a:t>
            </a:r>
            <a:r>
              <a:rPr sz="1200" spc="-25" dirty="0">
                <a:latin typeface="Times New Roman"/>
                <a:cs typeface="Times New Roman"/>
              </a:rPr>
              <a:t>d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5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	</a:t>
            </a:r>
            <a:r>
              <a:rPr sz="1200" spc="-20" dirty="0">
                <a:latin typeface="Times New Roman"/>
                <a:cs typeface="Times New Roman"/>
              </a:rPr>
              <a:t>s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dirty="0">
                <a:latin typeface="Times New Roman"/>
                <a:cs typeface="Times New Roman"/>
              </a:rPr>
              <a:t>v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ç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5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	de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5"/>
              </a:lnSpc>
            </a:pPr>
            <a:r>
              <a:rPr sz="1200" dirty="0">
                <a:latin typeface="Times New Roman"/>
                <a:cs typeface="Times New Roman"/>
              </a:rPr>
              <a:t>transporte de </a:t>
            </a:r>
            <a:r>
              <a:rPr sz="1200" spc="-5" dirty="0">
                <a:latin typeface="Times New Roman"/>
                <a:cs typeface="Times New Roman"/>
              </a:rPr>
              <a:t>pessoas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materiais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73479" y="1392681"/>
            <a:ext cx="328930" cy="38544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indent="51435">
              <a:lnSpc>
                <a:spcPts val="1400"/>
              </a:lnSpc>
              <a:spcBef>
                <a:spcPts val="18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14397" y="1392681"/>
            <a:ext cx="4523105" cy="385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2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Auxiliar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entrega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distribuição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material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equipamentos;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20"/>
              </a:lnSpc>
            </a:pPr>
            <a:r>
              <a:rPr sz="1200" spc="-5" dirty="0">
                <a:latin typeface="Times New Roman"/>
                <a:cs typeface="Times New Roman"/>
              </a:rPr>
              <a:t>Controlar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5" dirty="0">
                <a:latin typeface="Times New Roman"/>
                <a:cs typeface="Times New Roman"/>
              </a:rPr>
              <a:t>consumo </a:t>
            </a:r>
            <a:r>
              <a:rPr sz="1200" spc="5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combustível </a:t>
            </a:r>
            <a:r>
              <a:rPr sz="1200" spc="5" dirty="0">
                <a:latin typeface="Times New Roman"/>
                <a:cs typeface="Times New Roman"/>
              </a:rPr>
              <a:t>por </a:t>
            </a:r>
            <a:r>
              <a:rPr sz="1200" spc="-5" dirty="0">
                <a:latin typeface="Times New Roman"/>
                <a:cs typeface="Times New Roman"/>
              </a:rPr>
              <a:t>quilômetro, </a:t>
            </a:r>
            <a:r>
              <a:rPr sz="1200" spc="-10" dirty="0">
                <a:latin typeface="Times New Roman"/>
                <a:cs typeface="Times New Roman"/>
              </a:rPr>
              <a:t>montando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mapa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24127" y="1743582"/>
            <a:ext cx="541083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estatístico comparativo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contrato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frota permanente, bem como </a:t>
            </a:r>
            <a:r>
              <a:rPr sz="1200" spc="-10" dirty="0">
                <a:latin typeface="Times New Roman"/>
                <a:cs typeface="Times New Roman"/>
              </a:rPr>
              <a:t>manter </a:t>
            </a:r>
            <a:r>
              <a:rPr sz="1200" spc="-5" dirty="0">
                <a:latin typeface="Times New Roman"/>
                <a:cs typeface="Times New Roman"/>
              </a:rPr>
              <a:t>atualizado </a:t>
            </a:r>
            <a:r>
              <a:rPr sz="1200" dirty="0">
                <a:latin typeface="Times New Roman"/>
                <a:cs typeface="Times New Roman"/>
              </a:rPr>
              <a:t>o  </a:t>
            </a:r>
            <a:r>
              <a:rPr sz="1200" spc="-10" dirty="0">
                <a:latin typeface="Times New Roman"/>
                <a:cs typeface="Times New Roman"/>
              </a:rPr>
              <a:t>módulo </a:t>
            </a:r>
            <a:r>
              <a:rPr sz="1200" dirty="0">
                <a:latin typeface="Times New Roman"/>
                <a:cs typeface="Times New Roman"/>
              </a:rPr>
              <a:t>de transporte </a:t>
            </a:r>
            <a:r>
              <a:rPr sz="1200" spc="-15" dirty="0">
                <a:latin typeface="Times New Roman"/>
                <a:cs typeface="Times New Roman"/>
              </a:rPr>
              <a:t>do Sistema </a:t>
            </a:r>
            <a:r>
              <a:rPr sz="1200" dirty="0">
                <a:latin typeface="Times New Roman"/>
                <a:cs typeface="Times New Roman"/>
              </a:rPr>
              <a:t>Integrado de </a:t>
            </a:r>
            <a:r>
              <a:rPr sz="1200" spc="-10" dirty="0">
                <a:latin typeface="Times New Roman"/>
                <a:cs typeface="Times New Roman"/>
              </a:rPr>
              <a:t>Gestão </a:t>
            </a:r>
            <a:r>
              <a:rPr sz="1200" spc="-5" dirty="0">
                <a:latin typeface="Times New Roman"/>
                <a:cs typeface="Times New Roman"/>
              </a:rPr>
              <a:t>(SIG)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14397" y="2094102"/>
            <a:ext cx="45269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servidores autorizados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conduzir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veículos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24127" y="2094102"/>
            <a:ext cx="515620" cy="1086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2255">
              <a:lnSpc>
                <a:spcPts val="1415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IX.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80"/>
              </a:lnSpc>
            </a:pP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20" dirty="0">
                <a:latin typeface="Times New Roman"/>
                <a:cs typeface="Times New Roman"/>
              </a:rPr>
              <a:t>f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spc="15" dirty="0">
                <a:latin typeface="Times New Roman"/>
                <a:cs typeface="Times New Roman"/>
              </a:rPr>
              <a:t>c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spc="5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;</a:t>
            </a:r>
            <a:endParaRPr sz="1200">
              <a:latin typeface="Times New Roman"/>
              <a:cs typeface="Times New Roman"/>
            </a:endParaRPr>
          </a:p>
          <a:p>
            <a:pPr marL="314325">
              <a:lnSpc>
                <a:spcPts val="1380"/>
              </a:lnSpc>
            </a:pPr>
            <a:r>
              <a:rPr sz="1200" spc="-10" dirty="0">
                <a:latin typeface="Times New Roman"/>
                <a:cs typeface="Times New Roman"/>
              </a:rPr>
              <a:t>X.</a:t>
            </a:r>
            <a:endParaRPr sz="1200">
              <a:latin typeface="Times New Roman"/>
              <a:cs typeface="Times New Roman"/>
            </a:endParaRPr>
          </a:p>
          <a:p>
            <a:pPr marL="161925" marR="41910" indent="100330" algn="just">
              <a:lnSpc>
                <a:spcPct val="95800"/>
              </a:lnSpc>
              <a:spcBef>
                <a:spcPts val="35"/>
              </a:spcBef>
            </a:pPr>
            <a:r>
              <a:rPr sz="1200" spc="-5" dirty="0">
                <a:latin typeface="Times New Roman"/>
                <a:cs typeface="Times New Roman"/>
              </a:rPr>
              <a:t>XI.  XII.  XI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14397" y="2444622"/>
            <a:ext cx="4519930" cy="73596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1244600">
              <a:lnSpc>
                <a:spcPct val="95900"/>
              </a:lnSpc>
              <a:spcBef>
                <a:spcPts val="160"/>
              </a:spcBef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manutenção </a:t>
            </a:r>
            <a:r>
              <a:rPr sz="1200" spc="-5" dirty="0">
                <a:latin typeface="Times New Roman"/>
                <a:cs typeface="Times New Roman"/>
              </a:rPr>
              <a:t>preventiva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veículos;  Fiscalizar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regularizar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documentação dos veículos;  Controlar as apólices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seguro dos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veículos;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90"/>
              </a:lnSpc>
            </a:pPr>
            <a:r>
              <a:rPr sz="1200" spc="-5" dirty="0">
                <a:latin typeface="Times New Roman"/>
                <a:cs typeface="Times New Roman"/>
              </a:rPr>
              <a:t>Executar serviços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manutenção </a:t>
            </a:r>
            <a:r>
              <a:rPr sz="1200" spc="-5" dirty="0">
                <a:latin typeface="Times New Roman"/>
                <a:cs typeface="Times New Roman"/>
              </a:rPr>
              <a:t>nos </a:t>
            </a:r>
            <a:r>
              <a:rPr sz="1200" spc="-10" dirty="0">
                <a:latin typeface="Times New Roman"/>
                <a:cs typeface="Times New Roman"/>
              </a:rPr>
              <a:t>veículos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frota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própria </a:t>
            </a:r>
            <a:r>
              <a:rPr sz="1200" dirty="0">
                <a:latin typeface="Times New Roman"/>
                <a:cs typeface="Times New Roman"/>
              </a:rPr>
              <a:t>do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24127" y="3145916"/>
            <a:ext cx="5413375" cy="735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ts val="141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Campus, </a:t>
            </a:r>
            <a:r>
              <a:rPr sz="1200" dirty="0">
                <a:latin typeface="Times New Roman"/>
                <a:cs typeface="Times New Roman"/>
              </a:rPr>
              <a:t>para que </a:t>
            </a:r>
            <a:r>
              <a:rPr sz="1200" spc="-5" dirty="0">
                <a:latin typeface="Times New Roman"/>
                <a:cs typeface="Times New Roman"/>
              </a:rPr>
              <a:t>permaneçam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condições satisfatórias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uso;</a:t>
            </a:r>
            <a:endParaRPr sz="1200">
              <a:latin typeface="Times New Roman"/>
              <a:cs typeface="Times New Roman"/>
            </a:endParaRPr>
          </a:p>
          <a:p>
            <a:pPr marL="12700" marR="5080" indent="139700" algn="just">
              <a:lnSpc>
                <a:spcPct val="95900"/>
              </a:lnSpc>
              <a:spcBef>
                <a:spcPts val="35"/>
              </a:spcBef>
              <a:tabLst>
                <a:tab pos="902335" algn="l"/>
              </a:tabLst>
            </a:pPr>
            <a:r>
              <a:rPr sz="1200" spc="-5" dirty="0">
                <a:latin typeface="Times New Roman"/>
                <a:cs typeface="Times New Roman"/>
              </a:rPr>
              <a:t>XIV.	</a:t>
            </a:r>
            <a:r>
              <a:rPr sz="1200" spc="-10" dirty="0">
                <a:latin typeface="Times New Roman"/>
                <a:cs typeface="Times New Roman"/>
              </a:rPr>
              <a:t>Conciliar </a:t>
            </a:r>
            <a:r>
              <a:rPr sz="1200" spc="-5" dirty="0">
                <a:latin typeface="Times New Roman"/>
                <a:cs typeface="Times New Roman"/>
              </a:rPr>
              <a:t>as necessidades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transportes das unidades acadêmicas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administrativas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as possibilidades </a:t>
            </a:r>
            <a:r>
              <a:rPr sz="1200" dirty="0">
                <a:latin typeface="Times New Roman"/>
                <a:cs typeface="Times New Roman"/>
              </a:rPr>
              <a:t>de recursos </a:t>
            </a:r>
            <a:r>
              <a:rPr sz="1200" spc="-5" dirty="0">
                <a:latin typeface="Times New Roman"/>
                <a:cs typeface="Times New Roman"/>
              </a:rPr>
              <a:t>humanos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veículos  </a:t>
            </a:r>
            <a:r>
              <a:rPr sz="1200" spc="-5" dirty="0">
                <a:latin typeface="Times New Roman"/>
                <a:cs typeface="Times New Roman"/>
              </a:rPr>
              <a:t>disponíveis;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14397" y="3847338"/>
            <a:ext cx="4521200" cy="385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Gerenciar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controlar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estacionamentos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5"/>
              </a:lnSpc>
            </a:pPr>
            <a:r>
              <a:rPr sz="1200" spc="-5" dirty="0">
                <a:latin typeface="Times New Roman"/>
                <a:cs typeface="Times New Roman"/>
              </a:rPr>
              <a:t>Coordenar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execução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pequenos </a:t>
            </a:r>
            <a:r>
              <a:rPr sz="1200" dirty="0">
                <a:latin typeface="Times New Roman"/>
                <a:cs typeface="Times New Roman"/>
              </a:rPr>
              <a:t>serviços </a:t>
            </a:r>
            <a:r>
              <a:rPr sz="1200" spc="5" dirty="0">
                <a:latin typeface="Times New Roman"/>
                <a:cs typeface="Times New Roman"/>
              </a:rPr>
              <a:t>por </a:t>
            </a:r>
            <a:r>
              <a:rPr sz="1200" spc="-15" dirty="0">
                <a:latin typeface="Times New Roman"/>
                <a:cs typeface="Times New Roman"/>
              </a:rPr>
              <a:t>meio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empresa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24127" y="3847338"/>
            <a:ext cx="777240" cy="73596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52400" marR="307340" indent="51435" algn="ctr">
              <a:lnSpc>
                <a:spcPts val="1390"/>
              </a:lnSpc>
              <a:spcBef>
                <a:spcPts val="185"/>
              </a:spcBef>
            </a:pPr>
            <a:r>
              <a:rPr sz="1200" spc="-10" dirty="0">
                <a:latin typeface="Times New Roman"/>
                <a:cs typeface="Times New Roman"/>
              </a:rPr>
              <a:t>XV.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10"/>
              </a:lnSpc>
            </a:pPr>
            <a:r>
              <a:rPr sz="1200" spc="-5" dirty="0">
                <a:latin typeface="Times New Roman"/>
                <a:cs typeface="Times New Roman"/>
              </a:rPr>
              <a:t>terceirizada;</a:t>
            </a:r>
            <a:endParaRPr sz="1200">
              <a:latin typeface="Times New Roman"/>
              <a:cs typeface="Times New Roman"/>
            </a:endParaRPr>
          </a:p>
          <a:p>
            <a:pPr marR="200025" algn="ctr">
              <a:lnSpc>
                <a:spcPts val="1415"/>
              </a:lnSpc>
            </a:pPr>
            <a:r>
              <a:rPr sz="1200" dirty="0">
                <a:latin typeface="Times New Roman"/>
                <a:cs typeface="Times New Roman"/>
              </a:rPr>
              <a:t>XVII.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14397" y="4374641"/>
            <a:ext cx="4520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Acompanhar,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prestação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serviços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manutenção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predial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sugerir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24127" y="4548377"/>
            <a:ext cx="2239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melhorias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área </a:t>
            </a:r>
            <a:r>
              <a:rPr sz="1200" spc="-15" dirty="0">
                <a:latin typeface="Times New Roman"/>
                <a:cs typeface="Times New Roman"/>
              </a:rPr>
              <a:t>física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14397" y="4725415"/>
            <a:ext cx="45269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Fiscalizar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serviços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vigilância, conservação,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limpeza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serviços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14397" y="5075935"/>
            <a:ext cx="4520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Avaliar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fiscalizar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utilização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dos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espaços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físicos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na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área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administrativa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24127" y="4725415"/>
            <a:ext cx="756920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83845" algn="r">
              <a:lnSpc>
                <a:spcPts val="140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gerais;</a:t>
            </a:r>
            <a:endParaRPr sz="1200">
              <a:latin typeface="Times New Roman"/>
              <a:cs typeface="Times New Roman"/>
            </a:endParaRPr>
          </a:p>
          <a:p>
            <a:pPr marR="286385" algn="r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XIX.</a:t>
            </a:r>
            <a:endParaRPr sz="1200">
              <a:latin typeface="Times New Roman"/>
              <a:cs typeface="Times New Roman"/>
            </a:endParaRPr>
          </a:p>
          <a:p>
            <a:pPr marL="204470" marR="5080" indent="-192405">
              <a:lnSpc>
                <a:spcPts val="1390"/>
              </a:lnSpc>
              <a:spcBef>
                <a:spcPts val="50"/>
              </a:spcBef>
            </a:pP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-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  </a:t>
            </a:r>
            <a:r>
              <a:rPr sz="1200" spc="-10" dirty="0">
                <a:latin typeface="Times New Roman"/>
                <a:cs typeface="Times New Roman"/>
              </a:rPr>
              <a:t>XX.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414397" y="5426455"/>
            <a:ext cx="45269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Controlar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dirty="0">
                <a:latin typeface="Times New Roman"/>
                <a:cs typeface="Times New Roman"/>
              </a:rPr>
              <a:t>prazos de </a:t>
            </a:r>
            <a:r>
              <a:rPr sz="1200" spc="-5" dirty="0">
                <a:latin typeface="Times New Roman"/>
                <a:cs typeface="Times New Roman"/>
              </a:rPr>
              <a:t>execução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serviços </a:t>
            </a:r>
            <a:r>
              <a:rPr sz="1200" dirty="0">
                <a:latin typeface="Times New Roman"/>
                <a:cs typeface="Times New Roman"/>
              </a:rPr>
              <a:t>de manutenção,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vinculados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24127" y="5600191"/>
            <a:ext cx="5420360" cy="73596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185"/>
              </a:spcBef>
            </a:pP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Administração, bem </a:t>
            </a:r>
            <a:r>
              <a:rPr sz="1200" spc="-10" dirty="0">
                <a:latin typeface="Times New Roman"/>
                <a:cs typeface="Times New Roman"/>
              </a:rPr>
              <a:t>como </a:t>
            </a:r>
            <a:r>
              <a:rPr sz="1200" dirty="0">
                <a:latin typeface="Times New Roman"/>
                <a:cs typeface="Times New Roman"/>
              </a:rPr>
              <a:t>propor </a:t>
            </a:r>
            <a:r>
              <a:rPr sz="1200" spc="-5" dirty="0">
                <a:latin typeface="Times New Roman"/>
                <a:cs typeface="Times New Roman"/>
              </a:rPr>
              <a:t>ao gestor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contrato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aplicação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10" dirty="0">
                <a:latin typeface="Times New Roman"/>
                <a:cs typeface="Times New Roman"/>
              </a:rPr>
              <a:t>multas </a:t>
            </a:r>
            <a:r>
              <a:rPr sz="1200" dirty="0">
                <a:latin typeface="Times New Roman"/>
                <a:cs typeface="Times New Roman"/>
              </a:rPr>
              <a:t>e outras </a:t>
            </a:r>
            <a:r>
              <a:rPr sz="1200" spc="-5" dirty="0">
                <a:latin typeface="Times New Roman"/>
                <a:cs typeface="Times New Roman"/>
              </a:rPr>
              <a:t>penalidades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fornecedores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prestadores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serviços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inadimplentes;</a:t>
            </a:r>
            <a:endParaRPr sz="1200">
              <a:latin typeface="Times New Roman"/>
              <a:cs typeface="Times New Roman"/>
            </a:endParaRPr>
          </a:p>
          <a:p>
            <a:pPr marL="152400">
              <a:lnSpc>
                <a:spcPts val="1310"/>
              </a:lnSpc>
              <a:tabLst>
                <a:tab pos="902335" algn="l"/>
              </a:tabLst>
            </a:pPr>
            <a:r>
              <a:rPr sz="1200" spc="-5" dirty="0">
                <a:latin typeface="Times New Roman"/>
                <a:cs typeface="Times New Roman"/>
              </a:rPr>
              <a:t>XXI.	Elaborar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os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termos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referência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necessários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para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licitações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referentes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5"/>
              </a:lnSpc>
            </a:pPr>
            <a:r>
              <a:rPr sz="1200" spc="-5" dirty="0">
                <a:latin typeface="Times New Roman"/>
                <a:cs typeface="Times New Roman"/>
              </a:rPr>
              <a:t>veículos, seguro </a:t>
            </a:r>
            <a:r>
              <a:rPr sz="1200" dirty="0">
                <a:latin typeface="Times New Roman"/>
                <a:cs typeface="Times New Roman"/>
              </a:rPr>
              <a:t>e todos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dirty="0">
                <a:latin typeface="Times New Roman"/>
                <a:cs typeface="Times New Roman"/>
              </a:rPr>
              <a:t>outros </a:t>
            </a:r>
            <a:r>
              <a:rPr sz="1200" spc="-5" dirty="0">
                <a:latin typeface="Times New Roman"/>
                <a:cs typeface="Times New Roman"/>
              </a:rPr>
              <a:t>necessários ao </a:t>
            </a:r>
            <a:r>
              <a:rPr sz="1200" dirty="0">
                <a:latin typeface="Times New Roman"/>
                <a:cs typeface="Times New Roman"/>
              </a:rPr>
              <a:t>Setor;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414397" y="6301485"/>
            <a:ext cx="45231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Gerenciar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operacionalizar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os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sistemas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informatizados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nas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suas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áreas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24127" y="6301485"/>
            <a:ext cx="53721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4" algn="ctr">
              <a:lnSpc>
                <a:spcPts val="1415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XXII.</a:t>
            </a:r>
            <a:endParaRPr sz="1200">
              <a:latin typeface="Times New Roman"/>
              <a:cs typeface="Times New Roman"/>
            </a:endParaRPr>
          </a:p>
          <a:p>
            <a:pPr marL="12700" marR="5080" algn="ctr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dirty="0">
                <a:latin typeface="Times New Roman"/>
                <a:cs typeface="Times New Roman"/>
              </a:rPr>
              <a:t>u</a:t>
            </a:r>
            <a:r>
              <a:rPr sz="1200" spc="-5" dirty="0">
                <a:latin typeface="Times New Roman"/>
                <a:cs typeface="Times New Roman"/>
              </a:rPr>
              <a:t>açã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dirty="0">
                <a:latin typeface="Times New Roman"/>
                <a:cs typeface="Times New Roman"/>
              </a:rPr>
              <a:t>;  XXIII.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414397" y="6652005"/>
            <a:ext cx="4520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Executar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outras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funções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que,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por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sua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natureza,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lhe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estejam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afetas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ou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lhe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66596" y="6829170"/>
            <a:ext cx="4495800" cy="7437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tenham sido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atribuídas.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2</a:t>
            </a:r>
            <a:r>
              <a:rPr lang="pt-BR" sz="1200" b="1" dirty="0" smtClean="0">
                <a:latin typeface="Times New Roman"/>
                <a:cs typeface="Times New Roman"/>
              </a:rPr>
              <a:t>6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Setor </a:t>
            </a:r>
            <a:r>
              <a:rPr sz="1200" b="1" spc="-5" dirty="0">
                <a:latin typeface="Times New Roman"/>
                <a:cs typeface="Times New Roman"/>
              </a:rPr>
              <a:t>de Engenharia as seguintes</a:t>
            </a:r>
            <a:r>
              <a:rPr sz="1200" b="1" spc="7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74191" y="9530283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26007" y="7682610"/>
            <a:ext cx="5619115" cy="223012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438784" marR="128905" indent="-317500">
              <a:lnSpc>
                <a:spcPts val="1370"/>
              </a:lnSpc>
              <a:spcBef>
                <a:spcPts val="200"/>
              </a:spcBef>
              <a:buAutoNum type="romanUcPeriod"/>
              <a:tabLst>
                <a:tab pos="438784" algn="l"/>
                <a:tab pos="439420" algn="l"/>
              </a:tabLst>
            </a:pPr>
            <a:r>
              <a:rPr sz="1200" spc="-30" dirty="0">
                <a:latin typeface="Times New Roman"/>
                <a:cs typeface="Times New Roman"/>
              </a:rPr>
              <a:t>Elaborar projeto básico de Engenharia, </a:t>
            </a:r>
            <a:r>
              <a:rPr sz="1200" spc="-35" dirty="0">
                <a:latin typeface="Times New Roman"/>
                <a:cs typeface="Times New Roman"/>
              </a:rPr>
              <a:t>conforme prescreve </a:t>
            </a:r>
            <a:r>
              <a:rPr sz="1200" spc="-30" dirty="0">
                <a:latin typeface="Times New Roman"/>
                <a:cs typeface="Times New Roman"/>
              </a:rPr>
              <a:t>a legislação </a:t>
            </a:r>
            <a:r>
              <a:rPr sz="1200" spc="-40" dirty="0">
                <a:latin typeface="Times New Roman"/>
                <a:cs typeface="Times New Roman"/>
              </a:rPr>
              <a:t>em </a:t>
            </a:r>
            <a:r>
              <a:rPr sz="1200" spc="-35" dirty="0">
                <a:latin typeface="Times New Roman"/>
                <a:cs typeface="Times New Roman"/>
              </a:rPr>
              <a:t>vigor para  </a:t>
            </a:r>
            <a:r>
              <a:rPr sz="1200" spc="-30" dirty="0">
                <a:latin typeface="Times New Roman"/>
                <a:cs typeface="Times New Roman"/>
              </a:rPr>
              <a:t>administração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pública;</a:t>
            </a:r>
            <a:endParaRPr sz="1200">
              <a:latin typeface="Times New Roman"/>
              <a:cs typeface="Times New Roman"/>
            </a:endParaRPr>
          </a:p>
          <a:p>
            <a:pPr marL="438784" marR="130810" indent="-368935">
              <a:lnSpc>
                <a:spcPts val="1370"/>
              </a:lnSpc>
              <a:spcBef>
                <a:spcPts val="25"/>
              </a:spcBef>
              <a:buAutoNum type="romanUcPeriod"/>
              <a:tabLst>
                <a:tab pos="438784" algn="l"/>
                <a:tab pos="439420" algn="l"/>
              </a:tabLst>
            </a:pPr>
            <a:r>
              <a:rPr sz="1200" spc="-5" dirty="0">
                <a:latin typeface="Times New Roman"/>
                <a:cs typeface="Times New Roman"/>
              </a:rPr>
              <a:t>Alimentar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manter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Plataforma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Sistema </a:t>
            </a:r>
            <a:r>
              <a:rPr sz="1200" spc="-5" dirty="0">
                <a:latin typeface="Times New Roman"/>
                <a:cs typeface="Times New Roman"/>
              </a:rPr>
              <a:t>Integrado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Planejamento,  Orçamento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Finanças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Ministério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Educação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Brasil-SIMEC</a:t>
            </a:r>
            <a:endParaRPr sz="1200">
              <a:latin typeface="Times New Roman"/>
              <a:cs typeface="Times New Roman"/>
            </a:endParaRPr>
          </a:p>
          <a:p>
            <a:pPr marL="439420" indent="-417830">
              <a:lnSpc>
                <a:spcPts val="1320"/>
              </a:lnSpc>
              <a:buAutoNum type="romanUcPeriod"/>
              <a:tabLst>
                <a:tab pos="438784" algn="l"/>
                <a:tab pos="439420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spc="-10" dirty="0">
                <a:latin typeface="Times New Roman"/>
                <a:cs typeface="Times New Roman"/>
              </a:rPr>
              <a:t>Termo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Referência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Serviços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Engenharia;</a:t>
            </a:r>
            <a:endParaRPr sz="1200">
              <a:latin typeface="Times New Roman"/>
              <a:cs typeface="Times New Roman"/>
            </a:endParaRPr>
          </a:p>
          <a:p>
            <a:pPr marL="438784" marR="133985" indent="-426720">
              <a:lnSpc>
                <a:spcPts val="1390"/>
              </a:lnSpc>
              <a:spcBef>
                <a:spcPts val="50"/>
              </a:spcBef>
              <a:buAutoNum type="romanUcPeriod"/>
              <a:tabLst>
                <a:tab pos="438784" algn="l"/>
                <a:tab pos="439420" algn="l"/>
              </a:tabLst>
            </a:pPr>
            <a:r>
              <a:rPr sz="1200" spc="-5" dirty="0">
                <a:latin typeface="Times New Roman"/>
                <a:cs typeface="Times New Roman"/>
              </a:rPr>
              <a:t>Providenciar parecer </a:t>
            </a:r>
            <a:r>
              <a:rPr sz="1200" spc="-10" dirty="0">
                <a:latin typeface="Times New Roman"/>
                <a:cs typeface="Times New Roman"/>
              </a:rPr>
              <a:t>técnico </a:t>
            </a:r>
            <a:r>
              <a:rPr sz="1200" spc="-5" dirty="0">
                <a:latin typeface="Times New Roman"/>
                <a:cs typeface="Times New Roman"/>
              </a:rPr>
              <a:t>sobre as propostas apresentadas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obras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serviços 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infraestrutura, arquitetura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engenharia;</a:t>
            </a:r>
            <a:endParaRPr sz="1200">
              <a:latin typeface="Times New Roman"/>
              <a:cs typeface="Times New Roman"/>
            </a:endParaRPr>
          </a:p>
          <a:p>
            <a:pPr marL="439420" indent="-378460">
              <a:lnSpc>
                <a:spcPts val="1310"/>
              </a:lnSpc>
              <a:buAutoNum type="romanUcPeriod"/>
              <a:tabLst>
                <a:tab pos="438784" algn="l"/>
                <a:tab pos="439420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spc="-5" dirty="0">
                <a:latin typeface="Times New Roman"/>
                <a:cs typeface="Times New Roman"/>
              </a:rPr>
              <a:t>anual </a:t>
            </a:r>
            <a:r>
              <a:rPr sz="1200" dirty="0">
                <a:latin typeface="Times New Roman"/>
                <a:cs typeface="Times New Roman"/>
              </a:rPr>
              <a:t>das </a:t>
            </a:r>
            <a:r>
              <a:rPr sz="1200" spc="-5" dirty="0">
                <a:latin typeface="Times New Roman"/>
                <a:cs typeface="Times New Roman"/>
              </a:rPr>
              <a:t>atividades planejadas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desenvolvidas;</a:t>
            </a:r>
            <a:endParaRPr sz="1200">
              <a:latin typeface="Times New Roman"/>
              <a:cs typeface="Times New Roman"/>
            </a:endParaRPr>
          </a:p>
          <a:p>
            <a:pPr marL="438784" marR="5080" indent="-426720">
              <a:lnSpc>
                <a:spcPts val="1390"/>
              </a:lnSpc>
              <a:spcBef>
                <a:spcPts val="65"/>
              </a:spcBef>
              <a:buAutoNum type="romanUcPeriod"/>
              <a:tabLst>
                <a:tab pos="438784" algn="l"/>
                <a:tab pos="439420" algn="l"/>
              </a:tabLst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planejamento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monitorar, em conjunto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Comissão de Infraestrutura  do </a:t>
            </a:r>
            <a:r>
              <a:rPr sz="1200" spc="-10" dirty="0">
                <a:latin typeface="Times New Roman"/>
                <a:cs typeface="Times New Roman"/>
              </a:rPr>
              <a:t>Campus, </a:t>
            </a:r>
            <a:r>
              <a:rPr sz="1200" spc="-5" dirty="0">
                <a:latin typeface="Times New Roman"/>
                <a:cs typeface="Times New Roman"/>
              </a:rPr>
              <a:t>obras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infraestrutura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5" dirty="0">
                <a:latin typeface="Times New Roman"/>
                <a:cs typeface="Times New Roman"/>
              </a:rPr>
              <a:t>arquitetônicas </a:t>
            </a:r>
            <a:r>
              <a:rPr sz="1200" dirty="0">
                <a:latin typeface="Times New Roman"/>
                <a:cs typeface="Times New Roman"/>
              </a:rPr>
              <a:t>e de </a:t>
            </a:r>
            <a:r>
              <a:rPr sz="1200" spc="-5" dirty="0">
                <a:latin typeface="Times New Roman"/>
                <a:cs typeface="Times New Roman"/>
              </a:rPr>
              <a:t>serviços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engenharia;</a:t>
            </a:r>
            <a:endParaRPr sz="1200">
              <a:latin typeface="Times New Roman"/>
              <a:cs typeface="Times New Roman"/>
            </a:endParaRPr>
          </a:p>
          <a:p>
            <a:pPr marL="438784" marR="10160">
              <a:lnSpc>
                <a:spcPts val="1370"/>
              </a:lnSpc>
              <a:spcBef>
                <a:spcPts val="740"/>
              </a:spcBef>
            </a:pPr>
            <a:r>
              <a:rPr sz="1200" spc="-5" dirty="0">
                <a:latin typeface="Times New Roman"/>
                <a:cs typeface="Times New Roman"/>
              </a:rPr>
              <a:t>Supervisionar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elaboração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projetos básicos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obras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infraestrutura </a:t>
            </a:r>
            <a:r>
              <a:rPr sz="1200" spc="10" dirty="0">
                <a:latin typeface="Times New Roman"/>
                <a:cs typeface="Times New Roman"/>
              </a:rPr>
              <a:t>ou  </a:t>
            </a:r>
            <a:r>
              <a:rPr sz="1200" spc="-5" dirty="0">
                <a:latin typeface="Times New Roman"/>
                <a:cs typeface="Times New Roman"/>
              </a:rPr>
              <a:t>arquitetônicas </a:t>
            </a:r>
            <a:r>
              <a:rPr sz="1200" dirty="0">
                <a:latin typeface="Times New Roman"/>
                <a:cs typeface="Times New Roman"/>
              </a:rPr>
              <a:t>e de serviços de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engenharia;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22349" y="691641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74191" y="2094102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22349" y="2444622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16253" y="2795396"/>
            <a:ext cx="3352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64437" y="3496436"/>
            <a:ext cx="386715" cy="38544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indent="51435">
              <a:lnSpc>
                <a:spcPts val="1400"/>
              </a:lnSpc>
              <a:spcBef>
                <a:spcPts val="18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12316" y="4024121"/>
            <a:ext cx="439420" cy="38227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16205" marR="5080" indent="-104139">
              <a:lnSpc>
                <a:spcPts val="1370"/>
              </a:lnSpc>
              <a:spcBef>
                <a:spcPts val="2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XIX.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65047" y="691641"/>
            <a:ext cx="5676900" cy="371475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499745" marR="5080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Supervisionar as equipes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execução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fiscalização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obras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infraestrutura </a:t>
            </a:r>
            <a:r>
              <a:rPr sz="1200" spc="10" dirty="0">
                <a:latin typeface="Times New Roman"/>
                <a:cs typeface="Times New Roman"/>
              </a:rPr>
              <a:t>ou  </a:t>
            </a:r>
            <a:r>
              <a:rPr sz="1200" spc="-5" dirty="0">
                <a:latin typeface="Times New Roman"/>
                <a:cs typeface="Times New Roman"/>
              </a:rPr>
              <a:t>arquitetônicas </a:t>
            </a:r>
            <a:r>
              <a:rPr sz="1200" dirty="0">
                <a:latin typeface="Times New Roman"/>
                <a:cs typeface="Times New Roman"/>
              </a:rPr>
              <a:t>e de serviços de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engenharia;</a:t>
            </a:r>
            <a:endParaRPr sz="1200">
              <a:latin typeface="Times New Roman"/>
              <a:cs typeface="Times New Roman"/>
            </a:endParaRPr>
          </a:p>
          <a:p>
            <a:pPr marL="500380" indent="-427355">
              <a:lnSpc>
                <a:spcPts val="1310"/>
              </a:lnSpc>
              <a:buAutoNum type="romanUcPeriod" startAt="9"/>
              <a:tabLst>
                <a:tab pos="499745" algn="l"/>
                <a:tab pos="500380" algn="l"/>
              </a:tabLst>
            </a:pPr>
            <a:r>
              <a:rPr sz="1200" dirty="0">
                <a:latin typeface="Times New Roman"/>
                <a:cs typeface="Times New Roman"/>
              </a:rPr>
              <a:t>Monitorar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os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termos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recebimento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obras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infraestrutura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ou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arquitetônicas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endParaRPr sz="1200">
              <a:latin typeface="Times New Roman"/>
              <a:cs typeface="Times New Roman"/>
            </a:endParaRPr>
          </a:p>
          <a:p>
            <a:pPr marL="499745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serviços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engenharia;</a:t>
            </a:r>
            <a:endParaRPr sz="1200">
              <a:latin typeface="Times New Roman"/>
              <a:cs typeface="Times New Roman"/>
            </a:endParaRPr>
          </a:p>
          <a:p>
            <a:pPr marL="499745" marR="5080" indent="-378460">
              <a:lnSpc>
                <a:spcPts val="1400"/>
              </a:lnSpc>
              <a:spcBef>
                <a:spcPts val="45"/>
              </a:spcBef>
              <a:buAutoNum type="romanUcPeriod" startAt="10"/>
              <a:tabLst>
                <a:tab pos="499745" algn="l"/>
                <a:tab pos="500380" algn="l"/>
              </a:tabLst>
            </a:pPr>
            <a:r>
              <a:rPr sz="1200" spc="-5" dirty="0">
                <a:latin typeface="Times New Roman"/>
                <a:cs typeface="Times New Roman"/>
              </a:rPr>
              <a:t>Fiscalizar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execução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obras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infraestrutura </a:t>
            </a:r>
            <a:r>
              <a:rPr sz="1200" dirty="0">
                <a:latin typeface="Times New Roman"/>
                <a:cs typeface="Times New Roman"/>
              </a:rPr>
              <a:t>ou </a:t>
            </a:r>
            <a:r>
              <a:rPr sz="1200" spc="-5" dirty="0">
                <a:latin typeface="Times New Roman"/>
                <a:cs typeface="Times New Roman"/>
              </a:rPr>
              <a:t>arquitetônicas </a:t>
            </a:r>
            <a:r>
              <a:rPr sz="1200" dirty="0">
                <a:latin typeface="Times New Roman"/>
                <a:cs typeface="Times New Roman"/>
              </a:rPr>
              <a:t>e de </a:t>
            </a:r>
            <a:r>
              <a:rPr sz="1200" spc="-5" dirty="0">
                <a:latin typeface="Times New Roman"/>
                <a:cs typeface="Times New Roman"/>
              </a:rPr>
              <a:t>serviços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engenharia;</a:t>
            </a:r>
            <a:endParaRPr sz="1200">
              <a:latin typeface="Times New Roman"/>
              <a:cs typeface="Times New Roman"/>
            </a:endParaRPr>
          </a:p>
          <a:p>
            <a:pPr marL="500380" indent="-427355">
              <a:lnSpc>
                <a:spcPts val="1300"/>
              </a:lnSpc>
              <a:buAutoNum type="romanUcPeriod" startAt="10"/>
              <a:tabLst>
                <a:tab pos="499745" algn="l"/>
                <a:tab pos="500380" algn="l"/>
              </a:tabLst>
            </a:pPr>
            <a:r>
              <a:rPr sz="1200" spc="-5" dirty="0">
                <a:latin typeface="Times New Roman"/>
                <a:cs typeface="Times New Roman"/>
              </a:rPr>
              <a:t>Propor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implantação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projetos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melhoria </a:t>
            </a:r>
            <a:r>
              <a:rPr sz="1200" spc="-15" dirty="0">
                <a:latin typeface="Times New Roman"/>
                <a:cs typeface="Times New Roman"/>
              </a:rPr>
              <a:t>nas </a:t>
            </a:r>
            <a:r>
              <a:rPr sz="1200" spc="-5" dirty="0">
                <a:latin typeface="Times New Roman"/>
                <a:cs typeface="Times New Roman"/>
              </a:rPr>
              <a:t>áreas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  <a:p>
            <a:pPr marL="499745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engenharia, </a:t>
            </a:r>
            <a:r>
              <a:rPr sz="1200" dirty="0">
                <a:latin typeface="Times New Roman"/>
                <a:cs typeface="Times New Roman"/>
              </a:rPr>
              <a:t>arquitetura 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infraestrutura;</a:t>
            </a:r>
            <a:endParaRPr sz="1200">
              <a:latin typeface="Times New Roman"/>
              <a:cs typeface="Times New Roman"/>
            </a:endParaRPr>
          </a:p>
          <a:p>
            <a:pPr marL="499745" marR="7620">
              <a:lnSpc>
                <a:spcPct val="962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Organizar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manter </a:t>
            </a:r>
            <a:r>
              <a:rPr sz="1200" spc="-10" dirty="0">
                <a:latin typeface="Times New Roman"/>
                <a:cs typeface="Times New Roman"/>
              </a:rPr>
              <a:t>banco </a:t>
            </a:r>
            <a:r>
              <a:rPr sz="1200" dirty="0">
                <a:latin typeface="Times New Roman"/>
                <a:cs typeface="Times New Roman"/>
              </a:rPr>
              <a:t>de dados </a:t>
            </a:r>
            <a:r>
              <a:rPr sz="1200" spc="-5" dirty="0">
                <a:latin typeface="Times New Roman"/>
                <a:cs typeface="Times New Roman"/>
              </a:rPr>
              <a:t>atualizado sobre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infraestrutura,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produção, </a:t>
            </a:r>
            <a:r>
              <a:rPr sz="1200" spc="5" dirty="0">
                <a:latin typeface="Times New Roman"/>
                <a:cs typeface="Times New Roman"/>
              </a:rPr>
              <a:t>os  </a:t>
            </a:r>
            <a:r>
              <a:rPr sz="1200" spc="-5" dirty="0">
                <a:latin typeface="Times New Roman"/>
                <a:cs typeface="Times New Roman"/>
              </a:rPr>
              <a:t>serviços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as soluções tecnológicas desenvolvidas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10" dirty="0">
                <a:latin typeface="Times New Roman"/>
                <a:cs typeface="Times New Roman"/>
              </a:rPr>
              <a:t>aplicadas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Instituição;  Manter registro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dados </a:t>
            </a:r>
            <a:r>
              <a:rPr sz="1200" spc="-10" dirty="0">
                <a:latin typeface="Times New Roman"/>
                <a:cs typeface="Times New Roman"/>
              </a:rPr>
              <a:t>específicos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engenharia </a:t>
            </a:r>
            <a:r>
              <a:rPr sz="1200" spc="-10" dirty="0">
                <a:latin typeface="Times New Roman"/>
                <a:cs typeface="Times New Roman"/>
              </a:rPr>
              <a:t>necessários </a:t>
            </a:r>
            <a:r>
              <a:rPr sz="1200" spc="-5" dirty="0">
                <a:latin typeface="Times New Roman"/>
                <a:cs typeface="Times New Roman"/>
              </a:rPr>
              <a:t>ao suporte,  acompanhamento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divulgação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programas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Instituição.</a:t>
            </a:r>
            <a:endParaRPr sz="1200">
              <a:latin typeface="Times New Roman"/>
              <a:cs typeface="Times New Roman"/>
            </a:endParaRPr>
          </a:p>
          <a:p>
            <a:pPr marL="499745" marR="5080">
              <a:lnSpc>
                <a:spcPts val="1390"/>
              </a:lnSpc>
              <a:spcBef>
                <a:spcPts val="15"/>
              </a:spcBef>
            </a:pPr>
            <a:r>
              <a:rPr sz="1200" spc="-5" dirty="0">
                <a:latin typeface="Times New Roman"/>
                <a:cs typeface="Times New Roman"/>
              </a:rPr>
              <a:t>Manter atualizadas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devidamente arquivadas </a:t>
            </a:r>
            <a:r>
              <a:rPr sz="1200" dirty="0">
                <a:latin typeface="Times New Roman"/>
                <a:cs typeface="Times New Roman"/>
              </a:rPr>
              <a:t>todas </a:t>
            </a:r>
            <a:r>
              <a:rPr sz="1200" spc="-5" dirty="0">
                <a:latin typeface="Times New Roman"/>
                <a:cs typeface="Times New Roman"/>
              </a:rPr>
              <a:t>as plantas das edificações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instalações elétricas, hidráulica, hidrossanitária </a:t>
            </a:r>
            <a:r>
              <a:rPr sz="1200" dirty="0">
                <a:latin typeface="Times New Roman"/>
                <a:cs typeface="Times New Roman"/>
              </a:rPr>
              <a:t>e de </a:t>
            </a:r>
            <a:r>
              <a:rPr sz="1200" spc="-5" dirty="0">
                <a:latin typeface="Times New Roman"/>
                <a:cs typeface="Times New Roman"/>
              </a:rPr>
              <a:t>gás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10"/>
              </a:lnSpc>
              <a:tabLst>
                <a:tab pos="499745" algn="l"/>
              </a:tabLst>
            </a:pPr>
            <a:r>
              <a:rPr sz="1200" spc="-5" dirty="0">
                <a:latin typeface="Times New Roman"/>
                <a:cs typeface="Times New Roman"/>
              </a:rPr>
              <a:t>XV.	Acompanhar, </a:t>
            </a:r>
            <a:r>
              <a:rPr sz="1200" spc="-10" dirty="0">
                <a:latin typeface="Times New Roman"/>
                <a:cs typeface="Times New Roman"/>
              </a:rPr>
              <a:t>supervisionar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avaliar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execução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planos, programas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projetos</a:t>
            </a:r>
            <a:endParaRPr sz="1200">
              <a:latin typeface="Times New Roman"/>
              <a:cs typeface="Times New Roman"/>
            </a:endParaRPr>
          </a:p>
          <a:p>
            <a:pPr marL="499745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spc="-5" dirty="0">
                <a:latin typeface="Times New Roman"/>
                <a:cs typeface="Times New Roman"/>
              </a:rPr>
              <a:t>ligados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infraestrutura;</a:t>
            </a:r>
            <a:endParaRPr sz="1200">
              <a:latin typeface="Times New Roman"/>
              <a:cs typeface="Times New Roman"/>
            </a:endParaRPr>
          </a:p>
          <a:p>
            <a:pPr marL="499745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Monitorar a </a:t>
            </a:r>
            <a:r>
              <a:rPr sz="1200" spc="-10" dirty="0">
                <a:latin typeface="Times New Roman"/>
                <a:cs typeface="Times New Roman"/>
              </a:rPr>
              <a:t>execução </a:t>
            </a:r>
            <a:r>
              <a:rPr sz="1200" spc="-5" dirty="0">
                <a:latin typeface="Times New Roman"/>
                <a:cs typeface="Times New Roman"/>
              </a:rPr>
              <a:t>dos serviços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terceirizados;</a:t>
            </a:r>
            <a:endParaRPr sz="1200">
              <a:latin typeface="Times New Roman"/>
              <a:cs typeface="Times New Roman"/>
            </a:endParaRPr>
          </a:p>
          <a:p>
            <a:pPr marL="499745" marR="13970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frequência, </a:t>
            </a:r>
            <a:r>
              <a:rPr sz="1200" spc="-10" dirty="0">
                <a:latin typeface="Times New Roman"/>
                <a:cs typeface="Times New Roman"/>
              </a:rPr>
              <a:t>avaliar </a:t>
            </a:r>
            <a:r>
              <a:rPr sz="1200" spc="5" dirty="0">
                <a:latin typeface="Times New Roman"/>
                <a:cs typeface="Times New Roman"/>
              </a:rPr>
              <a:t>as </a:t>
            </a:r>
            <a:r>
              <a:rPr sz="1200" spc="-5" dirty="0">
                <a:latin typeface="Times New Roman"/>
                <a:cs typeface="Times New Roman"/>
              </a:rPr>
              <a:t>atividades realizadas </a:t>
            </a:r>
            <a:r>
              <a:rPr sz="1200" dirty="0">
                <a:latin typeface="Times New Roman"/>
                <a:cs typeface="Times New Roman"/>
              </a:rPr>
              <a:t>e elaborar o </a:t>
            </a:r>
            <a:r>
              <a:rPr sz="1200" spc="-15" dirty="0">
                <a:latin typeface="Times New Roman"/>
                <a:cs typeface="Times New Roman"/>
              </a:rPr>
              <a:t>plano 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férias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servidores lotados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setor;</a:t>
            </a:r>
            <a:endParaRPr sz="1200">
              <a:latin typeface="Times New Roman"/>
              <a:cs typeface="Times New Roman"/>
            </a:endParaRPr>
          </a:p>
          <a:p>
            <a:pPr marL="499745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Elaborar relatórios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atividades;</a:t>
            </a:r>
            <a:endParaRPr sz="1200">
              <a:latin typeface="Times New Roman"/>
              <a:cs typeface="Times New Roman"/>
            </a:endParaRPr>
          </a:p>
          <a:p>
            <a:pPr marL="499745">
              <a:lnSpc>
                <a:spcPts val="1405"/>
              </a:lnSpc>
            </a:pPr>
            <a:r>
              <a:rPr sz="1200" spc="-5" dirty="0">
                <a:latin typeface="Times New Roman"/>
                <a:cs typeface="Times New Roman"/>
              </a:rPr>
              <a:t>Participar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reuniões administrativas sempre </a:t>
            </a:r>
            <a:r>
              <a:rPr sz="1200" dirty="0">
                <a:latin typeface="Times New Roman"/>
                <a:cs typeface="Times New Roman"/>
              </a:rPr>
              <a:t>que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convocado.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6596" y="4728463"/>
            <a:ext cx="44196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2</a:t>
            </a:r>
            <a:r>
              <a:rPr lang="pt-BR" sz="1200" b="1" dirty="0" smtClean="0">
                <a:latin typeface="Times New Roman"/>
                <a:cs typeface="Times New Roman"/>
              </a:rPr>
              <a:t>7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Setor </a:t>
            </a:r>
            <a:r>
              <a:rPr sz="1200" b="1" spc="-5" dirty="0">
                <a:latin typeface="Times New Roman"/>
                <a:cs typeface="Times New Roman"/>
              </a:rPr>
              <a:t>de Segurança as seguintes</a:t>
            </a:r>
            <a:r>
              <a:rPr sz="1200" b="1" spc="7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95527" y="5051551"/>
            <a:ext cx="11683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Times New Roman"/>
                <a:cs typeface="Times New Roman"/>
              </a:rPr>
              <a:t>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95527" y="5402071"/>
            <a:ext cx="168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Times New Roman"/>
                <a:cs typeface="Times New Roman"/>
              </a:rPr>
              <a:t>II.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95527" y="6804786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95527" y="5051551"/>
            <a:ext cx="5641340" cy="213868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469265" marR="5080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Planejar, </a:t>
            </a:r>
            <a:r>
              <a:rPr sz="1200" dirty="0">
                <a:latin typeface="Times New Roman"/>
                <a:cs typeface="Times New Roman"/>
              </a:rPr>
              <a:t>estudar e </a:t>
            </a:r>
            <a:r>
              <a:rPr sz="1200" spc="-10" dirty="0">
                <a:latin typeface="Times New Roman"/>
                <a:cs typeface="Times New Roman"/>
              </a:rPr>
              <a:t>avaliar </a:t>
            </a:r>
            <a:r>
              <a:rPr sz="1200" spc="-5" dirty="0">
                <a:latin typeface="Times New Roman"/>
                <a:cs typeface="Times New Roman"/>
              </a:rPr>
              <a:t>as </a:t>
            </a:r>
            <a:r>
              <a:rPr sz="1200" dirty="0">
                <a:latin typeface="Times New Roman"/>
                <a:cs typeface="Times New Roman"/>
              </a:rPr>
              <a:t>questões </a:t>
            </a:r>
            <a:r>
              <a:rPr sz="1200" spc="-5" dirty="0">
                <a:latin typeface="Times New Roman"/>
                <a:cs typeface="Times New Roman"/>
              </a:rPr>
              <a:t>relacionadas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segurança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spc="-15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69265">
              <a:lnSpc>
                <a:spcPts val="1310"/>
              </a:lnSpc>
            </a:pPr>
            <a:r>
              <a:rPr sz="1200" dirty="0">
                <a:latin typeface="Times New Roman"/>
                <a:cs typeface="Times New Roman"/>
              </a:rPr>
              <a:t>Monitorar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movimentação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permanência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pessoas,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veículos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bens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materiais,</a:t>
            </a:r>
            <a:endParaRPr sz="1200">
              <a:latin typeface="Times New Roman"/>
              <a:cs typeface="Times New Roman"/>
            </a:endParaRPr>
          </a:p>
          <a:p>
            <a:pPr marL="469265">
              <a:lnSpc>
                <a:spcPts val="1380"/>
              </a:lnSpc>
            </a:pPr>
            <a:r>
              <a:rPr sz="1200" spc="-10" dirty="0">
                <a:latin typeface="Times New Roman"/>
                <a:cs typeface="Times New Roman"/>
              </a:rPr>
              <a:t>como medida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segurança;</a:t>
            </a:r>
            <a:endParaRPr sz="1200">
              <a:latin typeface="Times New Roman"/>
              <a:cs typeface="Times New Roman"/>
            </a:endParaRPr>
          </a:p>
          <a:p>
            <a:pPr marL="469900" indent="-457200">
              <a:lnSpc>
                <a:spcPts val="1380"/>
              </a:lnSpc>
              <a:buAutoNum type="romanUcPeriod" startAt="3"/>
              <a:tabLst>
                <a:tab pos="469265" algn="l"/>
                <a:tab pos="469900" algn="l"/>
              </a:tabLst>
            </a:pPr>
            <a:r>
              <a:rPr sz="1200" dirty="0">
                <a:latin typeface="Times New Roman"/>
                <a:cs typeface="Times New Roman"/>
              </a:rPr>
              <a:t>Prestar </a:t>
            </a:r>
            <a:r>
              <a:rPr sz="1200" spc="-5" dirty="0">
                <a:latin typeface="Times New Roman"/>
                <a:cs typeface="Times New Roman"/>
              </a:rPr>
              <a:t>informações ao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público;</a:t>
            </a:r>
            <a:endParaRPr sz="1200">
              <a:latin typeface="Times New Roman"/>
              <a:cs typeface="Times New Roman"/>
            </a:endParaRPr>
          </a:p>
          <a:p>
            <a:pPr marL="469900" indent="-457200">
              <a:lnSpc>
                <a:spcPts val="1380"/>
              </a:lnSpc>
              <a:buAutoNum type="romanUcPeriod" startAt="3"/>
              <a:tabLst>
                <a:tab pos="469265" algn="l"/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serviço </a:t>
            </a:r>
            <a:r>
              <a:rPr sz="1200" spc="-5" dirty="0">
                <a:latin typeface="Times New Roman"/>
                <a:cs typeface="Times New Roman"/>
              </a:rPr>
              <a:t>terceirizado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portaria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segurança;</a:t>
            </a:r>
            <a:endParaRPr sz="1200">
              <a:latin typeface="Times New Roman"/>
              <a:cs typeface="Times New Roman"/>
            </a:endParaRPr>
          </a:p>
          <a:p>
            <a:pPr marL="469900" indent="-457200">
              <a:lnSpc>
                <a:spcPts val="1380"/>
              </a:lnSpc>
              <a:buAutoNum type="romanUcPeriod" startAt="3"/>
              <a:tabLst>
                <a:tab pos="469265" algn="l"/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Operar equipamentos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vigilância </a:t>
            </a:r>
            <a:r>
              <a:rPr sz="1200" spc="-5" dirty="0">
                <a:latin typeface="Times New Roman"/>
                <a:cs typeface="Times New Roman"/>
              </a:rPr>
              <a:t>eletrônica </a:t>
            </a:r>
            <a:r>
              <a:rPr sz="1200" dirty="0">
                <a:latin typeface="Times New Roman"/>
                <a:cs typeface="Times New Roman"/>
              </a:rPr>
              <a:t>utilizados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69900" indent="-457200">
              <a:lnSpc>
                <a:spcPts val="1380"/>
              </a:lnSpc>
              <a:buAutoNum type="romanUcPeriod" startAt="3"/>
              <a:tabLst>
                <a:tab pos="469265" algn="l"/>
                <a:tab pos="469900" algn="l"/>
              </a:tabLst>
            </a:pPr>
            <a:r>
              <a:rPr sz="1200" spc="-10" dirty="0">
                <a:latin typeface="Times New Roman"/>
                <a:cs typeface="Times New Roman"/>
              </a:rPr>
              <a:t>Comunicar </a:t>
            </a:r>
            <a:r>
              <a:rPr sz="1200" spc="-5" dirty="0">
                <a:latin typeface="Times New Roman"/>
                <a:cs typeface="Times New Roman"/>
              </a:rPr>
              <a:t>irregularidades verificadas </a:t>
            </a:r>
            <a:r>
              <a:rPr sz="1200" dirty="0">
                <a:latin typeface="Times New Roman"/>
                <a:cs typeface="Times New Roman"/>
              </a:rPr>
              <a:t>e anotadas </a:t>
            </a:r>
            <a:r>
              <a:rPr sz="1200" spc="-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relatórios </a:t>
            </a:r>
            <a:r>
              <a:rPr sz="1200" spc="-5" dirty="0">
                <a:latin typeface="Times New Roman"/>
                <a:cs typeface="Times New Roman"/>
              </a:rPr>
              <a:t>ao </a:t>
            </a:r>
            <a:r>
              <a:rPr sz="1200" dirty="0">
                <a:latin typeface="Times New Roman"/>
                <a:cs typeface="Times New Roman"/>
              </a:rPr>
              <a:t>setor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competente;</a:t>
            </a:r>
            <a:endParaRPr sz="1200">
              <a:latin typeface="Times New Roman"/>
              <a:cs typeface="Times New Roman"/>
            </a:endParaRPr>
          </a:p>
          <a:p>
            <a:pPr marL="469265" marR="6350" indent="-457200">
              <a:lnSpc>
                <a:spcPts val="1390"/>
              </a:lnSpc>
              <a:spcBef>
                <a:spcPts val="55"/>
              </a:spcBef>
              <a:buAutoNum type="romanUcPeriod" startAt="3"/>
              <a:tabLst>
                <a:tab pos="469265" algn="l"/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Fiscalizar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avaliar </a:t>
            </a:r>
            <a:r>
              <a:rPr sz="1200" spc="-5" dirty="0">
                <a:latin typeface="Times New Roman"/>
                <a:cs typeface="Times New Roman"/>
              </a:rPr>
              <a:t>as </a:t>
            </a:r>
            <a:r>
              <a:rPr sz="1200" spc="-10" dirty="0">
                <a:latin typeface="Times New Roman"/>
                <a:cs typeface="Times New Roman"/>
              </a:rPr>
              <a:t>medidas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segurança </a:t>
            </a:r>
            <a:r>
              <a:rPr sz="1200" dirty="0">
                <a:latin typeface="Times New Roman"/>
                <a:cs typeface="Times New Roman"/>
              </a:rPr>
              <a:t>existentes, </a:t>
            </a:r>
            <a:r>
              <a:rPr sz="1200" spc="-5" dirty="0">
                <a:latin typeface="Times New Roman"/>
                <a:cs typeface="Times New Roman"/>
              </a:rPr>
              <a:t>quanto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sua eficiência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adequação;</a:t>
            </a:r>
            <a:endParaRPr sz="1200">
              <a:latin typeface="Times New Roman"/>
              <a:cs typeface="Times New Roman"/>
            </a:endParaRPr>
          </a:p>
          <a:p>
            <a:pPr marL="469265">
              <a:lnSpc>
                <a:spcPts val="1310"/>
              </a:lnSpc>
            </a:pPr>
            <a:r>
              <a:rPr sz="1200" spc="-5" dirty="0">
                <a:latin typeface="Times New Roman"/>
                <a:cs typeface="Times New Roman"/>
              </a:rPr>
              <a:t>Colaborar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Administração </a:t>
            </a:r>
            <a:r>
              <a:rPr sz="1200" spc="-15" dirty="0">
                <a:latin typeface="Times New Roman"/>
                <a:cs typeface="Times New Roman"/>
              </a:rPr>
              <a:t>nas </a:t>
            </a:r>
            <a:r>
              <a:rPr sz="1200" spc="-5" dirty="0">
                <a:latin typeface="Times New Roman"/>
                <a:cs typeface="Times New Roman"/>
              </a:rPr>
              <a:t>atividades referentes às </a:t>
            </a:r>
            <a:r>
              <a:rPr sz="1200" dirty="0">
                <a:latin typeface="Times New Roman"/>
                <a:cs typeface="Times New Roman"/>
              </a:rPr>
              <a:t>ações</a:t>
            </a:r>
            <a:r>
              <a:rPr sz="1200" spc="-15" dirty="0">
                <a:latin typeface="Times New Roman"/>
                <a:cs typeface="Times New Roman"/>
              </a:rPr>
              <a:t> no</a:t>
            </a:r>
            <a:endParaRPr sz="1200">
              <a:latin typeface="Times New Roman"/>
              <a:cs typeface="Times New Roman"/>
            </a:endParaRPr>
          </a:p>
          <a:p>
            <a:pPr marL="469265">
              <a:lnSpc>
                <a:spcPts val="1415"/>
              </a:lnSpc>
            </a:pP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área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segurança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66596" y="7460106"/>
            <a:ext cx="44196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2</a:t>
            </a:r>
            <a:r>
              <a:rPr lang="pt-BR" sz="1200" b="1" dirty="0" smtClean="0">
                <a:latin typeface="Times New Roman"/>
                <a:cs typeface="Times New Roman"/>
              </a:rPr>
              <a:t>8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Setor </a:t>
            </a:r>
            <a:r>
              <a:rPr sz="1200" b="1" spc="-5" dirty="0">
                <a:latin typeface="Times New Roman"/>
                <a:cs typeface="Times New Roman"/>
              </a:rPr>
              <a:t>de transporte as seguintes</a:t>
            </a:r>
            <a:r>
              <a:rPr sz="1200" b="1" spc="6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68094" y="9539427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16863" y="7786242"/>
            <a:ext cx="5628640" cy="213550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438784" marR="15875" indent="-317500" algn="just">
              <a:lnSpc>
                <a:spcPts val="1370"/>
              </a:lnSpc>
              <a:spcBef>
                <a:spcPts val="200"/>
              </a:spcBef>
              <a:buAutoNum type="romanUcPeriod"/>
              <a:tabLst>
                <a:tab pos="439420" algn="l"/>
              </a:tabLst>
            </a:pPr>
            <a:r>
              <a:rPr sz="1200" spc="-5" dirty="0">
                <a:latin typeface="Times New Roman"/>
                <a:cs typeface="Times New Roman"/>
              </a:rPr>
              <a:t>Controlar as atividades </a:t>
            </a:r>
            <a:r>
              <a:rPr sz="1200" dirty="0">
                <a:latin typeface="Times New Roman"/>
                <a:cs typeface="Times New Roman"/>
              </a:rPr>
              <a:t>de transporte, de guarda e </a:t>
            </a:r>
            <a:r>
              <a:rPr sz="1200" spc="-5" dirty="0">
                <a:latin typeface="Times New Roman"/>
                <a:cs typeface="Times New Roman"/>
              </a:rPr>
              <a:t>manutenção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veículos </a:t>
            </a:r>
            <a:r>
              <a:rPr sz="1200" spc="-5" dirty="0">
                <a:latin typeface="Times New Roman"/>
                <a:cs typeface="Times New Roman"/>
              </a:rPr>
              <a:t>oficiais 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39420" indent="-366395" algn="just">
              <a:lnSpc>
                <a:spcPts val="1320"/>
              </a:lnSpc>
              <a:buAutoNum type="romanUcPeriod"/>
              <a:tabLst>
                <a:tab pos="439420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monitorar </a:t>
            </a:r>
            <a:r>
              <a:rPr sz="1200" spc="-10" dirty="0">
                <a:latin typeface="Times New Roman"/>
                <a:cs typeface="Times New Roman"/>
              </a:rPr>
              <a:t>escalas </a:t>
            </a:r>
            <a:r>
              <a:rPr sz="1200" dirty="0">
                <a:latin typeface="Times New Roman"/>
                <a:cs typeface="Times New Roman"/>
              </a:rPr>
              <a:t>de pessoal de </a:t>
            </a:r>
            <a:r>
              <a:rPr sz="1200" spc="-10" dirty="0">
                <a:latin typeface="Times New Roman"/>
                <a:cs typeface="Times New Roman"/>
              </a:rPr>
              <a:t>serviço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transporte;</a:t>
            </a:r>
            <a:endParaRPr sz="1200">
              <a:latin typeface="Times New Roman"/>
              <a:cs typeface="Times New Roman"/>
            </a:endParaRPr>
          </a:p>
          <a:p>
            <a:pPr marL="439420" indent="-417830" algn="just">
              <a:lnSpc>
                <a:spcPts val="1380"/>
              </a:lnSpc>
              <a:buAutoNum type="romanUcPeriod"/>
              <a:tabLst>
                <a:tab pos="439420" algn="l"/>
              </a:tabLst>
            </a:pPr>
            <a:r>
              <a:rPr sz="1200" spc="-10" dirty="0">
                <a:latin typeface="Times New Roman"/>
                <a:cs typeface="Times New Roman"/>
              </a:rPr>
              <a:t>Conferir </a:t>
            </a:r>
            <a:r>
              <a:rPr sz="1200" spc="-5" dirty="0">
                <a:latin typeface="Times New Roman"/>
                <a:cs typeface="Times New Roman"/>
              </a:rPr>
              <a:t>permanentemente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habilitação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documentação dos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condutores;</a:t>
            </a:r>
            <a:endParaRPr sz="1200">
              <a:latin typeface="Times New Roman"/>
              <a:cs typeface="Times New Roman"/>
            </a:endParaRPr>
          </a:p>
          <a:p>
            <a:pPr marL="439420" indent="-426720" algn="just">
              <a:lnSpc>
                <a:spcPts val="1380"/>
              </a:lnSpc>
              <a:buAutoNum type="romanUcPeriod"/>
              <a:tabLst>
                <a:tab pos="439420" algn="l"/>
              </a:tabLst>
            </a:pPr>
            <a:r>
              <a:rPr sz="1200" spc="-5" dirty="0">
                <a:latin typeface="Times New Roman"/>
                <a:cs typeface="Times New Roman"/>
              </a:rPr>
              <a:t>Planejar,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registrar as </a:t>
            </a:r>
            <a:r>
              <a:rPr sz="1200" dirty="0">
                <a:latin typeface="Times New Roman"/>
                <a:cs typeface="Times New Roman"/>
              </a:rPr>
              <a:t>ações de </a:t>
            </a:r>
            <a:r>
              <a:rPr sz="1200" spc="-10" dirty="0">
                <a:latin typeface="Times New Roman"/>
                <a:cs typeface="Times New Roman"/>
              </a:rPr>
              <a:t>manutenção </a:t>
            </a:r>
            <a:r>
              <a:rPr sz="1200" spc="-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veículos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28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38784" marR="12065" indent="-375285" algn="just">
              <a:lnSpc>
                <a:spcPct val="95900"/>
              </a:lnSpc>
              <a:spcBef>
                <a:spcPts val="25"/>
              </a:spcBef>
              <a:buAutoNum type="romanUcPeriod"/>
              <a:tabLst>
                <a:tab pos="439420" algn="l"/>
              </a:tabLst>
            </a:pPr>
            <a:r>
              <a:rPr sz="1200" spc="-5" dirty="0">
                <a:latin typeface="Times New Roman"/>
                <a:cs typeface="Times New Roman"/>
              </a:rPr>
              <a:t>Manter registros das </a:t>
            </a:r>
            <a:r>
              <a:rPr sz="1200" spc="-10" dirty="0">
                <a:latin typeface="Times New Roman"/>
                <a:cs typeface="Times New Roman"/>
              </a:rPr>
              <a:t>despesas mensais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cada </a:t>
            </a:r>
            <a:r>
              <a:rPr sz="1200" spc="-10" dirty="0">
                <a:latin typeface="Times New Roman"/>
                <a:cs typeface="Times New Roman"/>
              </a:rPr>
              <a:t>veículo, </a:t>
            </a:r>
            <a:r>
              <a:rPr sz="1200" spc="-5" dirty="0">
                <a:latin typeface="Times New Roman"/>
                <a:cs typeface="Times New Roman"/>
              </a:rPr>
              <a:t>relacionando as peças,  </a:t>
            </a:r>
            <a:r>
              <a:rPr sz="1200" dirty="0">
                <a:latin typeface="Times New Roman"/>
                <a:cs typeface="Times New Roman"/>
              </a:rPr>
              <a:t>quilometragem e </a:t>
            </a:r>
            <a:r>
              <a:rPr sz="1200" spc="-15" dirty="0">
                <a:latin typeface="Times New Roman"/>
                <a:cs typeface="Times New Roman"/>
              </a:rPr>
              <a:t>consumo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combustíveis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lubrificantes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sistema </a:t>
            </a:r>
            <a:r>
              <a:rPr sz="1200" spc="-5" dirty="0">
                <a:latin typeface="Times New Roman"/>
                <a:cs typeface="Times New Roman"/>
              </a:rPr>
              <a:t>oficial </a:t>
            </a:r>
            <a:r>
              <a:rPr sz="1200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38784" marR="5080" indent="-426720">
              <a:lnSpc>
                <a:spcPct val="95500"/>
              </a:lnSpc>
              <a:spcBef>
                <a:spcPts val="15"/>
              </a:spcBef>
              <a:buAutoNum type="romanUcPeriod"/>
              <a:tabLst>
                <a:tab pos="438784" algn="l"/>
                <a:tab pos="439420" algn="l"/>
              </a:tabLst>
            </a:pPr>
            <a:r>
              <a:rPr sz="1200" dirty="0">
                <a:latin typeface="Times New Roman"/>
                <a:cs typeface="Times New Roman"/>
              </a:rPr>
              <a:t>Adotar e </a:t>
            </a:r>
            <a:r>
              <a:rPr sz="1200" spc="-5" dirty="0">
                <a:latin typeface="Times New Roman"/>
                <a:cs typeface="Times New Roman"/>
              </a:rPr>
              <a:t>monitorar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procedimentos relativos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regularidade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situação </a:t>
            </a:r>
            <a:r>
              <a:rPr sz="1200" spc="5" dirty="0">
                <a:latin typeface="Times New Roman"/>
                <a:cs typeface="Times New Roman"/>
              </a:rPr>
              <a:t>dos  </a:t>
            </a:r>
            <a:r>
              <a:rPr sz="1200" spc="-5" dirty="0">
                <a:latin typeface="Times New Roman"/>
                <a:cs typeface="Times New Roman"/>
              </a:rPr>
              <a:t>veículos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condutores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10" dirty="0">
                <a:latin typeface="Times New Roman"/>
                <a:cs typeface="Times New Roman"/>
              </a:rPr>
              <a:t>relação </a:t>
            </a:r>
            <a:r>
              <a:rPr sz="1200" spc="-5" dirty="0">
                <a:latin typeface="Times New Roman"/>
                <a:cs typeface="Times New Roman"/>
              </a:rPr>
              <a:t>ao </a:t>
            </a:r>
            <a:r>
              <a:rPr sz="1200" spc="-10" dirty="0">
                <a:latin typeface="Times New Roman"/>
                <a:cs typeface="Times New Roman"/>
              </a:rPr>
              <a:t>sistema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controle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trânsito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Brasil;  </a:t>
            </a:r>
            <a:r>
              <a:rPr sz="1200" dirty="0">
                <a:latin typeface="Times New Roman"/>
                <a:cs typeface="Times New Roman"/>
              </a:rPr>
              <a:t>Monitorar a </a:t>
            </a:r>
            <a:r>
              <a:rPr sz="1200" spc="-5" dirty="0">
                <a:latin typeface="Times New Roman"/>
                <a:cs typeface="Times New Roman"/>
              </a:rPr>
              <a:t>ocorrência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infrações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sinistros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veículos, identificando </a:t>
            </a:r>
            <a:r>
              <a:rPr sz="1200" dirty="0">
                <a:latin typeface="Times New Roman"/>
                <a:cs typeface="Times New Roman"/>
              </a:rPr>
              <a:t>o  </a:t>
            </a:r>
            <a:r>
              <a:rPr sz="1200" spc="-5" dirty="0">
                <a:latin typeface="Times New Roman"/>
                <a:cs typeface="Times New Roman"/>
              </a:rPr>
              <a:t>responsável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comunicando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instância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superior;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6253" y="691641"/>
            <a:ext cx="32829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13030" marR="5080" indent="-100965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68094" y="1743582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16253" y="2094102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07109" y="2444622"/>
            <a:ext cx="3352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06220" y="3322701"/>
            <a:ext cx="438150" cy="38227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indent="48260">
              <a:lnSpc>
                <a:spcPts val="1370"/>
              </a:lnSpc>
              <a:spcBef>
                <a:spcPts val="2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07109" y="691641"/>
            <a:ext cx="5734050" cy="3013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8640">
              <a:lnSpc>
                <a:spcPts val="141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Fiscalizar, </a:t>
            </a:r>
            <a:r>
              <a:rPr sz="1200" spc="-10" dirty="0">
                <a:latin typeface="Times New Roman"/>
                <a:cs typeface="Times New Roman"/>
              </a:rPr>
              <a:t>controlar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organizar as requisições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veículos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motoristas;</a:t>
            </a:r>
            <a:endParaRPr sz="1200">
              <a:latin typeface="Times New Roman"/>
              <a:cs typeface="Times New Roman"/>
            </a:endParaRPr>
          </a:p>
          <a:p>
            <a:pPr marL="548640" marR="10795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Coordenar as atividades </a:t>
            </a:r>
            <a:r>
              <a:rPr sz="1200" dirty="0">
                <a:latin typeface="Times New Roman"/>
                <a:cs typeface="Times New Roman"/>
              </a:rPr>
              <a:t>das áreas de transportes e </a:t>
            </a:r>
            <a:r>
              <a:rPr sz="1200" spc="-10" dirty="0">
                <a:latin typeface="Times New Roman"/>
                <a:cs typeface="Times New Roman"/>
              </a:rPr>
              <a:t>logística </a:t>
            </a:r>
            <a:r>
              <a:rPr sz="1200" dirty="0">
                <a:latin typeface="Times New Roman"/>
                <a:cs typeface="Times New Roman"/>
              </a:rPr>
              <a:t>de abastecimento </a:t>
            </a:r>
            <a:r>
              <a:rPr sz="1200" spc="-15" dirty="0">
                <a:latin typeface="Times New Roman"/>
                <a:cs typeface="Times New Roman"/>
              </a:rPr>
              <a:t>no 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48640" indent="-375285">
              <a:lnSpc>
                <a:spcPts val="1320"/>
              </a:lnSpc>
              <a:buAutoNum type="romanUcPeriod" startAt="10"/>
              <a:tabLst>
                <a:tab pos="548640" algn="l"/>
                <a:tab pos="549275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spc="-10" dirty="0">
                <a:latin typeface="Times New Roman"/>
                <a:cs typeface="Times New Roman"/>
              </a:rPr>
              <a:t>controles </a:t>
            </a:r>
            <a:r>
              <a:rPr sz="1200" spc="-5" dirty="0">
                <a:latin typeface="Times New Roman"/>
                <a:cs typeface="Times New Roman"/>
              </a:rPr>
              <a:t>estatísticos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relatórios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melhorias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área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transportes;</a:t>
            </a:r>
            <a:endParaRPr sz="1200">
              <a:latin typeface="Times New Roman"/>
              <a:cs typeface="Times New Roman"/>
            </a:endParaRPr>
          </a:p>
          <a:p>
            <a:pPr marL="548640" marR="11430" indent="-426720">
              <a:lnSpc>
                <a:spcPts val="1400"/>
              </a:lnSpc>
              <a:spcBef>
                <a:spcPts val="45"/>
              </a:spcBef>
              <a:buAutoNum type="romanUcPeriod" startAt="10"/>
              <a:tabLst>
                <a:tab pos="548640" algn="l"/>
                <a:tab pos="549275" algn="l"/>
              </a:tabLst>
            </a:pPr>
            <a:r>
              <a:rPr sz="1200" spc="-10" dirty="0">
                <a:latin typeface="Times New Roman"/>
                <a:cs typeface="Times New Roman"/>
              </a:rPr>
              <a:t>Cumprir </a:t>
            </a:r>
            <a:r>
              <a:rPr sz="1200" spc="5" dirty="0">
                <a:latin typeface="Times New Roman"/>
                <a:cs typeface="Times New Roman"/>
              </a:rPr>
              <a:t>as </a:t>
            </a:r>
            <a:r>
              <a:rPr sz="1200" spc="-5" dirty="0">
                <a:latin typeface="Times New Roman"/>
                <a:cs typeface="Times New Roman"/>
              </a:rPr>
              <a:t>exigências </a:t>
            </a:r>
            <a:r>
              <a:rPr sz="1200" spc="-10" dirty="0">
                <a:latin typeface="Times New Roman"/>
                <a:cs typeface="Times New Roman"/>
              </a:rPr>
              <a:t>legais </a:t>
            </a:r>
            <a:r>
              <a:rPr sz="1200" spc="-5" dirty="0">
                <a:latin typeface="Times New Roman"/>
                <a:cs typeface="Times New Roman"/>
              </a:rPr>
              <a:t>concernentes ao </a:t>
            </a:r>
            <a:r>
              <a:rPr sz="1200" dirty="0">
                <a:latin typeface="Times New Roman"/>
                <a:cs typeface="Times New Roman"/>
              </a:rPr>
              <a:t>setor de </a:t>
            </a:r>
            <a:r>
              <a:rPr sz="1200" spc="-5" dirty="0">
                <a:latin typeface="Times New Roman"/>
                <a:cs typeface="Times New Roman"/>
              </a:rPr>
              <a:t>transportes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veículos  oficiais;</a:t>
            </a:r>
            <a:endParaRPr sz="1200">
              <a:latin typeface="Times New Roman"/>
              <a:cs typeface="Times New Roman"/>
            </a:endParaRPr>
          </a:p>
          <a:p>
            <a:pPr marL="548640">
              <a:lnSpc>
                <a:spcPts val="1300"/>
              </a:lnSpc>
            </a:pPr>
            <a:r>
              <a:rPr sz="1200" spc="-5" dirty="0">
                <a:latin typeface="Times New Roman"/>
                <a:cs typeface="Times New Roman"/>
              </a:rPr>
              <a:t>Supervisionar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manutenção </a:t>
            </a:r>
            <a:r>
              <a:rPr sz="1200" spc="-10" dirty="0">
                <a:latin typeface="Times New Roman"/>
                <a:cs typeface="Times New Roman"/>
              </a:rPr>
              <a:t>preventiva </a:t>
            </a:r>
            <a:r>
              <a:rPr sz="1200" spc="5" dirty="0">
                <a:latin typeface="Times New Roman"/>
                <a:cs typeface="Times New Roman"/>
              </a:rPr>
              <a:t>e/ou </a:t>
            </a:r>
            <a:r>
              <a:rPr sz="1200" spc="-10" dirty="0">
                <a:latin typeface="Times New Roman"/>
                <a:cs typeface="Times New Roman"/>
              </a:rPr>
              <a:t>corretiva</a:t>
            </a:r>
            <a:r>
              <a:rPr sz="1200" spc="-9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veículos </a:t>
            </a:r>
            <a:r>
              <a:rPr sz="1200" dirty="0">
                <a:latin typeface="Times New Roman"/>
                <a:cs typeface="Times New Roman"/>
              </a:rPr>
              <a:t>que compõem a</a:t>
            </a:r>
            <a:endParaRPr sz="1200">
              <a:latin typeface="Times New Roman"/>
              <a:cs typeface="Times New Roman"/>
            </a:endParaRPr>
          </a:p>
          <a:p>
            <a:pPr marL="54864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frota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48640" marR="5080">
              <a:lnSpc>
                <a:spcPts val="1390"/>
              </a:lnSpc>
              <a:spcBef>
                <a:spcPts val="50"/>
              </a:spcBef>
            </a:pPr>
            <a:r>
              <a:rPr sz="1200" spc="-5" dirty="0">
                <a:latin typeface="Times New Roman"/>
                <a:cs typeface="Times New Roman"/>
              </a:rPr>
              <a:t>Representar legalmente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Campus, </a:t>
            </a:r>
            <a:r>
              <a:rPr sz="1200" spc="-15" dirty="0">
                <a:latin typeface="Times New Roman"/>
                <a:cs typeface="Times New Roman"/>
              </a:rPr>
              <a:t>junto </a:t>
            </a:r>
            <a:r>
              <a:rPr sz="1200" dirty="0">
                <a:latin typeface="Times New Roman"/>
                <a:cs typeface="Times New Roman"/>
              </a:rPr>
              <a:t>a órgãos </a:t>
            </a:r>
            <a:r>
              <a:rPr sz="1200" spc="-5" dirty="0">
                <a:latin typeface="Times New Roman"/>
                <a:cs typeface="Times New Roman"/>
              </a:rPr>
              <a:t>competentes quando </a:t>
            </a:r>
            <a:r>
              <a:rPr sz="1200" spc="-10" dirty="0">
                <a:latin typeface="Times New Roman"/>
                <a:cs typeface="Times New Roman"/>
              </a:rPr>
              <a:t>se </a:t>
            </a:r>
            <a:r>
              <a:rPr sz="1200" spc="-5" dirty="0">
                <a:latin typeface="Times New Roman"/>
                <a:cs typeface="Times New Roman"/>
              </a:rPr>
              <a:t>tratar </a:t>
            </a:r>
            <a:r>
              <a:rPr sz="1200" dirty="0">
                <a:latin typeface="Times New Roman"/>
                <a:cs typeface="Times New Roman"/>
              </a:rPr>
              <a:t>de  assuntos </a:t>
            </a:r>
            <a:r>
              <a:rPr sz="1200" spc="-5" dirty="0">
                <a:latin typeface="Times New Roman"/>
                <a:cs typeface="Times New Roman"/>
              </a:rPr>
              <a:t>relacionados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transportes;</a:t>
            </a:r>
            <a:endParaRPr sz="1200">
              <a:latin typeface="Times New Roman"/>
              <a:cs typeface="Times New Roman"/>
            </a:endParaRPr>
          </a:p>
          <a:p>
            <a:pPr marL="548640">
              <a:lnSpc>
                <a:spcPts val="1310"/>
              </a:lnSpc>
            </a:pPr>
            <a:r>
              <a:rPr sz="1200" spc="-5" dirty="0">
                <a:latin typeface="Times New Roman"/>
                <a:cs typeface="Times New Roman"/>
              </a:rPr>
              <a:t>Elaborar termo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referência </a:t>
            </a:r>
            <a:r>
              <a:rPr sz="1200" spc="-5" dirty="0">
                <a:latin typeface="Times New Roman"/>
                <a:cs typeface="Times New Roman"/>
              </a:rPr>
              <a:t>das aquisições/contratações </a:t>
            </a:r>
            <a:r>
              <a:rPr sz="1200" spc="-10" dirty="0">
                <a:latin typeface="Times New Roman"/>
                <a:cs typeface="Times New Roman"/>
              </a:rPr>
              <a:t>ligadas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coordenação,</a:t>
            </a:r>
            <a:endParaRPr sz="1200">
              <a:latin typeface="Times New Roman"/>
              <a:cs typeface="Times New Roman"/>
            </a:endParaRPr>
          </a:p>
          <a:p>
            <a:pPr marL="548640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envolvendo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serviços </a:t>
            </a:r>
            <a:r>
              <a:rPr sz="1200" spc="-5" dirty="0">
                <a:latin typeface="Times New Roman"/>
                <a:cs typeface="Times New Roman"/>
              </a:rPr>
              <a:t>terceirizados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transporte;</a:t>
            </a:r>
            <a:endParaRPr sz="1200">
              <a:latin typeface="Times New Roman"/>
              <a:cs typeface="Times New Roman"/>
            </a:endParaRPr>
          </a:p>
          <a:p>
            <a:pPr marL="518159" indent="-454659">
              <a:lnSpc>
                <a:spcPts val="1380"/>
              </a:lnSpc>
              <a:buAutoNum type="romanUcPeriod" startAt="15"/>
              <a:tabLst>
                <a:tab pos="518159" algn="l"/>
                <a:tab pos="518795" algn="l"/>
              </a:tabLst>
            </a:pPr>
            <a:r>
              <a:rPr sz="1200" spc="-35" dirty="0">
                <a:latin typeface="Times New Roman"/>
                <a:cs typeface="Times New Roman"/>
              </a:rPr>
              <a:t>Acompanhar </a:t>
            </a:r>
            <a:r>
              <a:rPr sz="1200" spc="-30" dirty="0">
                <a:latin typeface="Times New Roman"/>
                <a:cs typeface="Times New Roman"/>
              </a:rPr>
              <a:t>a </a:t>
            </a:r>
            <a:r>
              <a:rPr sz="1200" spc="-35" dirty="0">
                <a:latin typeface="Times New Roman"/>
                <a:cs typeface="Times New Roman"/>
              </a:rPr>
              <a:t>execução dos </a:t>
            </a:r>
            <a:r>
              <a:rPr sz="1200" spc="-30" dirty="0">
                <a:latin typeface="Times New Roman"/>
                <a:cs typeface="Times New Roman"/>
              </a:rPr>
              <a:t>serviços terceirizados envolvendo o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transporte;</a:t>
            </a:r>
            <a:endParaRPr sz="1200">
              <a:latin typeface="Times New Roman"/>
              <a:cs typeface="Times New Roman"/>
            </a:endParaRPr>
          </a:p>
          <a:p>
            <a:pPr marL="548640" marR="12700" indent="-536575">
              <a:lnSpc>
                <a:spcPts val="1370"/>
              </a:lnSpc>
              <a:spcBef>
                <a:spcPts val="80"/>
              </a:spcBef>
              <a:buAutoNum type="romanUcPeriod" startAt="15"/>
              <a:tabLst>
                <a:tab pos="548640" algn="l"/>
                <a:tab pos="549275" algn="l"/>
              </a:tabLst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frequência, </a:t>
            </a:r>
            <a:r>
              <a:rPr sz="1200" spc="-10" dirty="0">
                <a:latin typeface="Times New Roman"/>
                <a:cs typeface="Times New Roman"/>
              </a:rPr>
              <a:t>avaliar </a:t>
            </a:r>
            <a:r>
              <a:rPr sz="1200" spc="-5" dirty="0">
                <a:latin typeface="Times New Roman"/>
                <a:cs typeface="Times New Roman"/>
              </a:rPr>
              <a:t>as atividades realizadas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5" dirty="0">
                <a:latin typeface="Times New Roman"/>
                <a:cs typeface="Times New Roman"/>
              </a:rPr>
              <a:t>plano 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férias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servidores lotados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setor;</a:t>
            </a:r>
            <a:endParaRPr sz="1200">
              <a:latin typeface="Times New Roman"/>
              <a:cs typeface="Times New Roman"/>
            </a:endParaRPr>
          </a:p>
          <a:p>
            <a:pPr marL="548640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Elaborar relatórios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atividades;</a:t>
            </a:r>
            <a:endParaRPr sz="1200">
              <a:latin typeface="Times New Roman"/>
              <a:cs typeface="Times New Roman"/>
            </a:endParaRPr>
          </a:p>
          <a:p>
            <a:pPr marL="548640">
              <a:lnSpc>
                <a:spcPts val="1405"/>
              </a:lnSpc>
            </a:pPr>
            <a:r>
              <a:rPr sz="1200" spc="-5" dirty="0">
                <a:latin typeface="Times New Roman"/>
                <a:cs typeface="Times New Roman"/>
              </a:rPr>
              <a:t>Participar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reuniões administrativas sempre </a:t>
            </a:r>
            <a:r>
              <a:rPr sz="1200" dirty="0">
                <a:latin typeface="Times New Roman"/>
                <a:cs typeface="Times New Roman"/>
              </a:rPr>
              <a:t>que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convocado.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6596" y="7167498"/>
            <a:ext cx="5877560" cy="38227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1370"/>
              </a:lnSpc>
              <a:spcBef>
                <a:spcPts val="204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2</a:t>
            </a:r>
            <a:r>
              <a:rPr lang="pt-BR" sz="1200" b="1" dirty="0" smtClean="0">
                <a:latin typeface="Times New Roman"/>
                <a:cs typeface="Times New Roman"/>
              </a:rPr>
              <a:t>9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à </a:t>
            </a:r>
            <a:r>
              <a:rPr sz="1200" b="1" spc="-10" dirty="0">
                <a:latin typeface="Times New Roman"/>
                <a:cs typeface="Times New Roman"/>
              </a:rPr>
              <a:t>Diretoria </a:t>
            </a:r>
            <a:r>
              <a:rPr sz="1200" b="1" spc="-5" dirty="0">
                <a:latin typeface="Times New Roman"/>
                <a:cs typeface="Times New Roman"/>
              </a:rPr>
              <a:t>de </a:t>
            </a:r>
            <a:r>
              <a:rPr sz="1200" b="1" spc="-10" dirty="0">
                <a:latin typeface="Times New Roman"/>
                <a:cs typeface="Times New Roman"/>
              </a:rPr>
              <a:t>Pesquisa, </a:t>
            </a:r>
            <a:r>
              <a:rPr sz="1200" b="1" spc="-5" dirty="0">
                <a:latin typeface="Times New Roman"/>
                <a:cs typeface="Times New Roman"/>
              </a:rPr>
              <a:t>Pós-graduação </a:t>
            </a:r>
            <a:r>
              <a:rPr sz="1200" b="1" dirty="0">
                <a:latin typeface="Times New Roman"/>
                <a:cs typeface="Times New Roman"/>
              </a:rPr>
              <a:t>e </a:t>
            </a:r>
            <a:r>
              <a:rPr sz="1200" b="1" spc="-5" dirty="0">
                <a:latin typeface="Times New Roman"/>
                <a:cs typeface="Times New Roman"/>
              </a:rPr>
              <a:t>Inovação as seguintes  atribuições: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74063" y="7688706"/>
            <a:ext cx="229235" cy="735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5095">
              <a:lnSpc>
                <a:spcPts val="1415"/>
              </a:lnSpc>
              <a:spcBef>
                <a:spcPts val="100"/>
              </a:spcBef>
            </a:pPr>
            <a:r>
              <a:rPr sz="1200" spc="5" dirty="0">
                <a:latin typeface="Times New Roman"/>
                <a:cs typeface="Times New Roman"/>
              </a:rPr>
              <a:t>I.</a:t>
            </a:r>
            <a:endParaRPr sz="1200">
              <a:latin typeface="Times New Roman"/>
              <a:cs typeface="Times New Roman"/>
            </a:endParaRPr>
          </a:p>
          <a:p>
            <a:pPr marL="12700" marR="5080" indent="60960" algn="just">
              <a:lnSpc>
                <a:spcPct val="95800"/>
              </a:lnSpc>
              <a:spcBef>
                <a:spcPts val="35"/>
              </a:spcBef>
            </a:pPr>
            <a:r>
              <a:rPr sz="1200" spc="5" dirty="0">
                <a:latin typeface="Times New Roman"/>
                <a:cs typeface="Times New Roman"/>
              </a:rPr>
              <a:t>II.  II</a:t>
            </a:r>
            <a:r>
              <a:rPr sz="1200" spc="-20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29052" y="7688706"/>
            <a:ext cx="4614545" cy="73596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97790" marR="5080" indent="-85725">
              <a:lnSpc>
                <a:spcPct val="96200"/>
              </a:lnSpc>
              <a:spcBef>
                <a:spcPts val="155"/>
              </a:spcBef>
            </a:pPr>
            <a:r>
              <a:rPr sz="1200" spc="-5" dirty="0">
                <a:latin typeface="Times New Roman"/>
                <a:cs typeface="Times New Roman"/>
              </a:rPr>
              <a:t>Executar </a:t>
            </a:r>
            <a:r>
              <a:rPr sz="1200" spc="-10" dirty="0">
                <a:latin typeface="Times New Roman"/>
                <a:cs typeface="Times New Roman"/>
              </a:rPr>
              <a:t>políticas </a:t>
            </a:r>
            <a:r>
              <a:rPr sz="1200" spc="-5" dirty="0">
                <a:latin typeface="Times New Roman"/>
                <a:cs typeface="Times New Roman"/>
              </a:rPr>
              <a:t>relativas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Pesquisa,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Pós-graduação </a:t>
            </a:r>
            <a:r>
              <a:rPr sz="1200" dirty="0">
                <a:latin typeface="Times New Roman"/>
                <a:cs typeface="Times New Roman"/>
              </a:rPr>
              <a:t>e à </a:t>
            </a:r>
            <a:r>
              <a:rPr sz="1200" spc="-5" dirty="0">
                <a:latin typeface="Times New Roman"/>
                <a:cs typeface="Times New Roman"/>
              </a:rPr>
              <a:t>Inovação;  Supervisionar as atividades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Departamento </a:t>
            </a:r>
            <a:r>
              <a:rPr sz="1200" dirty="0">
                <a:latin typeface="Times New Roman"/>
                <a:cs typeface="Times New Roman"/>
              </a:rPr>
              <a:t>de Pós-graduação;  </a:t>
            </a:r>
            <a:r>
              <a:rPr sz="1200" spc="-5" dirty="0">
                <a:latin typeface="Times New Roman"/>
                <a:cs typeface="Times New Roman"/>
              </a:rPr>
              <a:t>Supervisionar as atividades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Coordenação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Pesquisa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Inovação;  Fomentar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acompanhar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programas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Pesquisa,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Pós-graduação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24127" y="8390001"/>
            <a:ext cx="5419090" cy="126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Inovação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12700" marR="11430" indent="301625">
              <a:lnSpc>
                <a:spcPts val="1370"/>
              </a:lnSpc>
              <a:spcBef>
                <a:spcPts val="80"/>
              </a:spcBef>
              <a:buAutoNum type="romanUcPeriod" startAt="5"/>
              <a:tabLst>
                <a:tab pos="902335" algn="l"/>
                <a:tab pos="902969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integração das atividades </a:t>
            </a:r>
            <a:r>
              <a:rPr sz="1200" spc="-15" dirty="0">
                <a:latin typeface="Times New Roman"/>
                <a:cs typeface="Times New Roman"/>
              </a:rPr>
              <a:t>nas </a:t>
            </a:r>
            <a:r>
              <a:rPr sz="1200" dirty="0">
                <a:latin typeface="Times New Roman"/>
                <a:cs typeface="Times New Roman"/>
              </a:rPr>
              <a:t>diversas </a:t>
            </a:r>
            <a:r>
              <a:rPr sz="1200" spc="-5" dirty="0">
                <a:latin typeface="Times New Roman"/>
                <a:cs typeface="Times New Roman"/>
              </a:rPr>
              <a:t>áreas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Pesquisa,  Pós-graduação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Inovação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Belém;</a:t>
            </a:r>
            <a:endParaRPr sz="1200">
              <a:latin typeface="Times New Roman"/>
              <a:cs typeface="Times New Roman"/>
            </a:endParaRPr>
          </a:p>
          <a:p>
            <a:pPr marL="12700" marR="5080" indent="249554">
              <a:lnSpc>
                <a:spcPts val="1370"/>
              </a:lnSpc>
              <a:spcBef>
                <a:spcPts val="20"/>
              </a:spcBef>
              <a:buAutoNum type="romanUcPeriod" startAt="5"/>
              <a:tabLst>
                <a:tab pos="902335" algn="l"/>
                <a:tab pos="902969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implementar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planos </a:t>
            </a:r>
            <a:r>
              <a:rPr sz="1200" dirty="0">
                <a:latin typeface="Times New Roman"/>
                <a:cs typeface="Times New Roman"/>
              </a:rPr>
              <a:t>de qualificação, </a:t>
            </a:r>
            <a:r>
              <a:rPr sz="1200" spc="-5" dirty="0">
                <a:latin typeface="Times New Roman"/>
                <a:cs typeface="Times New Roman"/>
              </a:rPr>
              <a:t>em nível </a:t>
            </a:r>
            <a:r>
              <a:rPr sz="1200" dirty="0">
                <a:latin typeface="Times New Roman"/>
                <a:cs typeface="Times New Roman"/>
              </a:rPr>
              <a:t>de Pós-  Graduação, </a:t>
            </a:r>
            <a:r>
              <a:rPr sz="1200" spc="-5" dirty="0">
                <a:latin typeface="Times New Roman"/>
                <a:cs typeface="Times New Roman"/>
              </a:rPr>
              <a:t>dos servidores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12700" marR="5080" indent="200660">
              <a:lnSpc>
                <a:spcPts val="1370"/>
              </a:lnSpc>
              <a:spcBef>
                <a:spcPts val="20"/>
              </a:spcBef>
              <a:buAutoNum type="romanUcPeriod" startAt="5"/>
              <a:tabLst>
                <a:tab pos="902335" algn="l"/>
                <a:tab pos="902969" algn="l"/>
              </a:tabLst>
            </a:pPr>
            <a:r>
              <a:rPr sz="1200" spc="-5" dirty="0">
                <a:latin typeface="Times New Roman"/>
                <a:cs typeface="Times New Roman"/>
              </a:rPr>
              <a:t>Convocar as reuniões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Comitê Científico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Pesquisa, </a:t>
            </a:r>
            <a:r>
              <a:rPr sz="1200" dirty="0">
                <a:latin typeface="Times New Roman"/>
                <a:cs typeface="Times New Roman"/>
              </a:rPr>
              <a:t>Pós-Graduação  e </a:t>
            </a:r>
            <a:r>
              <a:rPr sz="1200" spc="-5" dirty="0">
                <a:latin typeface="Times New Roman"/>
                <a:cs typeface="Times New Roman"/>
              </a:rPr>
              <a:t>Inovação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124322" y="4439396"/>
            <a:ext cx="3771276" cy="23707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127" y="691641"/>
            <a:ext cx="5421630" cy="108648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149225">
              <a:lnSpc>
                <a:spcPts val="1390"/>
              </a:lnSpc>
              <a:spcBef>
                <a:spcPts val="185"/>
              </a:spcBef>
              <a:buAutoNum type="romanUcPeriod" startAt="8"/>
              <a:tabLst>
                <a:tab pos="902335" algn="l"/>
                <a:tab pos="902969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as deliberações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5" dirty="0">
                <a:latin typeface="Times New Roman"/>
                <a:cs typeface="Times New Roman"/>
              </a:rPr>
              <a:t>Comitê </a:t>
            </a:r>
            <a:r>
              <a:rPr sz="1200" spc="-5" dirty="0">
                <a:latin typeface="Times New Roman"/>
                <a:cs typeface="Times New Roman"/>
              </a:rPr>
              <a:t>Científico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Pesquisa, </a:t>
            </a:r>
            <a:r>
              <a:rPr sz="1200" spc="10" dirty="0">
                <a:latin typeface="Times New Roman"/>
                <a:cs typeface="Times New Roman"/>
              </a:rPr>
              <a:t>Pós-  </a:t>
            </a:r>
            <a:r>
              <a:rPr sz="1200" spc="-5" dirty="0">
                <a:latin typeface="Times New Roman"/>
                <a:cs typeface="Times New Roman"/>
              </a:rPr>
              <a:t>graduação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Inovação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902969" indent="-640715">
              <a:lnSpc>
                <a:spcPts val="1310"/>
              </a:lnSpc>
              <a:buAutoNum type="romanUcPeriod" startAt="8"/>
              <a:tabLst>
                <a:tab pos="902335" algn="l"/>
                <a:tab pos="902969" algn="l"/>
                <a:tab pos="1654810" algn="l"/>
                <a:tab pos="1869439" algn="l"/>
                <a:tab pos="2689225" algn="l"/>
                <a:tab pos="3401695" algn="l"/>
                <a:tab pos="3684904" algn="l"/>
                <a:tab pos="4385310" algn="l"/>
                <a:tab pos="4751070" algn="l"/>
                <a:tab pos="5256530" algn="l"/>
              </a:tabLst>
            </a:pPr>
            <a:r>
              <a:rPr sz="1200" spc="-5" dirty="0">
                <a:latin typeface="Times New Roman"/>
                <a:cs typeface="Times New Roman"/>
              </a:rPr>
              <a:t>Viabilizar	</a:t>
            </a:r>
            <a:r>
              <a:rPr sz="1200" dirty="0">
                <a:latin typeface="Times New Roman"/>
                <a:cs typeface="Times New Roman"/>
              </a:rPr>
              <a:t>e	</a:t>
            </a:r>
            <a:r>
              <a:rPr sz="1200" spc="-5" dirty="0">
                <a:latin typeface="Times New Roman"/>
                <a:cs typeface="Times New Roman"/>
              </a:rPr>
              <a:t>incentivara	execução	</a:t>
            </a:r>
            <a:r>
              <a:rPr sz="1200" dirty="0">
                <a:latin typeface="Times New Roman"/>
                <a:cs typeface="Times New Roman"/>
              </a:rPr>
              <a:t>de	</a:t>
            </a:r>
            <a:r>
              <a:rPr sz="1200" spc="-5" dirty="0">
                <a:latin typeface="Times New Roman"/>
                <a:cs typeface="Times New Roman"/>
              </a:rPr>
              <a:t>trabalhos	</a:t>
            </a:r>
            <a:r>
              <a:rPr sz="1200" dirty="0">
                <a:latin typeface="Times New Roman"/>
                <a:cs typeface="Times New Roman"/>
              </a:rPr>
              <a:t>que	</a:t>
            </a:r>
            <a:r>
              <a:rPr sz="1200" spc="-5" dirty="0">
                <a:latin typeface="Times New Roman"/>
                <a:cs typeface="Times New Roman"/>
              </a:rPr>
              <a:t>visem	ao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desenvolvimento das atividades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Pesquisa, </a:t>
            </a:r>
            <a:r>
              <a:rPr sz="1200" dirty="0">
                <a:latin typeface="Times New Roman"/>
                <a:cs typeface="Times New Roman"/>
              </a:rPr>
              <a:t>Pós-graduação e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Inovação;</a:t>
            </a:r>
            <a:endParaRPr sz="1200">
              <a:latin typeface="Times New Roman"/>
              <a:cs typeface="Times New Roman"/>
            </a:endParaRPr>
          </a:p>
          <a:p>
            <a:pPr marL="12700" marR="6985" indent="301625">
              <a:lnSpc>
                <a:spcPts val="1400"/>
              </a:lnSpc>
              <a:spcBef>
                <a:spcPts val="45"/>
              </a:spcBef>
              <a:buAutoNum type="romanUcPeriod" startAt="10"/>
              <a:tabLst>
                <a:tab pos="902335" algn="l"/>
                <a:tab pos="902969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programas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Pesquisas, Cursos </a:t>
            </a:r>
            <a:r>
              <a:rPr sz="1200" dirty="0">
                <a:latin typeface="Times New Roman"/>
                <a:cs typeface="Times New Roman"/>
              </a:rPr>
              <a:t>de Pós-Graduação e  </a:t>
            </a:r>
            <a:r>
              <a:rPr sz="1200" spc="-5" dirty="0">
                <a:latin typeface="Times New Roman"/>
                <a:cs typeface="Times New Roman"/>
              </a:rPr>
              <a:t>Inovação, </a:t>
            </a:r>
            <a:r>
              <a:rPr sz="1200" spc="-10" dirty="0">
                <a:latin typeface="Times New Roman"/>
                <a:cs typeface="Times New Roman"/>
              </a:rPr>
              <a:t>conforme </a:t>
            </a:r>
            <a:r>
              <a:rPr sz="1200" dirty="0">
                <a:latin typeface="Times New Roman"/>
                <a:cs typeface="Times New Roman"/>
              </a:rPr>
              <a:t>aprovados </a:t>
            </a:r>
            <a:r>
              <a:rPr sz="1200" spc="-15" dirty="0">
                <a:latin typeface="Times New Roman"/>
                <a:cs typeface="Times New Roman"/>
              </a:rPr>
              <a:t>pelo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CONSUP;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25295" y="1743582"/>
            <a:ext cx="27686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48260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XI.  XI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14397" y="1743582"/>
            <a:ext cx="4523740" cy="385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Divulgar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produção </a:t>
            </a:r>
            <a:r>
              <a:rPr sz="1200" spc="-10" dirty="0">
                <a:latin typeface="Times New Roman"/>
                <a:cs typeface="Times New Roman"/>
              </a:rPr>
              <a:t>científica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comunidade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acadêmica;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5"/>
              </a:lnSpc>
            </a:pPr>
            <a:r>
              <a:rPr sz="1200" spc="-5" dirty="0">
                <a:latin typeface="Times New Roman"/>
                <a:cs typeface="Times New Roman"/>
              </a:rPr>
              <a:t>Acompanhar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emitir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parecer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sobre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relatórios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dos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servidores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afastados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24127" y="2094102"/>
            <a:ext cx="5419725" cy="4592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para 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Pós-Graduação;</a:t>
            </a:r>
            <a:endParaRPr sz="1200">
              <a:latin typeface="Times New Roman"/>
              <a:cs typeface="Times New Roman"/>
            </a:endParaRPr>
          </a:p>
          <a:p>
            <a:pPr marL="12700" marR="13970" indent="149225">
              <a:lnSpc>
                <a:spcPts val="1370"/>
              </a:lnSpc>
              <a:spcBef>
                <a:spcPts val="80"/>
              </a:spcBef>
              <a:buAutoNum type="romanUcPeriod" startAt="13"/>
              <a:tabLst>
                <a:tab pos="902335" algn="l"/>
                <a:tab pos="902969" algn="l"/>
              </a:tabLst>
            </a:pPr>
            <a:r>
              <a:rPr sz="1200" spc="-10" dirty="0">
                <a:latin typeface="Times New Roman"/>
                <a:cs typeface="Times New Roman"/>
              </a:rPr>
              <a:t>Avaliar </a:t>
            </a:r>
            <a:r>
              <a:rPr sz="1200" dirty="0">
                <a:latin typeface="Times New Roman"/>
                <a:cs typeface="Times New Roman"/>
              </a:rPr>
              <a:t>propostas de </a:t>
            </a:r>
            <a:r>
              <a:rPr sz="1200" spc="-10" dirty="0">
                <a:latin typeface="Times New Roman"/>
                <a:cs typeface="Times New Roman"/>
              </a:rPr>
              <a:t>criação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desativação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Cursos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Programas </a:t>
            </a:r>
            <a:r>
              <a:rPr sz="1200" spc="1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Pós-graduação;</a:t>
            </a:r>
            <a:endParaRPr sz="1200">
              <a:latin typeface="Times New Roman"/>
              <a:cs typeface="Times New Roman"/>
            </a:endParaRPr>
          </a:p>
          <a:p>
            <a:pPr marL="12700" marR="10160" indent="139700">
              <a:lnSpc>
                <a:spcPts val="1370"/>
              </a:lnSpc>
              <a:spcBef>
                <a:spcPts val="20"/>
              </a:spcBef>
              <a:buAutoNum type="romanUcPeriod" startAt="13"/>
              <a:tabLst>
                <a:tab pos="902335" algn="l"/>
                <a:tab pos="902969" algn="l"/>
              </a:tabLst>
            </a:pPr>
            <a:r>
              <a:rPr sz="1200" spc="-5" dirty="0">
                <a:latin typeface="Times New Roman"/>
                <a:cs typeface="Times New Roman"/>
              </a:rPr>
              <a:t>Desenvolver </a:t>
            </a:r>
            <a:r>
              <a:rPr sz="1200" spc="-10" dirty="0">
                <a:latin typeface="Times New Roman"/>
                <a:cs typeface="Times New Roman"/>
              </a:rPr>
              <a:t>políticas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bolsas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pesquisa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inovação </a:t>
            </a:r>
            <a:r>
              <a:rPr sz="1200" spc="-5" dirty="0">
                <a:latin typeface="Times New Roman"/>
                <a:cs typeface="Times New Roman"/>
              </a:rPr>
              <a:t>tecnológica </a:t>
            </a:r>
            <a:r>
              <a:rPr sz="1200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premiações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trabalhos;</a:t>
            </a:r>
            <a:endParaRPr sz="1200">
              <a:latin typeface="Times New Roman"/>
              <a:cs typeface="Times New Roman"/>
            </a:endParaRPr>
          </a:p>
          <a:p>
            <a:pPr marL="12700" marR="5080" indent="191770">
              <a:lnSpc>
                <a:spcPts val="1370"/>
              </a:lnSpc>
              <a:spcBef>
                <a:spcPts val="20"/>
              </a:spcBef>
              <a:buAutoNum type="romanUcPeriod" startAt="13"/>
              <a:tabLst>
                <a:tab pos="902335" algn="l"/>
                <a:tab pos="902969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adequação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projetos dos Cursos </a:t>
            </a:r>
            <a:r>
              <a:rPr sz="1200" dirty="0">
                <a:latin typeface="Times New Roman"/>
                <a:cs typeface="Times New Roman"/>
              </a:rPr>
              <a:t>de Pós-graduação, e  </a:t>
            </a:r>
            <a:r>
              <a:rPr sz="1200" spc="-10" dirty="0">
                <a:latin typeface="Times New Roman"/>
                <a:cs typeface="Times New Roman"/>
              </a:rPr>
              <a:t>suas </a:t>
            </a:r>
            <a:r>
              <a:rPr sz="1200" spc="-5" dirty="0">
                <a:latin typeface="Times New Roman"/>
                <a:cs typeface="Times New Roman"/>
              </a:rPr>
              <a:t>atualizações,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base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Projeto Político-Pedagógico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Institucional;</a:t>
            </a:r>
            <a:endParaRPr sz="1200">
              <a:latin typeface="Times New Roman"/>
              <a:cs typeface="Times New Roman"/>
            </a:endParaRPr>
          </a:p>
          <a:p>
            <a:pPr marL="12700" marR="6350" indent="139700">
              <a:lnSpc>
                <a:spcPts val="1370"/>
              </a:lnSpc>
              <a:spcBef>
                <a:spcPts val="20"/>
              </a:spcBef>
              <a:buAutoNum type="romanUcPeriod" startAt="13"/>
              <a:tabLst>
                <a:tab pos="902335" algn="l"/>
                <a:tab pos="902969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calendário </a:t>
            </a:r>
            <a:r>
              <a:rPr sz="1200" spc="-5" dirty="0">
                <a:latin typeface="Times New Roman"/>
                <a:cs typeface="Times New Roman"/>
              </a:rPr>
              <a:t>acadêmico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Pós-graduação, em conjunto com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3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Programas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Pós-graduação;</a:t>
            </a:r>
            <a:endParaRPr sz="1200">
              <a:latin typeface="Times New Roman"/>
              <a:cs typeface="Times New Roman"/>
            </a:endParaRPr>
          </a:p>
          <a:p>
            <a:pPr marL="12700" marR="12700" indent="91440">
              <a:lnSpc>
                <a:spcPts val="1370"/>
              </a:lnSpc>
              <a:spcBef>
                <a:spcPts val="25"/>
              </a:spcBef>
              <a:buAutoNum type="romanUcPeriod" startAt="13"/>
              <a:tabLst>
                <a:tab pos="902335" algn="l"/>
                <a:tab pos="902969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aplicação </a:t>
            </a:r>
            <a:r>
              <a:rPr sz="1200" spc="-5" dirty="0">
                <a:latin typeface="Times New Roman"/>
                <a:cs typeface="Times New Roman"/>
              </a:rPr>
              <a:t>das </a:t>
            </a:r>
            <a:r>
              <a:rPr sz="1200" spc="-10" dirty="0">
                <a:latin typeface="Times New Roman"/>
                <a:cs typeface="Times New Roman"/>
              </a:rPr>
              <a:t>normas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funcionamento dos Colegiados 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Cursos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Pós-graduação;</a:t>
            </a:r>
            <a:endParaRPr sz="1200">
              <a:latin typeface="Times New Roman"/>
              <a:cs typeface="Times New Roman"/>
            </a:endParaRPr>
          </a:p>
          <a:p>
            <a:pPr marL="12700" marR="5080" indent="39370">
              <a:lnSpc>
                <a:spcPts val="1370"/>
              </a:lnSpc>
              <a:spcBef>
                <a:spcPts val="20"/>
              </a:spcBef>
              <a:buAutoNum type="romanUcPeriod" startAt="13"/>
              <a:tabLst>
                <a:tab pos="902335" algn="l"/>
                <a:tab pos="902969" algn="l"/>
              </a:tabLst>
            </a:pPr>
            <a:r>
              <a:rPr sz="1200" spc="-5" dirty="0">
                <a:latin typeface="Times New Roman"/>
                <a:cs typeface="Times New Roman"/>
              </a:rPr>
              <a:t>Administrar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recursos financeiros </a:t>
            </a:r>
            <a:r>
              <a:rPr sz="1200" dirty="0">
                <a:latin typeface="Times New Roman"/>
                <a:cs typeface="Times New Roman"/>
              </a:rPr>
              <a:t>e o </a:t>
            </a:r>
            <a:r>
              <a:rPr sz="1200" spc="-10" dirty="0">
                <a:latin typeface="Times New Roman"/>
                <a:cs typeface="Times New Roman"/>
              </a:rPr>
              <a:t>patrimônio </a:t>
            </a:r>
            <a:r>
              <a:rPr sz="1200" spc="5" dirty="0">
                <a:latin typeface="Times New Roman"/>
                <a:cs typeface="Times New Roman"/>
              </a:rPr>
              <a:t>voltados </a:t>
            </a:r>
            <a:r>
              <a:rPr sz="1200" dirty="0">
                <a:latin typeface="Times New Roman"/>
                <a:cs typeface="Times New Roman"/>
              </a:rPr>
              <a:t>para  </a:t>
            </a:r>
            <a:r>
              <a:rPr sz="1200" spc="-10" dirty="0">
                <a:latin typeface="Times New Roman"/>
                <a:cs typeface="Times New Roman"/>
              </a:rPr>
              <a:t>Pesquisa, </a:t>
            </a:r>
            <a:r>
              <a:rPr sz="1200" spc="-5" dirty="0">
                <a:latin typeface="Times New Roman"/>
                <a:cs typeface="Times New Roman"/>
              </a:rPr>
              <a:t>Pós-graduação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Inovação;</a:t>
            </a:r>
            <a:endParaRPr sz="1200">
              <a:latin typeface="Times New Roman"/>
              <a:cs typeface="Times New Roman"/>
            </a:endParaRPr>
          </a:p>
          <a:p>
            <a:pPr marL="12700" marR="19685" indent="139700">
              <a:lnSpc>
                <a:spcPts val="1370"/>
              </a:lnSpc>
              <a:spcBef>
                <a:spcPts val="20"/>
              </a:spcBef>
              <a:buAutoNum type="romanUcPeriod" startAt="13"/>
              <a:tabLst>
                <a:tab pos="902335" algn="l"/>
                <a:tab pos="902969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5" dirty="0">
                <a:latin typeface="Times New Roman"/>
                <a:cs typeface="Times New Roman"/>
              </a:rPr>
              <a:t>Plano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Trabalho </a:t>
            </a:r>
            <a:r>
              <a:rPr sz="1200" spc="-5" dirty="0">
                <a:latin typeface="Times New Roman"/>
                <a:cs typeface="Times New Roman"/>
              </a:rPr>
              <a:t>Setorial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Diretoria,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compor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5" dirty="0">
                <a:latin typeface="Times New Roman"/>
                <a:cs typeface="Times New Roman"/>
              </a:rPr>
              <a:t>Plano 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Gestão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12700" marR="5080" indent="191770">
              <a:lnSpc>
                <a:spcPts val="1370"/>
              </a:lnSpc>
              <a:spcBef>
                <a:spcPts val="20"/>
              </a:spcBef>
              <a:buAutoNum type="romanUcPeriod" startAt="13"/>
              <a:tabLst>
                <a:tab pos="902335" algn="l"/>
                <a:tab pos="902969" algn="l"/>
              </a:tabLst>
            </a:pPr>
            <a:r>
              <a:rPr sz="1200" spc="-10" dirty="0">
                <a:latin typeface="Times New Roman"/>
                <a:cs typeface="Times New Roman"/>
              </a:rPr>
              <a:t>Fazer cumprir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planos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trabalho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Departamento </a:t>
            </a:r>
            <a:r>
              <a:rPr sz="1200" dirty="0">
                <a:latin typeface="Times New Roman"/>
                <a:cs typeface="Times New Roman"/>
              </a:rPr>
              <a:t>de Pós-Graduação  e da </a:t>
            </a:r>
            <a:r>
              <a:rPr sz="1200" spc="-5" dirty="0">
                <a:latin typeface="Times New Roman"/>
                <a:cs typeface="Times New Roman"/>
              </a:rPr>
              <a:t>Coordenação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Pesquisa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Inovação;</a:t>
            </a:r>
            <a:endParaRPr sz="1200">
              <a:latin typeface="Times New Roman"/>
              <a:cs typeface="Times New Roman"/>
            </a:endParaRPr>
          </a:p>
          <a:p>
            <a:pPr marL="12700" marR="10795" indent="139700">
              <a:lnSpc>
                <a:spcPts val="1370"/>
              </a:lnSpc>
              <a:spcBef>
                <a:spcPts val="20"/>
              </a:spcBef>
              <a:buAutoNum type="romanUcPeriod" startAt="13"/>
              <a:tabLst>
                <a:tab pos="902335" algn="l"/>
                <a:tab pos="902969" algn="l"/>
              </a:tabLst>
            </a:pPr>
            <a:r>
              <a:rPr sz="1200" spc="-5" dirty="0">
                <a:latin typeface="Times New Roman"/>
                <a:cs typeface="Times New Roman"/>
              </a:rPr>
              <a:t>Apresentar relatórios das atividades desenvolvidas </a:t>
            </a:r>
            <a:r>
              <a:rPr sz="1200" spc="-15" dirty="0">
                <a:latin typeface="Times New Roman"/>
                <a:cs typeface="Times New Roman"/>
              </a:rPr>
              <a:t>pela </a:t>
            </a:r>
            <a:r>
              <a:rPr sz="1200" spc="-5" dirty="0">
                <a:latin typeface="Times New Roman"/>
                <a:cs typeface="Times New Roman"/>
              </a:rPr>
              <a:t>Diretoria, quando  solicitados </a:t>
            </a:r>
            <a:r>
              <a:rPr sz="1200" spc="5" dirty="0">
                <a:latin typeface="Times New Roman"/>
                <a:cs typeface="Times New Roman"/>
              </a:rPr>
              <a:t>por </a:t>
            </a:r>
            <a:r>
              <a:rPr sz="1200" dirty="0">
                <a:latin typeface="Times New Roman"/>
                <a:cs typeface="Times New Roman"/>
              </a:rPr>
              <a:t>órgãos </a:t>
            </a:r>
            <a:r>
              <a:rPr sz="1200" spc="-5" dirty="0">
                <a:latin typeface="Times New Roman"/>
                <a:cs typeface="Times New Roman"/>
              </a:rPr>
              <a:t>superiores </a:t>
            </a:r>
            <a:r>
              <a:rPr sz="1200" dirty="0">
                <a:latin typeface="Times New Roman"/>
                <a:cs typeface="Times New Roman"/>
              </a:rPr>
              <a:t>e de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spc="-5" dirty="0">
                <a:latin typeface="Times New Roman"/>
                <a:cs typeface="Times New Roman"/>
              </a:rPr>
              <a:t>interno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externo;</a:t>
            </a:r>
            <a:endParaRPr sz="1200">
              <a:latin typeface="Times New Roman"/>
              <a:cs typeface="Times New Roman"/>
            </a:endParaRPr>
          </a:p>
          <a:p>
            <a:pPr marL="12700" marR="13335" indent="91440">
              <a:lnSpc>
                <a:spcPts val="1370"/>
              </a:lnSpc>
              <a:spcBef>
                <a:spcPts val="20"/>
              </a:spcBef>
              <a:buAutoNum type="romanUcPeriod" startAt="13"/>
              <a:tabLst>
                <a:tab pos="902335" algn="l"/>
                <a:tab pos="902969" algn="l"/>
                <a:tab pos="1468755" algn="l"/>
                <a:tab pos="1682114" algn="l"/>
                <a:tab pos="2489200" algn="l"/>
                <a:tab pos="2775585" algn="l"/>
                <a:tab pos="3408679" algn="l"/>
                <a:tab pos="4264025" algn="l"/>
                <a:tab pos="5330190" algn="l"/>
              </a:tabLst>
            </a:pPr>
            <a:r>
              <a:rPr sz="1200" spc="-3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45" dirty="0">
                <a:latin typeface="Times New Roman"/>
                <a:cs typeface="Times New Roman"/>
              </a:rPr>
              <a:t>o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r	a	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50" dirty="0">
                <a:latin typeface="Times New Roman"/>
                <a:cs typeface="Times New Roman"/>
              </a:rPr>
              <a:t>l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spc="-25" dirty="0">
                <a:latin typeface="Times New Roman"/>
                <a:cs typeface="Times New Roman"/>
              </a:rPr>
              <a:t>b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açã</a:t>
            </a:r>
            <a:r>
              <a:rPr sz="1200" dirty="0">
                <a:latin typeface="Times New Roman"/>
                <a:cs typeface="Times New Roman"/>
              </a:rPr>
              <a:t>o	de	p</a:t>
            </a:r>
            <a:r>
              <a:rPr sz="1200" spc="-20" dirty="0">
                <a:latin typeface="Times New Roman"/>
                <a:cs typeface="Times New Roman"/>
              </a:rPr>
              <a:t>r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50" dirty="0">
                <a:latin typeface="Times New Roman"/>
                <a:cs typeface="Times New Roman"/>
              </a:rPr>
              <a:t>j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5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	</a:t>
            </a:r>
            <a:r>
              <a:rPr sz="1200" spc="-25" dirty="0">
                <a:latin typeface="Times New Roman"/>
                <a:cs typeface="Times New Roman"/>
              </a:rPr>
              <a:t>in</a:t>
            </a:r>
            <a:r>
              <a:rPr sz="1200" spc="20" dirty="0">
                <a:latin typeface="Times New Roman"/>
                <a:cs typeface="Times New Roman"/>
              </a:rPr>
              <a:t>d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spc="20" dirty="0">
                <a:latin typeface="Times New Roman"/>
                <a:cs typeface="Times New Roman"/>
              </a:rPr>
              <a:t>v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du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spc="-20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,	d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-50" dirty="0">
                <a:latin typeface="Times New Roman"/>
                <a:cs typeface="Times New Roman"/>
              </a:rPr>
              <a:t>m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	e  </a:t>
            </a:r>
            <a:r>
              <a:rPr sz="1200" spc="-5" dirty="0">
                <a:latin typeface="Times New Roman"/>
                <a:cs typeface="Times New Roman"/>
              </a:rPr>
              <a:t>interdepartamentais </a:t>
            </a:r>
            <a:r>
              <a:rPr sz="1200" dirty="0">
                <a:latin typeface="Times New Roman"/>
                <a:cs typeface="Times New Roman"/>
              </a:rPr>
              <a:t>a serem </a:t>
            </a:r>
            <a:r>
              <a:rPr sz="1200" spc="-5" dirty="0">
                <a:latin typeface="Times New Roman"/>
                <a:cs typeface="Times New Roman"/>
              </a:rPr>
              <a:t>submetidos internamente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5" dirty="0">
                <a:latin typeface="Times New Roman"/>
                <a:cs typeface="Times New Roman"/>
              </a:rPr>
              <a:t>aos </a:t>
            </a:r>
            <a:r>
              <a:rPr sz="1200" dirty="0">
                <a:latin typeface="Times New Roman"/>
                <a:cs typeface="Times New Roman"/>
              </a:rPr>
              <a:t>órgãos de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fomento;</a:t>
            </a:r>
            <a:endParaRPr sz="1200">
              <a:latin typeface="Times New Roman"/>
              <a:cs typeface="Times New Roman"/>
            </a:endParaRPr>
          </a:p>
          <a:p>
            <a:pPr marL="12700" marR="12700" indent="39370">
              <a:lnSpc>
                <a:spcPts val="1370"/>
              </a:lnSpc>
              <a:spcBef>
                <a:spcPts val="25"/>
              </a:spcBef>
              <a:buAutoNum type="romanUcPeriod" startAt="13"/>
              <a:tabLst>
                <a:tab pos="902335" algn="l"/>
                <a:tab pos="902969" algn="l"/>
              </a:tabLst>
            </a:pPr>
            <a:r>
              <a:rPr sz="1200" spc="-5" dirty="0">
                <a:latin typeface="Times New Roman"/>
                <a:cs typeface="Times New Roman"/>
              </a:rPr>
              <a:t>Deliberar sobre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aplicação </a:t>
            </a:r>
            <a:r>
              <a:rPr sz="1200" dirty="0">
                <a:latin typeface="Times New Roman"/>
                <a:cs typeface="Times New Roman"/>
              </a:rPr>
              <a:t>de recursos </a:t>
            </a:r>
            <a:r>
              <a:rPr sz="1200" spc="-10" dirty="0">
                <a:latin typeface="Times New Roman"/>
                <a:cs typeface="Times New Roman"/>
              </a:rPr>
              <a:t>financeiros </a:t>
            </a:r>
            <a:r>
              <a:rPr sz="1200" spc="-5" dirty="0">
                <a:latin typeface="Times New Roman"/>
                <a:cs typeface="Times New Roman"/>
              </a:rPr>
              <a:t>destinados ao  Departamento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Pós-Graduação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12700" marR="6985" indent="30480">
              <a:lnSpc>
                <a:spcPts val="1370"/>
              </a:lnSpc>
              <a:spcBef>
                <a:spcPts val="15"/>
              </a:spcBef>
              <a:buAutoNum type="romanUcPeriod" startAt="13"/>
              <a:tabLst>
                <a:tab pos="902335" algn="l"/>
                <a:tab pos="902969" algn="l"/>
              </a:tabLst>
            </a:pPr>
            <a:r>
              <a:rPr sz="1200" spc="-10" dirty="0">
                <a:latin typeface="Times New Roman"/>
                <a:cs typeface="Times New Roman"/>
              </a:rPr>
              <a:t>Apoiar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zelar pela manutenção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política institucional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estímulo </a:t>
            </a:r>
            <a:r>
              <a:rPr sz="1200" dirty="0">
                <a:latin typeface="Times New Roman"/>
                <a:cs typeface="Times New Roman"/>
              </a:rPr>
              <a:t>à  </a:t>
            </a:r>
            <a:r>
              <a:rPr sz="1200" spc="-5" dirty="0">
                <a:latin typeface="Times New Roman"/>
                <a:cs typeface="Times New Roman"/>
              </a:rPr>
              <a:t>proteção dos pesquisadores públicos, das criações, licenciamento, </a:t>
            </a:r>
            <a:r>
              <a:rPr sz="1200" spc="-10" dirty="0">
                <a:latin typeface="Times New Roman"/>
                <a:cs typeface="Times New Roman"/>
              </a:rPr>
              <a:t>inovação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outras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55"/>
              </a:lnSpc>
            </a:pPr>
            <a:r>
              <a:rPr sz="1200" spc="-5" dirty="0">
                <a:latin typeface="Times New Roman"/>
                <a:cs typeface="Times New Roman"/>
              </a:rPr>
              <a:t>formas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tecnologia;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14397" y="6652005"/>
            <a:ext cx="45237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difundir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resultados decorrentes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projetos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24127" y="6652005"/>
            <a:ext cx="774700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>
              <a:lnSpc>
                <a:spcPts val="1420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XXV.</a:t>
            </a:r>
            <a:endParaRPr sz="1200">
              <a:latin typeface="Times New Roman"/>
              <a:cs typeface="Times New Roman"/>
            </a:endParaRPr>
          </a:p>
          <a:p>
            <a:pPr marL="42545" marR="5080" indent="-30480">
              <a:lnSpc>
                <a:spcPts val="1370"/>
              </a:lnSpc>
              <a:spcBef>
                <a:spcPts val="80"/>
              </a:spcBef>
            </a:pP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pesquisa;  XXVI.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14397" y="7002906"/>
            <a:ext cx="4524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solicitação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inventor independente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adoção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24127" y="7179690"/>
            <a:ext cx="27228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invenção,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acordo </a:t>
            </a:r>
            <a:r>
              <a:rPr sz="1200" spc="-5" dirty="0">
                <a:latin typeface="Times New Roman"/>
                <a:cs typeface="Times New Roman"/>
              </a:rPr>
              <a:t>com </a:t>
            </a:r>
            <a:r>
              <a:rPr sz="1200" spc="-10" dirty="0">
                <a:latin typeface="Times New Roman"/>
                <a:cs typeface="Times New Roman"/>
              </a:rPr>
              <a:t>legislação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vigente;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54022" y="7353427"/>
            <a:ext cx="54800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51435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14397" y="7353427"/>
            <a:ext cx="452374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proteção das </a:t>
            </a:r>
            <a:r>
              <a:rPr sz="1200" spc="-10" dirty="0">
                <a:latin typeface="Times New Roman"/>
                <a:cs typeface="Times New Roman"/>
              </a:rPr>
              <a:t>criações </a:t>
            </a:r>
            <a:r>
              <a:rPr sz="1200" dirty="0">
                <a:latin typeface="Times New Roman"/>
                <a:cs typeface="Times New Roman"/>
              </a:rPr>
              <a:t>desenvolvidas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Campus;  Acompanhar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processamento dos pedidos </a:t>
            </a:r>
            <a:r>
              <a:rPr sz="1200" dirty="0">
                <a:latin typeface="Times New Roman"/>
                <a:cs typeface="Times New Roman"/>
              </a:rPr>
              <a:t>e a </a:t>
            </a:r>
            <a:r>
              <a:rPr sz="1200" spc="-5" dirty="0">
                <a:latin typeface="Times New Roman"/>
                <a:cs typeface="Times New Roman"/>
              </a:rPr>
              <a:t>manutenção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títulos</a:t>
            </a:r>
            <a:r>
              <a:rPr sz="1200" spc="-1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24127" y="7703946"/>
            <a:ext cx="5410835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propriedade intelectual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Campus,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acordo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10" dirty="0">
                <a:latin typeface="Times New Roman"/>
                <a:cs typeface="Times New Roman"/>
              </a:rPr>
              <a:t>legislação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vigente;</a:t>
            </a:r>
            <a:endParaRPr sz="1200">
              <a:latin typeface="Times New Roman"/>
              <a:cs typeface="Times New Roman"/>
            </a:endParaRPr>
          </a:p>
          <a:p>
            <a:pPr marL="12700" marR="5080" indent="30480">
              <a:lnSpc>
                <a:spcPts val="1370"/>
              </a:lnSpc>
              <a:spcBef>
                <a:spcPts val="80"/>
              </a:spcBef>
              <a:tabLst>
                <a:tab pos="902335" algn="l"/>
              </a:tabLst>
            </a:pPr>
            <a:r>
              <a:rPr sz="1200" spc="-5" dirty="0">
                <a:latin typeface="Times New Roman"/>
                <a:cs typeface="Times New Roman"/>
              </a:rPr>
              <a:t>XXIX.	Executar </a:t>
            </a:r>
            <a:r>
              <a:rPr sz="1200" dirty="0">
                <a:latin typeface="Times New Roman"/>
                <a:cs typeface="Times New Roman"/>
              </a:rPr>
              <a:t>outras </a:t>
            </a:r>
            <a:r>
              <a:rPr sz="1200" spc="-10" dirty="0">
                <a:latin typeface="Times New Roman"/>
                <a:cs typeface="Times New Roman"/>
              </a:rPr>
              <a:t>funções </a:t>
            </a:r>
            <a:r>
              <a:rPr sz="1200" spc="-5" dirty="0">
                <a:latin typeface="Times New Roman"/>
                <a:cs typeface="Times New Roman"/>
              </a:rPr>
              <a:t>que, por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natureza, </a:t>
            </a:r>
            <a:r>
              <a:rPr sz="1200" spc="-10" dirty="0">
                <a:latin typeface="Times New Roman"/>
                <a:cs typeface="Times New Roman"/>
              </a:rPr>
              <a:t>lhe </a:t>
            </a:r>
            <a:r>
              <a:rPr sz="1200" spc="-5" dirty="0">
                <a:latin typeface="Times New Roman"/>
                <a:cs typeface="Times New Roman"/>
              </a:rPr>
              <a:t>estejam </a:t>
            </a:r>
            <a:r>
              <a:rPr sz="1200" dirty="0">
                <a:latin typeface="Times New Roman"/>
                <a:cs typeface="Times New Roman"/>
              </a:rPr>
              <a:t>afetas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20" dirty="0">
                <a:latin typeface="Times New Roman"/>
                <a:cs typeface="Times New Roman"/>
              </a:rPr>
              <a:t>lhe  </a:t>
            </a:r>
            <a:r>
              <a:rPr sz="1200" spc="-5" dirty="0">
                <a:latin typeface="Times New Roman"/>
                <a:cs typeface="Times New Roman"/>
              </a:rPr>
              <a:t>tenham sido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atribuídas.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6596" y="9060941"/>
            <a:ext cx="5877560" cy="918841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185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lang="pt-BR" sz="1200" b="1" spc="-10" dirty="0" smtClean="0">
                <a:latin typeface="Times New Roman"/>
                <a:cs typeface="Times New Roman"/>
              </a:rPr>
              <a:t>30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</a:t>
            </a:r>
            <a:r>
              <a:rPr sz="1200" b="1" spc="-5" dirty="0">
                <a:latin typeface="Times New Roman"/>
                <a:cs typeface="Times New Roman"/>
              </a:rPr>
              <a:t>Departamento de Gestão dos Cursos de Pós-Graduação </a:t>
            </a:r>
            <a:r>
              <a:rPr sz="1200" b="1" spc="5" dirty="0">
                <a:latin typeface="Times New Roman"/>
                <a:cs typeface="Times New Roman"/>
              </a:rPr>
              <a:t>as  </a:t>
            </a:r>
            <a:r>
              <a:rPr sz="1200" b="1" spc="-5" dirty="0">
                <a:latin typeface="Times New Roman"/>
                <a:cs typeface="Times New Roman"/>
              </a:rPr>
              <a:t>seguintes 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50">
              <a:latin typeface="Times New Roman"/>
              <a:cs typeface="Times New Roman"/>
            </a:endParaRPr>
          </a:p>
          <a:p>
            <a:pPr marL="732155" marR="15240" indent="-268605">
              <a:lnSpc>
                <a:spcPts val="1370"/>
              </a:lnSpc>
              <a:spcBef>
                <a:spcPts val="5"/>
              </a:spcBef>
              <a:tabLst>
                <a:tab pos="732155" algn="l"/>
              </a:tabLst>
            </a:pPr>
            <a:r>
              <a:rPr sz="1200" dirty="0">
                <a:latin typeface="Times New Roman"/>
                <a:cs typeface="Times New Roman"/>
              </a:rPr>
              <a:t>I.	</a:t>
            </a:r>
            <a:r>
              <a:rPr sz="1200" spc="-5" dirty="0">
                <a:latin typeface="Times New Roman"/>
                <a:cs typeface="Times New Roman"/>
              </a:rPr>
              <a:t>Assessorar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5" dirty="0">
                <a:latin typeface="Times New Roman"/>
                <a:cs typeface="Times New Roman"/>
              </a:rPr>
              <a:t>Chefia </a:t>
            </a:r>
            <a:r>
              <a:rPr sz="1200" dirty="0">
                <a:latin typeface="Times New Roman"/>
                <a:cs typeface="Times New Roman"/>
              </a:rPr>
              <a:t>Imediata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elaboração </a:t>
            </a:r>
            <a:r>
              <a:rPr sz="1200" spc="-10" dirty="0">
                <a:latin typeface="Times New Roman"/>
                <a:cs typeface="Times New Roman"/>
              </a:rPr>
              <a:t>aplicação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atualização </a:t>
            </a:r>
            <a:r>
              <a:rPr sz="1200" spc="-5" dirty="0">
                <a:latin typeface="Times New Roman"/>
                <a:cs typeface="Times New Roman"/>
              </a:rPr>
              <a:t>das diretrizes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regulamentos inerentes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Pós-Graduação;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596" y="691641"/>
            <a:ext cx="5880735" cy="7484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2155" indent="-269240">
              <a:lnSpc>
                <a:spcPts val="1415"/>
              </a:lnSpc>
              <a:spcBef>
                <a:spcPts val="100"/>
              </a:spcBef>
              <a:buAutoNum type="romanUcPeriod" startAt="2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Cadastrar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controlar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produção </a:t>
            </a:r>
            <a:r>
              <a:rPr sz="1200" spc="-10" dirty="0">
                <a:latin typeface="Times New Roman"/>
                <a:cs typeface="Times New Roman"/>
              </a:rPr>
              <a:t>científica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732155" marR="17780" indent="-268605">
              <a:lnSpc>
                <a:spcPts val="1370"/>
              </a:lnSpc>
              <a:spcBef>
                <a:spcPts val="80"/>
              </a:spcBef>
              <a:buAutoNum type="romanUcPeriod" startAt="2"/>
              <a:tabLst>
                <a:tab pos="732790" algn="l"/>
              </a:tabLst>
            </a:pPr>
            <a:r>
              <a:rPr sz="1200" spc="-10" dirty="0">
                <a:latin typeface="Times New Roman"/>
                <a:cs typeface="Times New Roman"/>
              </a:rPr>
              <a:t>Zelar pelo </a:t>
            </a:r>
            <a:r>
              <a:rPr sz="1200" spc="-5" dirty="0">
                <a:latin typeface="Times New Roman"/>
                <a:cs typeface="Times New Roman"/>
              </a:rPr>
              <a:t>cumprimento dos objetivos, programas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regulamentos institucionais  relativos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Pós-Graduação;</a:t>
            </a:r>
            <a:endParaRPr sz="1200">
              <a:latin typeface="Times New Roman"/>
              <a:cs typeface="Times New Roman"/>
            </a:endParaRPr>
          </a:p>
          <a:p>
            <a:pPr marL="732155" marR="18415" indent="-268605">
              <a:lnSpc>
                <a:spcPts val="1370"/>
              </a:lnSpc>
              <a:spcBef>
                <a:spcPts val="20"/>
              </a:spcBef>
              <a:buAutoNum type="romanUcPeriod" startAt="2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coleta sistemática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permanente </a:t>
            </a:r>
            <a:r>
              <a:rPr sz="1200" dirty="0">
                <a:latin typeface="Times New Roman"/>
                <a:cs typeface="Times New Roman"/>
              </a:rPr>
              <a:t>de dados, </a:t>
            </a:r>
            <a:r>
              <a:rPr sz="1200" spc="-10" dirty="0">
                <a:latin typeface="Times New Roman"/>
                <a:cs typeface="Times New Roman"/>
              </a:rPr>
              <a:t>visando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avaliação  </a:t>
            </a:r>
            <a:r>
              <a:rPr sz="1200" spc="-5" dirty="0">
                <a:latin typeface="Times New Roman"/>
                <a:cs typeface="Times New Roman"/>
              </a:rPr>
              <a:t>quantitativa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qualitativa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Cursos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Pós-Graduação;</a:t>
            </a:r>
            <a:endParaRPr sz="1200">
              <a:latin typeface="Times New Roman"/>
              <a:cs typeface="Times New Roman"/>
            </a:endParaRPr>
          </a:p>
          <a:p>
            <a:pPr marL="732155" marR="5080" indent="-268605">
              <a:lnSpc>
                <a:spcPts val="1370"/>
              </a:lnSpc>
              <a:spcBef>
                <a:spcPts val="20"/>
              </a:spcBef>
              <a:buAutoNum type="romanUcPeriod" startAt="2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Assessorar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implementar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planos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qualificação em nível </a:t>
            </a:r>
            <a:r>
              <a:rPr sz="1200" dirty="0">
                <a:latin typeface="Times New Roman"/>
                <a:cs typeface="Times New Roman"/>
              </a:rPr>
              <a:t>de pós-graduação </a:t>
            </a:r>
            <a:r>
              <a:rPr sz="1200" spc="-5" dirty="0">
                <a:latin typeface="Times New Roman"/>
                <a:cs typeface="Times New Roman"/>
              </a:rPr>
              <a:t>dos  servidores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732155" marR="18415" indent="-268605">
              <a:lnSpc>
                <a:spcPts val="1370"/>
              </a:lnSpc>
              <a:spcBef>
                <a:spcPts val="20"/>
              </a:spcBef>
              <a:buAutoNum type="romanUcPeriod" startAt="2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Assessorar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encaminhamento dos </a:t>
            </a:r>
            <a:r>
              <a:rPr sz="1200" dirty="0">
                <a:latin typeface="Times New Roman"/>
                <a:cs typeface="Times New Roman"/>
              </a:rPr>
              <a:t>processos de </a:t>
            </a:r>
            <a:r>
              <a:rPr sz="1200" spc="-10" dirty="0">
                <a:latin typeface="Times New Roman"/>
                <a:cs typeface="Times New Roman"/>
              </a:rPr>
              <a:t>criação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avaliação 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cursos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Pós-graduação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execução dos regulamentos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editais;</a:t>
            </a:r>
            <a:endParaRPr sz="1200">
              <a:latin typeface="Times New Roman"/>
              <a:cs typeface="Times New Roman"/>
            </a:endParaRPr>
          </a:p>
          <a:p>
            <a:pPr marL="732155" marR="9525" indent="-268605">
              <a:lnSpc>
                <a:spcPts val="1370"/>
              </a:lnSpc>
              <a:spcBef>
                <a:spcPts val="20"/>
              </a:spcBef>
              <a:buAutoNum type="romanUcPeriod" startAt="2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desenvolvimento dos programas institucionais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5" dirty="0">
                <a:latin typeface="Times New Roman"/>
                <a:cs typeface="Times New Roman"/>
              </a:rPr>
              <a:t>Pós- </a:t>
            </a:r>
            <a:r>
              <a:rPr sz="1200" spc="3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Graduação;</a:t>
            </a:r>
            <a:endParaRPr sz="1200">
              <a:latin typeface="Times New Roman"/>
              <a:cs typeface="Times New Roman"/>
            </a:endParaRPr>
          </a:p>
          <a:p>
            <a:pPr marL="732155" marR="6350" indent="-268605">
              <a:lnSpc>
                <a:spcPts val="1370"/>
              </a:lnSpc>
              <a:spcBef>
                <a:spcPts val="25"/>
              </a:spcBef>
              <a:buAutoNum type="romanUcPeriod" startAt="2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Gerenciar,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conjunto </a:t>
            </a:r>
            <a:r>
              <a:rPr sz="1200" spc="-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Diretoria, </a:t>
            </a:r>
            <a:r>
              <a:rPr sz="1200" spc="-10" dirty="0">
                <a:latin typeface="Times New Roman"/>
                <a:cs typeface="Times New Roman"/>
              </a:rPr>
              <a:t>convênios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cooperação </a:t>
            </a:r>
            <a:r>
              <a:rPr sz="1200" spc="-10" dirty="0">
                <a:latin typeface="Times New Roman"/>
                <a:cs typeface="Times New Roman"/>
              </a:rPr>
              <a:t>para </a:t>
            </a:r>
            <a:r>
              <a:rPr sz="1200" spc="10" dirty="0">
                <a:latin typeface="Times New Roman"/>
                <a:cs typeface="Times New Roman"/>
              </a:rPr>
              <a:t>Pós-  </a:t>
            </a:r>
            <a:r>
              <a:rPr sz="1200" dirty="0">
                <a:latin typeface="Times New Roman"/>
                <a:cs typeface="Times New Roman"/>
              </a:rPr>
              <a:t>Graduação,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outras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instituições;</a:t>
            </a:r>
            <a:endParaRPr sz="1200">
              <a:latin typeface="Times New Roman"/>
              <a:cs typeface="Times New Roman"/>
            </a:endParaRPr>
          </a:p>
          <a:p>
            <a:pPr marL="732155" marR="6350" indent="-268605">
              <a:lnSpc>
                <a:spcPts val="1370"/>
              </a:lnSpc>
              <a:spcBef>
                <a:spcPts val="20"/>
              </a:spcBef>
              <a:buAutoNum type="romanUcPeriod" startAt="2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Auxiliar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promoção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eventos acadêmico-científicos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5" dirty="0">
                <a:latin typeface="Times New Roman"/>
                <a:cs typeface="Times New Roman"/>
              </a:rPr>
              <a:t>Pós-  </a:t>
            </a:r>
            <a:r>
              <a:rPr sz="1200" dirty="0">
                <a:latin typeface="Times New Roman"/>
                <a:cs typeface="Times New Roman"/>
              </a:rPr>
              <a:t>Graduação;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20"/>
              </a:lnSpc>
              <a:buAutoNum type="romanUcPeriod" startAt="2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Convocar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presidir </a:t>
            </a:r>
            <a:r>
              <a:rPr sz="1200" spc="-5" dirty="0">
                <a:latin typeface="Times New Roman"/>
                <a:cs typeface="Times New Roman"/>
              </a:rPr>
              <a:t>reuniões relativas às atividades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Pós-Graduação;</a:t>
            </a:r>
            <a:endParaRPr sz="1200">
              <a:latin typeface="Times New Roman"/>
              <a:cs typeface="Times New Roman"/>
            </a:endParaRPr>
          </a:p>
          <a:p>
            <a:pPr marL="732155" marR="12065" indent="-268605">
              <a:lnSpc>
                <a:spcPts val="1400"/>
              </a:lnSpc>
              <a:spcBef>
                <a:spcPts val="40"/>
              </a:spcBef>
              <a:buAutoNum type="romanUcPeriod" startAt="2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Encaminhar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10" dirty="0">
                <a:latin typeface="Times New Roman"/>
                <a:cs typeface="Times New Roman"/>
              </a:rPr>
              <a:t>divulgação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resultados dos </a:t>
            </a:r>
            <a:r>
              <a:rPr sz="1200" dirty="0">
                <a:latin typeface="Times New Roman"/>
                <a:cs typeface="Times New Roman"/>
              </a:rPr>
              <a:t>processos </a:t>
            </a:r>
            <a:r>
              <a:rPr sz="1200" spc="-5" dirty="0">
                <a:latin typeface="Times New Roman"/>
                <a:cs typeface="Times New Roman"/>
              </a:rPr>
              <a:t>seletivos dos cursos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programas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bolsas </a:t>
            </a:r>
            <a:r>
              <a:rPr sz="1200" dirty="0">
                <a:latin typeface="Times New Roman"/>
                <a:cs typeface="Times New Roman"/>
              </a:rPr>
              <a:t>de Pós-Graduação </a:t>
            </a:r>
            <a:r>
              <a:rPr sz="1200" spc="-5" dirty="0">
                <a:latin typeface="Times New Roman"/>
                <a:cs typeface="Times New Roman"/>
              </a:rPr>
              <a:t>vinculados ao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00"/>
              </a:lnSpc>
              <a:buAutoNum type="romanUcPeriod" startAt="2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Apresentar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spc="-5" dirty="0">
                <a:latin typeface="Times New Roman"/>
                <a:cs typeface="Times New Roman"/>
              </a:rPr>
              <a:t>relatórios das atividades desenvolvidas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Departamento;</a:t>
            </a:r>
            <a:endParaRPr sz="1200">
              <a:latin typeface="Times New Roman"/>
              <a:cs typeface="Times New Roman"/>
            </a:endParaRPr>
          </a:p>
          <a:p>
            <a:pPr marL="911860" indent="-448945">
              <a:lnSpc>
                <a:spcPts val="1380"/>
              </a:lnSpc>
              <a:buAutoNum type="romanUcPeriod" startAt="2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as </a:t>
            </a:r>
            <a:r>
              <a:rPr sz="1200" spc="-10" dirty="0">
                <a:latin typeface="Times New Roman"/>
                <a:cs typeface="Times New Roman"/>
              </a:rPr>
              <a:t>demandas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diretoria sobre as políticas relativas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Pós-Graduação;</a:t>
            </a:r>
            <a:endParaRPr sz="1200">
              <a:latin typeface="Times New Roman"/>
              <a:cs typeface="Times New Roman"/>
            </a:endParaRPr>
          </a:p>
          <a:p>
            <a:pPr marL="732155" marR="5080" indent="-268605">
              <a:lnSpc>
                <a:spcPts val="1390"/>
              </a:lnSpc>
              <a:spcBef>
                <a:spcPts val="55"/>
              </a:spcBef>
              <a:buAutoNum type="romanUcPeriod" startAt="2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Implementar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planos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qualificação em nível </a:t>
            </a:r>
            <a:r>
              <a:rPr sz="1200" spc="10" dirty="0">
                <a:latin typeface="Times New Roman"/>
                <a:cs typeface="Times New Roman"/>
              </a:rPr>
              <a:t>de </a:t>
            </a:r>
            <a:r>
              <a:rPr sz="1200" dirty="0">
                <a:latin typeface="Times New Roman"/>
                <a:cs typeface="Times New Roman"/>
              </a:rPr>
              <a:t>Pós-Graduação </a:t>
            </a:r>
            <a:r>
              <a:rPr sz="1200" spc="-5" dirty="0">
                <a:latin typeface="Times New Roman"/>
                <a:cs typeface="Times New Roman"/>
              </a:rPr>
              <a:t>dos  servidores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10"/>
              </a:lnSpc>
              <a:buAutoNum type="romanUcPeriod" startAt="2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atividades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servidores afastados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para</a:t>
            </a:r>
            <a:endParaRPr sz="1200">
              <a:latin typeface="Times New Roman"/>
              <a:cs typeface="Times New Roman"/>
            </a:endParaRPr>
          </a:p>
          <a:p>
            <a:pPr marL="732155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qualificação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cursos e </a:t>
            </a:r>
            <a:r>
              <a:rPr sz="1200" spc="-10" dirty="0">
                <a:latin typeface="Times New Roman"/>
                <a:cs typeface="Times New Roman"/>
              </a:rPr>
              <a:t>programas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Pós-graduação;</a:t>
            </a:r>
            <a:endParaRPr sz="1200">
              <a:latin typeface="Times New Roman"/>
              <a:cs typeface="Times New Roman"/>
            </a:endParaRPr>
          </a:p>
          <a:p>
            <a:pPr marL="732155" marR="9525" indent="-268605">
              <a:lnSpc>
                <a:spcPts val="1390"/>
              </a:lnSpc>
              <a:spcBef>
                <a:spcPts val="50"/>
              </a:spcBef>
              <a:buAutoNum type="romanUcPeriod" startAt="16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execução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trabalhos </a:t>
            </a:r>
            <a:r>
              <a:rPr sz="1200" dirty="0">
                <a:latin typeface="Times New Roman"/>
                <a:cs typeface="Times New Roman"/>
              </a:rPr>
              <a:t>que visem </a:t>
            </a:r>
            <a:r>
              <a:rPr sz="1200" spc="-5" dirty="0">
                <a:latin typeface="Times New Roman"/>
                <a:cs typeface="Times New Roman"/>
              </a:rPr>
              <a:t>ao desenvolvimento das  atividades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Pós-graduação;</a:t>
            </a:r>
            <a:endParaRPr sz="1200">
              <a:latin typeface="Times New Roman"/>
              <a:cs typeface="Times New Roman"/>
            </a:endParaRPr>
          </a:p>
          <a:p>
            <a:pPr marL="911860" indent="-448945">
              <a:lnSpc>
                <a:spcPts val="1310"/>
              </a:lnSpc>
              <a:buAutoNum type="romanUcPeriod" startAt="16"/>
              <a:tabLst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Zelar pela fiel </a:t>
            </a:r>
            <a:r>
              <a:rPr sz="1200" spc="-5" dirty="0">
                <a:latin typeface="Times New Roman"/>
                <a:cs typeface="Times New Roman"/>
              </a:rPr>
              <a:t>execução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programas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Cursos </a:t>
            </a:r>
            <a:r>
              <a:rPr sz="1200" dirty="0">
                <a:latin typeface="Times New Roman"/>
                <a:cs typeface="Times New Roman"/>
              </a:rPr>
              <a:t>de Pós-Graduação,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aprovados</a:t>
            </a:r>
            <a:endParaRPr sz="1200">
              <a:latin typeface="Times New Roman"/>
              <a:cs typeface="Times New Roman"/>
            </a:endParaRPr>
          </a:p>
          <a:p>
            <a:pPr marL="732155">
              <a:lnSpc>
                <a:spcPts val="1380"/>
              </a:lnSpc>
            </a:pPr>
            <a:r>
              <a:rPr sz="1200" spc="-10" dirty="0">
                <a:latin typeface="Times New Roman"/>
                <a:cs typeface="Times New Roman"/>
              </a:rPr>
              <a:t>pelo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CONSUP;</a:t>
            </a:r>
            <a:endParaRPr sz="1200">
              <a:latin typeface="Times New Roman"/>
              <a:cs typeface="Times New Roman"/>
            </a:endParaRPr>
          </a:p>
          <a:p>
            <a:pPr marL="911860" indent="-448945">
              <a:lnSpc>
                <a:spcPts val="1380"/>
              </a:lnSpc>
              <a:buAutoNum type="romanUcPeriod" startAt="18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Incentivar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produção </a:t>
            </a:r>
            <a:r>
              <a:rPr sz="1200" spc="-10" dirty="0">
                <a:latin typeface="Times New Roman"/>
                <a:cs typeface="Times New Roman"/>
              </a:rPr>
              <a:t>científica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nível de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Pós-Graduação;</a:t>
            </a:r>
            <a:endParaRPr sz="1200">
              <a:latin typeface="Times New Roman"/>
              <a:cs typeface="Times New Roman"/>
            </a:endParaRPr>
          </a:p>
          <a:p>
            <a:pPr marL="732155" marR="8255" indent="-268605">
              <a:lnSpc>
                <a:spcPts val="1370"/>
              </a:lnSpc>
              <a:spcBef>
                <a:spcPts val="80"/>
              </a:spcBef>
              <a:buAutoNum type="romanUcPeriod" startAt="18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Analisar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adequação dos projetos dos </a:t>
            </a:r>
            <a:r>
              <a:rPr sz="1200" spc="-10" dirty="0">
                <a:latin typeface="Times New Roman"/>
                <a:cs typeface="Times New Roman"/>
              </a:rPr>
              <a:t>Cursos </a:t>
            </a:r>
            <a:r>
              <a:rPr sz="1200" dirty="0">
                <a:latin typeface="Times New Roman"/>
                <a:cs typeface="Times New Roman"/>
              </a:rPr>
              <a:t>de Pós-graduação, e </a:t>
            </a:r>
            <a:r>
              <a:rPr sz="1200" spc="-10" dirty="0">
                <a:latin typeface="Times New Roman"/>
                <a:cs typeface="Times New Roman"/>
              </a:rPr>
              <a:t>suas  </a:t>
            </a:r>
            <a:r>
              <a:rPr sz="1200" spc="-5" dirty="0">
                <a:latin typeface="Times New Roman"/>
                <a:cs typeface="Times New Roman"/>
              </a:rPr>
              <a:t>atualizações, com base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Projeto Político-Pedagógico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Institucional;</a:t>
            </a:r>
            <a:endParaRPr sz="1200">
              <a:latin typeface="Times New Roman"/>
              <a:cs typeface="Times New Roman"/>
            </a:endParaRPr>
          </a:p>
          <a:p>
            <a:pPr marL="732155" marR="15875" indent="-268605">
              <a:lnSpc>
                <a:spcPts val="1370"/>
              </a:lnSpc>
              <a:spcBef>
                <a:spcPts val="20"/>
              </a:spcBef>
              <a:buAutoNum type="romanUcPeriod" startAt="18"/>
              <a:tabLst>
                <a:tab pos="772160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-5" dirty="0">
                <a:latin typeface="Times New Roman"/>
                <a:cs typeface="Times New Roman"/>
              </a:rPr>
              <a:t>conjuntas </a:t>
            </a:r>
            <a:r>
              <a:rPr sz="1200" dirty="0">
                <a:latin typeface="Times New Roman"/>
                <a:cs typeface="Times New Roman"/>
              </a:rPr>
              <a:t>entre o </a:t>
            </a:r>
            <a:r>
              <a:rPr sz="1200" spc="-5" dirty="0">
                <a:latin typeface="Times New Roman"/>
                <a:cs typeface="Times New Roman"/>
              </a:rPr>
              <a:t>IFPA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entidades públicas </a:t>
            </a:r>
            <a:r>
              <a:rPr sz="1200" dirty="0">
                <a:latin typeface="Times New Roman"/>
                <a:cs typeface="Times New Roman"/>
              </a:rPr>
              <a:t>e privadas na  </a:t>
            </a:r>
            <a:r>
              <a:rPr sz="1200" spc="-5" dirty="0">
                <a:latin typeface="Times New Roman"/>
                <a:cs typeface="Times New Roman"/>
              </a:rPr>
              <a:t>realização </a:t>
            </a:r>
            <a:r>
              <a:rPr sz="1200" dirty="0">
                <a:latin typeface="Times New Roman"/>
                <a:cs typeface="Times New Roman"/>
              </a:rPr>
              <a:t>de cursos de </a:t>
            </a:r>
            <a:r>
              <a:rPr sz="1200" spc="-10" dirty="0">
                <a:latin typeface="Times New Roman"/>
                <a:cs typeface="Times New Roman"/>
              </a:rPr>
              <a:t>formação </a:t>
            </a:r>
            <a:r>
              <a:rPr sz="1200" spc="-5" dirty="0">
                <a:latin typeface="Times New Roman"/>
                <a:cs typeface="Times New Roman"/>
              </a:rPr>
              <a:t>tecnológica continuada, </a:t>
            </a:r>
            <a:r>
              <a:rPr sz="1200" spc="-15" dirty="0">
                <a:latin typeface="Times New Roman"/>
                <a:cs typeface="Times New Roman"/>
              </a:rPr>
              <a:t>nas </a:t>
            </a:r>
            <a:r>
              <a:rPr sz="1200" spc="-10" dirty="0">
                <a:latin typeface="Times New Roman"/>
                <a:cs typeface="Times New Roman"/>
              </a:rPr>
              <a:t>suas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diversas</a:t>
            </a:r>
            <a:endParaRPr sz="1200">
              <a:latin typeface="Times New Roman"/>
              <a:cs typeface="Times New Roman"/>
            </a:endParaRPr>
          </a:p>
          <a:p>
            <a:pPr marL="732155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modalidades;</a:t>
            </a:r>
            <a:endParaRPr sz="1200">
              <a:latin typeface="Times New Roman"/>
              <a:cs typeface="Times New Roman"/>
            </a:endParaRPr>
          </a:p>
          <a:p>
            <a:pPr marL="732155" marR="15875" indent="-268605">
              <a:lnSpc>
                <a:spcPts val="1400"/>
              </a:lnSpc>
              <a:spcBef>
                <a:spcPts val="45"/>
              </a:spcBef>
              <a:buAutoNum type="romanUcPeriod" startAt="21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5" dirty="0">
                <a:latin typeface="Times New Roman"/>
                <a:cs typeface="Times New Roman"/>
              </a:rPr>
              <a:t>Plano </a:t>
            </a:r>
            <a:r>
              <a:rPr sz="1200" spc="-5" dirty="0">
                <a:latin typeface="Times New Roman"/>
                <a:cs typeface="Times New Roman"/>
              </a:rPr>
              <a:t>Setorial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Trabalho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contemple as competências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função 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apresentar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relatórios das </a:t>
            </a:r>
            <a:r>
              <a:rPr sz="1200" dirty="0">
                <a:latin typeface="Times New Roman"/>
                <a:cs typeface="Times New Roman"/>
              </a:rPr>
              <a:t>atividades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desenvolvidas;</a:t>
            </a:r>
            <a:endParaRPr sz="1200">
              <a:latin typeface="Times New Roman"/>
              <a:cs typeface="Times New Roman"/>
            </a:endParaRPr>
          </a:p>
          <a:p>
            <a:pPr marL="911860" indent="-448945">
              <a:lnSpc>
                <a:spcPts val="1300"/>
              </a:lnSpc>
              <a:buAutoNum type="romanUcPeriod" startAt="21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outras funções que, por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natureza,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spc="-5" dirty="0">
                <a:latin typeface="Times New Roman"/>
                <a:cs typeface="Times New Roman"/>
              </a:rPr>
              <a:t>estejam </a:t>
            </a:r>
            <a:r>
              <a:rPr sz="1200" dirty="0">
                <a:latin typeface="Times New Roman"/>
                <a:cs typeface="Times New Roman"/>
              </a:rPr>
              <a:t>afetas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10" dirty="0">
                <a:latin typeface="Times New Roman"/>
                <a:cs typeface="Times New Roman"/>
              </a:rPr>
              <a:t>lhe </a:t>
            </a:r>
            <a:r>
              <a:rPr sz="1200" spc="5" dirty="0">
                <a:latin typeface="Times New Roman"/>
                <a:cs typeface="Times New Roman"/>
              </a:rPr>
              <a:t>tenham</a:t>
            </a:r>
            <a:endParaRPr sz="1200">
              <a:latin typeface="Times New Roman"/>
              <a:cs typeface="Times New Roman"/>
            </a:endParaRPr>
          </a:p>
          <a:p>
            <a:pPr marL="732155">
              <a:lnSpc>
                <a:spcPts val="1415"/>
              </a:lnSpc>
            </a:pPr>
            <a:r>
              <a:rPr sz="1200" spc="-10" dirty="0">
                <a:latin typeface="Times New Roman"/>
                <a:cs typeface="Times New Roman"/>
              </a:rPr>
              <a:t>sido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atribuídas.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12700" marR="9525">
              <a:lnSpc>
                <a:spcPts val="1390"/>
              </a:lnSpc>
              <a:spcBef>
                <a:spcPts val="925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3</a:t>
            </a:r>
            <a:r>
              <a:rPr lang="pt-BR" sz="1200" b="1" dirty="0" smtClean="0">
                <a:latin typeface="Times New Roman"/>
                <a:cs typeface="Times New Roman"/>
              </a:rPr>
              <a:t>1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à </a:t>
            </a:r>
            <a:r>
              <a:rPr sz="1200" b="1" spc="-5" dirty="0">
                <a:latin typeface="Times New Roman"/>
                <a:cs typeface="Times New Roman"/>
              </a:rPr>
              <a:t>Coordenação de </a:t>
            </a:r>
            <a:r>
              <a:rPr sz="1200" b="1" spc="-10" dirty="0">
                <a:latin typeface="Times New Roman"/>
                <a:cs typeface="Times New Roman"/>
              </a:rPr>
              <a:t>Programas </a:t>
            </a:r>
            <a:r>
              <a:rPr sz="1200" b="1" dirty="0">
                <a:latin typeface="Times New Roman"/>
                <a:cs typeface="Times New Roman"/>
              </a:rPr>
              <a:t>e </a:t>
            </a:r>
            <a:r>
              <a:rPr sz="1200" b="1" spc="-5" dirty="0">
                <a:latin typeface="Times New Roman"/>
                <a:cs typeface="Times New Roman"/>
              </a:rPr>
              <a:t>Projetos de </a:t>
            </a:r>
            <a:r>
              <a:rPr sz="1200" b="1" spc="-10" dirty="0">
                <a:latin typeface="Times New Roman"/>
                <a:cs typeface="Times New Roman"/>
              </a:rPr>
              <a:t>Pesquisa </a:t>
            </a:r>
            <a:r>
              <a:rPr sz="1200" b="1" dirty="0">
                <a:latin typeface="Times New Roman"/>
                <a:cs typeface="Times New Roman"/>
              </a:rPr>
              <a:t>e </a:t>
            </a:r>
            <a:r>
              <a:rPr sz="1200" b="1" spc="-5" dirty="0">
                <a:latin typeface="Times New Roman"/>
                <a:cs typeface="Times New Roman"/>
              </a:rPr>
              <a:t>Inovação as  seguintes atribuições: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68678" y="8883777"/>
            <a:ext cx="2159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spc="-20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59535" y="8182736"/>
            <a:ext cx="5578475" cy="178498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439420" marR="6350" indent="-317500">
              <a:lnSpc>
                <a:spcPts val="1370"/>
              </a:lnSpc>
              <a:spcBef>
                <a:spcPts val="200"/>
              </a:spcBef>
              <a:buAutoNum type="romanUcPeriod"/>
              <a:tabLst>
                <a:tab pos="438784" algn="l"/>
                <a:tab pos="439420" algn="l"/>
              </a:tabLst>
            </a:pPr>
            <a:r>
              <a:rPr sz="1200" spc="-5" dirty="0">
                <a:latin typeface="Times New Roman"/>
                <a:cs typeface="Times New Roman"/>
              </a:rPr>
              <a:t>Assessorar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5" dirty="0">
                <a:latin typeface="Times New Roman"/>
                <a:cs typeface="Times New Roman"/>
              </a:rPr>
              <a:t>Chefia </a:t>
            </a:r>
            <a:r>
              <a:rPr sz="1200" spc="-5" dirty="0">
                <a:latin typeface="Times New Roman"/>
                <a:cs typeface="Times New Roman"/>
              </a:rPr>
              <a:t>Imediata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dirty="0">
                <a:latin typeface="Times New Roman"/>
                <a:cs typeface="Times New Roman"/>
              </a:rPr>
              <a:t>elaboração, </a:t>
            </a:r>
            <a:r>
              <a:rPr sz="1200" spc="-5" dirty="0">
                <a:latin typeface="Times New Roman"/>
                <a:cs typeface="Times New Roman"/>
              </a:rPr>
              <a:t>aplicação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atualização </a:t>
            </a:r>
            <a:r>
              <a:rPr sz="1200" spc="-5" dirty="0">
                <a:latin typeface="Times New Roman"/>
                <a:cs typeface="Times New Roman"/>
              </a:rPr>
              <a:t>das </a:t>
            </a:r>
            <a:r>
              <a:rPr sz="1200" spc="-10" dirty="0">
                <a:latin typeface="Times New Roman"/>
                <a:cs typeface="Times New Roman"/>
              </a:rPr>
              <a:t>diretrizes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regulamentos inerentes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Pesquisa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Inovação;</a:t>
            </a:r>
            <a:endParaRPr sz="1200">
              <a:latin typeface="Times New Roman"/>
              <a:cs typeface="Times New Roman"/>
            </a:endParaRPr>
          </a:p>
          <a:p>
            <a:pPr marL="439420" marR="8890" indent="-368935">
              <a:lnSpc>
                <a:spcPts val="1370"/>
              </a:lnSpc>
              <a:spcBef>
                <a:spcPts val="25"/>
              </a:spcBef>
              <a:buAutoNum type="romanUcPeriod"/>
              <a:tabLst>
                <a:tab pos="438784" algn="l"/>
                <a:tab pos="439420" algn="l"/>
              </a:tabLst>
            </a:pPr>
            <a:r>
              <a:rPr sz="1200" spc="-10" dirty="0">
                <a:latin typeface="Times New Roman"/>
                <a:cs typeface="Times New Roman"/>
              </a:rPr>
              <a:t>Zelar pelo </a:t>
            </a:r>
            <a:r>
              <a:rPr sz="1200" spc="-5" dirty="0">
                <a:latin typeface="Times New Roman"/>
                <a:cs typeface="Times New Roman"/>
              </a:rPr>
              <a:t>cumprimento dos objetivos, programas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regulamentos institucionais  relativos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Pesquisa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Inovação;</a:t>
            </a:r>
            <a:endParaRPr sz="1200">
              <a:latin typeface="Times New Roman"/>
              <a:cs typeface="Times New Roman"/>
            </a:endParaRPr>
          </a:p>
          <a:p>
            <a:pPr marL="439420" marR="5080">
              <a:lnSpc>
                <a:spcPts val="1370"/>
              </a:lnSpc>
              <a:spcBef>
                <a:spcPts val="15"/>
              </a:spcBef>
            </a:pPr>
            <a:r>
              <a:rPr sz="1200" spc="-5" dirty="0">
                <a:latin typeface="Times New Roman"/>
                <a:cs typeface="Times New Roman"/>
              </a:rPr>
              <a:t>Executar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coleta sistemática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permanente </a:t>
            </a:r>
            <a:r>
              <a:rPr sz="1200" dirty="0">
                <a:latin typeface="Times New Roman"/>
                <a:cs typeface="Times New Roman"/>
              </a:rPr>
              <a:t>de dados, </a:t>
            </a:r>
            <a:r>
              <a:rPr sz="1200" spc="-10" dirty="0">
                <a:latin typeface="Times New Roman"/>
                <a:cs typeface="Times New Roman"/>
              </a:rPr>
              <a:t>visando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avaliação  </a:t>
            </a:r>
            <a:r>
              <a:rPr sz="1200" spc="-5" dirty="0">
                <a:latin typeface="Times New Roman"/>
                <a:cs typeface="Times New Roman"/>
              </a:rPr>
              <a:t>quantitativa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qualitativa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pesquisa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Inovação;</a:t>
            </a:r>
            <a:endParaRPr sz="1200">
              <a:latin typeface="Times New Roman"/>
              <a:cs typeface="Times New Roman"/>
            </a:endParaRPr>
          </a:p>
          <a:p>
            <a:pPr marL="439420" marR="8255" indent="-426720">
              <a:lnSpc>
                <a:spcPts val="1370"/>
              </a:lnSpc>
              <a:spcBef>
                <a:spcPts val="25"/>
              </a:spcBef>
              <a:buAutoNum type="romanUcPeriod" startAt="4"/>
              <a:tabLst>
                <a:tab pos="438784" algn="l"/>
                <a:tab pos="439420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desenvolvimento dos </a:t>
            </a:r>
            <a:r>
              <a:rPr sz="1200" spc="-10" dirty="0">
                <a:latin typeface="Times New Roman"/>
                <a:cs typeface="Times New Roman"/>
              </a:rPr>
              <a:t>programas </a:t>
            </a:r>
            <a:r>
              <a:rPr sz="1200" spc="-5" dirty="0">
                <a:latin typeface="Times New Roman"/>
                <a:cs typeface="Times New Roman"/>
              </a:rPr>
              <a:t>institucionais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pesquisa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Inovação;</a:t>
            </a:r>
            <a:endParaRPr sz="1200">
              <a:latin typeface="Times New Roman"/>
              <a:cs typeface="Times New Roman"/>
            </a:endParaRPr>
          </a:p>
          <a:p>
            <a:pPr marL="439420" marR="5080" indent="-375285">
              <a:lnSpc>
                <a:spcPts val="1370"/>
              </a:lnSpc>
              <a:spcBef>
                <a:spcPts val="20"/>
              </a:spcBef>
              <a:buAutoNum type="romanUcPeriod" startAt="4"/>
              <a:tabLst>
                <a:tab pos="438784" algn="l"/>
                <a:tab pos="439420" algn="l"/>
              </a:tabLst>
            </a:pPr>
            <a:r>
              <a:rPr sz="1200" spc="-5" dirty="0">
                <a:latin typeface="Times New Roman"/>
                <a:cs typeface="Times New Roman"/>
              </a:rPr>
              <a:t>Gerenciar,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conjunto 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Diretoria, convênios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cooperação com </a:t>
            </a:r>
            <a:r>
              <a:rPr sz="1200" dirty="0">
                <a:latin typeface="Times New Roman"/>
                <a:cs typeface="Times New Roman"/>
              </a:rPr>
              <a:t>outras  </a:t>
            </a:r>
            <a:r>
              <a:rPr sz="1200" spc="-5" dirty="0">
                <a:latin typeface="Times New Roman"/>
                <a:cs typeface="Times New Roman"/>
              </a:rPr>
              <a:t>instituições;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58950" y="1042161"/>
            <a:ext cx="32829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48260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49781" y="3322701"/>
            <a:ext cx="3346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8892" y="3673602"/>
            <a:ext cx="438150" cy="38227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indent="48895">
              <a:lnSpc>
                <a:spcPts val="1370"/>
              </a:lnSpc>
              <a:spcBef>
                <a:spcPts val="2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49781" y="4725415"/>
            <a:ext cx="3346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97965" y="5249671"/>
            <a:ext cx="3867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39748" y="5600191"/>
            <a:ext cx="44767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8890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36116" y="6127749"/>
            <a:ext cx="548005" cy="73279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152400" algn="just">
              <a:lnSpc>
                <a:spcPct val="95600"/>
              </a:lnSpc>
              <a:spcBef>
                <a:spcPts val="160"/>
              </a:spcBef>
            </a:pPr>
            <a:r>
              <a:rPr sz="1200" spc="-10" dirty="0">
                <a:latin typeface="Times New Roman"/>
                <a:cs typeface="Times New Roman"/>
              </a:rPr>
              <a:t>XXV.  </a:t>
            </a:r>
            <a:r>
              <a:rPr sz="1200" spc="-5" dirty="0">
                <a:latin typeface="Times New Roman"/>
                <a:cs typeface="Times New Roman"/>
              </a:rPr>
              <a:t>XXVI.  XXVII.  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39748" y="7002906"/>
            <a:ext cx="445134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61594" marR="5080" indent="-49530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X.  </a:t>
            </a:r>
            <a:r>
              <a:rPr sz="1200" spc="-10" dirty="0">
                <a:latin typeface="Times New Roman"/>
                <a:cs typeface="Times New Roman"/>
              </a:rPr>
              <a:t>XXX.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49781" y="691641"/>
            <a:ext cx="5694680" cy="687006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548640" marR="10795" indent="-426720">
              <a:lnSpc>
                <a:spcPts val="1390"/>
              </a:lnSpc>
              <a:spcBef>
                <a:spcPts val="185"/>
              </a:spcBef>
              <a:tabLst>
                <a:tab pos="548640" algn="l"/>
              </a:tabLst>
            </a:pPr>
            <a:r>
              <a:rPr sz="1200" spc="-5" dirty="0">
                <a:latin typeface="Times New Roman"/>
                <a:cs typeface="Times New Roman"/>
              </a:rPr>
              <a:t>VI.	Auxiliar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promoção </a:t>
            </a:r>
            <a:r>
              <a:rPr sz="1200" dirty="0">
                <a:latin typeface="Times New Roman"/>
                <a:cs typeface="Times New Roman"/>
              </a:rPr>
              <a:t>de eventos </a:t>
            </a:r>
            <a:r>
              <a:rPr sz="1200" spc="-5" dirty="0">
                <a:latin typeface="Times New Roman"/>
                <a:cs typeface="Times New Roman"/>
              </a:rPr>
              <a:t>acadêmico-científicos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divulgação  das pesquisas realizadas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48640">
              <a:lnSpc>
                <a:spcPts val="1310"/>
              </a:lnSpc>
            </a:pPr>
            <a:r>
              <a:rPr sz="1200" spc="-5" dirty="0">
                <a:latin typeface="Times New Roman"/>
                <a:cs typeface="Times New Roman"/>
              </a:rPr>
              <a:t>Convocar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presidir </a:t>
            </a:r>
            <a:r>
              <a:rPr sz="1200" spc="-5" dirty="0">
                <a:latin typeface="Times New Roman"/>
                <a:cs typeface="Times New Roman"/>
              </a:rPr>
              <a:t>reuniões relativas às atividades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Pesquisa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Inovação;</a:t>
            </a:r>
            <a:endParaRPr sz="1200">
              <a:latin typeface="Times New Roman"/>
              <a:cs typeface="Times New Roman"/>
            </a:endParaRPr>
          </a:p>
          <a:p>
            <a:pPr marL="548640" marR="5080">
              <a:lnSpc>
                <a:spcPts val="1370"/>
              </a:lnSpc>
              <a:spcBef>
                <a:spcPts val="80"/>
              </a:spcBef>
            </a:pPr>
            <a:r>
              <a:rPr sz="1200" spc="-10" dirty="0">
                <a:latin typeface="Times New Roman"/>
                <a:cs typeface="Times New Roman"/>
              </a:rPr>
              <a:t>Apoiar </a:t>
            </a:r>
            <a:r>
              <a:rPr sz="1200" dirty="0">
                <a:latin typeface="Times New Roman"/>
                <a:cs typeface="Times New Roman"/>
              </a:rPr>
              <a:t>e orientar 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execução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dirty="0">
                <a:latin typeface="Times New Roman"/>
                <a:cs typeface="Times New Roman"/>
              </a:rPr>
              <a:t>regulamentos e </a:t>
            </a:r>
            <a:r>
              <a:rPr sz="1200" spc="-10" dirty="0">
                <a:latin typeface="Times New Roman"/>
                <a:cs typeface="Times New Roman"/>
              </a:rPr>
              <a:t>editais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spc="5" dirty="0">
                <a:latin typeface="Times New Roman"/>
                <a:cs typeface="Times New Roman"/>
              </a:rPr>
              <a:t>dos  </a:t>
            </a:r>
            <a:r>
              <a:rPr sz="1200" spc="-5" dirty="0">
                <a:latin typeface="Times New Roman"/>
                <a:cs typeface="Times New Roman"/>
              </a:rPr>
              <a:t>programas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iniciação científica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inovação;</a:t>
            </a:r>
            <a:endParaRPr sz="1200">
              <a:latin typeface="Times New Roman"/>
              <a:cs typeface="Times New Roman"/>
            </a:endParaRPr>
          </a:p>
          <a:p>
            <a:pPr marL="548640" marR="15240" indent="-426720">
              <a:lnSpc>
                <a:spcPts val="1370"/>
              </a:lnSpc>
              <a:spcBef>
                <a:spcPts val="25"/>
              </a:spcBef>
              <a:buAutoNum type="romanUcPeriod" startAt="9"/>
              <a:tabLst>
                <a:tab pos="548640" algn="l"/>
                <a:tab pos="549275" algn="l"/>
              </a:tabLst>
            </a:pPr>
            <a:r>
              <a:rPr sz="1200" spc="-5" dirty="0">
                <a:latin typeface="Times New Roman"/>
                <a:cs typeface="Times New Roman"/>
              </a:rPr>
              <a:t>Divulgar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resultados dos processos seletivos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programas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iniciação científica  </a:t>
            </a:r>
            <a:r>
              <a:rPr sz="1200" spc="-5" dirty="0">
                <a:latin typeface="Times New Roman"/>
                <a:cs typeface="Times New Roman"/>
              </a:rPr>
              <a:t>vinculados ao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48640" indent="-375285">
              <a:lnSpc>
                <a:spcPts val="1320"/>
              </a:lnSpc>
              <a:buAutoNum type="romanUcPeriod" startAt="9"/>
              <a:tabLst>
                <a:tab pos="548640" algn="l"/>
                <a:tab pos="549275" algn="l"/>
              </a:tabLst>
            </a:pPr>
            <a:r>
              <a:rPr sz="1200" spc="-5" dirty="0">
                <a:latin typeface="Times New Roman"/>
                <a:cs typeface="Times New Roman"/>
              </a:rPr>
              <a:t>Divulgar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resultados dos </a:t>
            </a:r>
            <a:r>
              <a:rPr sz="1200" spc="-10" dirty="0">
                <a:latin typeface="Times New Roman"/>
                <a:cs typeface="Times New Roman"/>
              </a:rPr>
              <a:t>programas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Pesquisa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Inovação;</a:t>
            </a:r>
            <a:endParaRPr sz="1200">
              <a:latin typeface="Times New Roman"/>
              <a:cs typeface="Times New Roman"/>
            </a:endParaRPr>
          </a:p>
          <a:p>
            <a:pPr marL="548640" indent="-427355">
              <a:lnSpc>
                <a:spcPts val="1380"/>
              </a:lnSpc>
              <a:buAutoNum type="romanUcPeriod" startAt="9"/>
              <a:tabLst>
                <a:tab pos="548640" algn="l"/>
                <a:tab pos="549275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spc="-15" dirty="0">
                <a:latin typeface="Times New Roman"/>
                <a:cs typeface="Times New Roman"/>
              </a:rPr>
              <a:t>plano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contemple as competências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função;</a:t>
            </a:r>
            <a:endParaRPr sz="1200">
              <a:latin typeface="Times New Roman"/>
              <a:cs typeface="Times New Roman"/>
            </a:endParaRPr>
          </a:p>
          <a:p>
            <a:pPr marL="548640" indent="-478790">
              <a:lnSpc>
                <a:spcPts val="1380"/>
              </a:lnSpc>
              <a:buAutoNum type="romanUcPeriod" startAt="9"/>
              <a:tabLst>
                <a:tab pos="548640" algn="l"/>
                <a:tab pos="549275" algn="l"/>
              </a:tabLst>
            </a:pPr>
            <a:r>
              <a:rPr sz="1200" spc="-5" dirty="0">
                <a:latin typeface="Times New Roman"/>
                <a:cs typeface="Times New Roman"/>
              </a:rPr>
              <a:t>Apresentar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relatórios das atividades desenvolvidas </a:t>
            </a:r>
            <a:r>
              <a:rPr sz="1200" spc="-15" dirty="0">
                <a:latin typeface="Times New Roman"/>
                <a:cs typeface="Times New Roman"/>
              </a:rPr>
              <a:t>na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Coordenação;</a:t>
            </a:r>
            <a:endParaRPr sz="1200">
              <a:latin typeface="Times New Roman"/>
              <a:cs typeface="Times New Roman"/>
            </a:endParaRPr>
          </a:p>
          <a:p>
            <a:pPr marL="548640" indent="-527685">
              <a:lnSpc>
                <a:spcPts val="1380"/>
              </a:lnSpc>
              <a:buAutoNum type="romanUcPeriod" startAt="9"/>
              <a:tabLst>
                <a:tab pos="548640" algn="l"/>
                <a:tab pos="549275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as </a:t>
            </a:r>
            <a:r>
              <a:rPr sz="1200" spc="-10" dirty="0">
                <a:latin typeface="Times New Roman"/>
                <a:cs typeface="Times New Roman"/>
              </a:rPr>
              <a:t>pesquisas </a:t>
            </a:r>
            <a:r>
              <a:rPr sz="1200" dirty="0">
                <a:latin typeface="Times New Roman"/>
                <a:cs typeface="Times New Roman"/>
              </a:rPr>
              <a:t>e o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novas tecnologias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48640" marR="8890" indent="-536575">
              <a:lnSpc>
                <a:spcPts val="1370"/>
              </a:lnSpc>
              <a:spcBef>
                <a:spcPts val="80"/>
              </a:spcBef>
              <a:buAutoNum type="romanUcPeriod" startAt="9"/>
              <a:tabLst>
                <a:tab pos="548640" algn="l"/>
                <a:tab pos="549275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registro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propriedade </a:t>
            </a:r>
            <a:r>
              <a:rPr sz="1200" spc="-5" dirty="0">
                <a:latin typeface="Times New Roman"/>
                <a:cs typeface="Times New Roman"/>
              </a:rPr>
              <a:t>intelectual, </a:t>
            </a:r>
            <a:r>
              <a:rPr sz="1200" dirty="0">
                <a:latin typeface="Times New Roman"/>
                <a:cs typeface="Times New Roman"/>
              </a:rPr>
              <a:t>abertura e </a:t>
            </a:r>
            <a:r>
              <a:rPr sz="1200" spc="-5" dirty="0">
                <a:latin typeface="Times New Roman"/>
                <a:cs typeface="Times New Roman"/>
              </a:rPr>
              <a:t>acompanhamento </a:t>
            </a:r>
            <a:r>
              <a:rPr sz="1200" dirty="0">
                <a:latin typeface="Times New Roman"/>
                <a:cs typeface="Times New Roman"/>
              </a:rPr>
              <a:t>de  processos de </a:t>
            </a:r>
            <a:r>
              <a:rPr sz="1200" spc="-5" dirty="0">
                <a:latin typeface="Times New Roman"/>
                <a:cs typeface="Times New Roman"/>
              </a:rPr>
              <a:t>transferência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tecnologia;</a:t>
            </a:r>
            <a:endParaRPr sz="1200">
              <a:latin typeface="Times New Roman"/>
              <a:cs typeface="Times New Roman"/>
            </a:endParaRPr>
          </a:p>
          <a:p>
            <a:pPr marL="548640" marR="14604" indent="-485140">
              <a:lnSpc>
                <a:spcPts val="1370"/>
              </a:lnSpc>
              <a:spcBef>
                <a:spcPts val="20"/>
              </a:spcBef>
              <a:buAutoNum type="romanUcPeriod" startAt="9"/>
              <a:tabLst>
                <a:tab pos="548640" algn="l"/>
                <a:tab pos="549275" algn="l"/>
              </a:tabLst>
            </a:pPr>
            <a:r>
              <a:rPr sz="1200" spc="-5" dirty="0">
                <a:latin typeface="Times New Roman"/>
                <a:cs typeface="Times New Roman"/>
              </a:rPr>
              <a:t>Dar </a:t>
            </a:r>
            <a:r>
              <a:rPr sz="1200" spc="-10" dirty="0">
                <a:latin typeface="Times New Roman"/>
                <a:cs typeface="Times New Roman"/>
              </a:rPr>
              <a:t>apoio técnico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preparação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projetos tecnológicos cooperativos, </a:t>
            </a:r>
            <a:r>
              <a:rPr sz="1200" spc="-15" dirty="0">
                <a:latin typeface="Times New Roman"/>
                <a:cs typeface="Times New Roman"/>
              </a:rPr>
              <a:t>nas </a:t>
            </a:r>
            <a:r>
              <a:rPr sz="1200" spc="-5" dirty="0">
                <a:latin typeface="Times New Roman"/>
                <a:cs typeface="Times New Roman"/>
              </a:rPr>
              <a:t>suas  diversas </a:t>
            </a:r>
            <a:r>
              <a:rPr sz="1200" spc="-10" dirty="0">
                <a:latin typeface="Times New Roman"/>
                <a:cs typeface="Times New Roman"/>
              </a:rPr>
              <a:t>modalidades,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acordo entre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seus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parceiros;</a:t>
            </a:r>
            <a:endParaRPr sz="1200">
              <a:latin typeface="Times New Roman"/>
              <a:cs typeface="Times New Roman"/>
            </a:endParaRPr>
          </a:p>
          <a:p>
            <a:pPr marL="548640" marR="8890">
              <a:lnSpc>
                <a:spcPts val="1370"/>
              </a:lnSpc>
              <a:spcBef>
                <a:spcPts val="20"/>
              </a:spcBef>
            </a:pPr>
            <a:r>
              <a:rPr sz="1200" spc="-10" dirty="0">
                <a:latin typeface="Times New Roman"/>
                <a:cs typeface="Times New Roman"/>
              </a:rPr>
              <a:t>Zelar pela </a:t>
            </a:r>
            <a:r>
              <a:rPr sz="1200" spc="-5" dirty="0">
                <a:latin typeface="Times New Roman"/>
                <a:cs typeface="Times New Roman"/>
              </a:rPr>
              <a:t>manutenção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política </a:t>
            </a:r>
            <a:r>
              <a:rPr sz="1200" spc="-5" dirty="0">
                <a:latin typeface="Times New Roman"/>
                <a:cs typeface="Times New Roman"/>
              </a:rPr>
              <a:t>institucional </a:t>
            </a:r>
            <a:r>
              <a:rPr sz="1200" spc="1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estímulo </a:t>
            </a:r>
            <a:r>
              <a:rPr sz="1200" dirty="0">
                <a:latin typeface="Times New Roman"/>
                <a:cs typeface="Times New Roman"/>
              </a:rPr>
              <a:t>à proteção </a:t>
            </a:r>
            <a:r>
              <a:rPr sz="1200" spc="-5" dirty="0">
                <a:latin typeface="Times New Roman"/>
                <a:cs typeface="Times New Roman"/>
              </a:rPr>
              <a:t>dos  pesquisadores, das criações, dos licenciamentos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das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inovações;</a:t>
            </a:r>
            <a:endParaRPr sz="1200">
              <a:latin typeface="Times New Roman"/>
              <a:cs typeface="Times New Roman"/>
            </a:endParaRPr>
          </a:p>
          <a:p>
            <a:pPr marL="548640">
              <a:lnSpc>
                <a:spcPts val="1325"/>
              </a:lnSpc>
            </a:pPr>
            <a:r>
              <a:rPr sz="1200" spc="-5" dirty="0">
                <a:latin typeface="Times New Roman"/>
                <a:cs typeface="Times New Roman"/>
              </a:rPr>
              <a:t>Auxiliar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pesquisadores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pesquisas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patentes;</a:t>
            </a:r>
            <a:endParaRPr sz="1200">
              <a:latin typeface="Times New Roman"/>
              <a:cs typeface="Times New Roman"/>
            </a:endParaRPr>
          </a:p>
          <a:p>
            <a:pPr marL="548640" marR="10795">
              <a:lnSpc>
                <a:spcPts val="1390"/>
              </a:lnSpc>
              <a:spcBef>
                <a:spcPts val="55"/>
              </a:spcBef>
            </a:pPr>
            <a:r>
              <a:rPr sz="1200" spc="-5" dirty="0">
                <a:latin typeface="Times New Roman"/>
                <a:cs typeface="Times New Roman"/>
              </a:rPr>
              <a:t>Orientar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inventores quanto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trâmites necessários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5" dirty="0">
                <a:latin typeface="Times New Roman"/>
                <a:cs typeface="Times New Roman"/>
              </a:rPr>
              <a:t>proteção das  tecnologias;</a:t>
            </a:r>
            <a:endParaRPr sz="1200">
              <a:latin typeface="Times New Roman"/>
              <a:cs typeface="Times New Roman"/>
            </a:endParaRPr>
          </a:p>
          <a:p>
            <a:pPr marL="548640" indent="-536575">
              <a:lnSpc>
                <a:spcPts val="1310"/>
              </a:lnSpc>
              <a:buAutoNum type="romanUcPeriod" startAt="19"/>
              <a:tabLst>
                <a:tab pos="548640" algn="l"/>
                <a:tab pos="549275" algn="l"/>
              </a:tabLst>
            </a:pPr>
            <a:r>
              <a:rPr sz="1200" spc="-5" dirty="0">
                <a:latin typeface="Times New Roman"/>
                <a:cs typeface="Times New Roman"/>
              </a:rPr>
              <a:t>Orientar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inventores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elaboração dos pedidos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proteção das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tecnologias;</a:t>
            </a:r>
            <a:endParaRPr sz="1200">
              <a:latin typeface="Times New Roman"/>
              <a:cs typeface="Times New Roman"/>
            </a:endParaRPr>
          </a:p>
          <a:p>
            <a:pPr marL="548640" marR="12065" indent="-485140">
              <a:lnSpc>
                <a:spcPts val="1370"/>
              </a:lnSpc>
              <a:spcBef>
                <a:spcPts val="80"/>
              </a:spcBef>
              <a:buAutoNum type="romanUcPeriod" startAt="19"/>
              <a:tabLst>
                <a:tab pos="548640" algn="l"/>
                <a:tab pos="549275" algn="l"/>
              </a:tabLst>
            </a:pPr>
            <a:r>
              <a:rPr sz="1200" spc="-5" dirty="0">
                <a:latin typeface="Times New Roman"/>
                <a:cs typeface="Times New Roman"/>
              </a:rPr>
              <a:t>Orientar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inventores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10" dirty="0">
                <a:latin typeface="Times New Roman"/>
                <a:cs typeface="Times New Roman"/>
              </a:rPr>
              <a:t>realização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buscas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anterioridade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bancos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patentes;</a:t>
            </a:r>
            <a:endParaRPr sz="1200">
              <a:latin typeface="Times New Roman"/>
              <a:cs typeface="Times New Roman"/>
            </a:endParaRPr>
          </a:p>
          <a:p>
            <a:pPr marL="548640" marR="10795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Identificar consultores técnicos, internos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5" dirty="0">
                <a:latin typeface="Times New Roman"/>
                <a:cs typeface="Times New Roman"/>
              </a:rPr>
              <a:t>externos </a:t>
            </a:r>
            <a:r>
              <a:rPr sz="1200" spc="-15" dirty="0">
                <a:latin typeface="Times New Roman"/>
                <a:cs typeface="Times New Roman"/>
              </a:rPr>
              <a:t>do Campus,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10" dirty="0">
                <a:latin typeface="Times New Roman"/>
                <a:cs typeface="Times New Roman"/>
              </a:rPr>
              <a:t>emitir  </a:t>
            </a:r>
            <a:r>
              <a:rPr sz="1200" spc="-5" dirty="0">
                <a:latin typeface="Times New Roman"/>
                <a:cs typeface="Times New Roman"/>
              </a:rPr>
              <a:t>pareceres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processos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propriedade intelectual em andamento </a:t>
            </a:r>
            <a:r>
              <a:rPr sz="1200" spc="-15" dirty="0">
                <a:latin typeface="Times New Roman"/>
                <a:cs typeface="Times New Roman"/>
              </a:rPr>
              <a:t>na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Coordenação</a:t>
            </a:r>
            <a:endParaRPr sz="1200">
              <a:latin typeface="Times New Roman"/>
              <a:cs typeface="Times New Roman"/>
            </a:endParaRPr>
          </a:p>
          <a:p>
            <a:pPr marL="548640">
              <a:lnSpc>
                <a:spcPts val="1320"/>
              </a:lnSpc>
            </a:pP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Pesquisa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Inovação;</a:t>
            </a:r>
            <a:endParaRPr sz="1200">
              <a:latin typeface="Times New Roman"/>
              <a:cs typeface="Times New Roman"/>
            </a:endParaRPr>
          </a:p>
          <a:p>
            <a:pPr marL="548640" marR="11430">
              <a:lnSpc>
                <a:spcPts val="1390"/>
              </a:lnSpc>
              <a:spcBef>
                <a:spcPts val="50"/>
              </a:spcBef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processamento dos pedidos </a:t>
            </a:r>
            <a:r>
              <a:rPr sz="1200" dirty="0">
                <a:latin typeface="Times New Roman"/>
                <a:cs typeface="Times New Roman"/>
              </a:rPr>
              <a:t>e a </a:t>
            </a:r>
            <a:r>
              <a:rPr sz="1200" spc="-5" dirty="0">
                <a:latin typeface="Times New Roman"/>
                <a:cs typeface="Times New Roman"/>
              </a:rPr>
              <a:t>manutenção dos títulos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propriedade intelectual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48640">
              <a:lnSpc>
                <a:spcPts val="1310"/>
              </a:lnSpc>
            </a:pPr>
            <a:r>
              <a:rPr sz="1200" spc="-5" dirty="0">
                <a:latin typeface="Times New Roman"/>
                <a:cs typeface="Times New Roman"/>
              </a:rPr>
              <a:t>Atuar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divulgação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difusão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conhecimento gerado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48640" marR="11430">
              <a:lnSpc>
                <a:spcPts val="1370"/>
              </a:lnSpc>
              <a:spcBef>
                <a:spcPts val="85"/>
              </a:spcBef>
            </a:pPr>
            <a:r>
              <a:rPr sz="1200" spc="-5" dirty="0">
                <a:latin typeface="Times New Roman"/>
                <a:cs typeface="Times New Roman"/>
              </a:rPr>
              <a:t>Divulgar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comunidade acadêmica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editais </a:t>
            </a:r>
            <a:r>
              <a:rPr sz="1200" spc="-5" dirty="0">
                <a:latin typeface="Times New Roman"/>
                <a:cs typeface="Times New Roman"/>
              </a:rPr>
              <a:t>publicados pelas agências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fomento, </a:t>
            </a:r>
            <a:r>
              <a:rPr sz="1200" spc="-10" dirty="0">
                <a:latin typeface="Times New Roman"/>
                <a:cs typeface="Times New Roman"/>
              </a:rPr>
              <a:t>convênios </a:t>
            </a:r>
            <a:r>
              <a:rPr sz="1200" dirty="0">
                <a:latin typeface="Times New Roman"/>
                <a:cs typeface="Times New Roman"/>
              </a:rPr>
              <a:t>e outras </a:t>
            </a:r>
            <a:r>
              <a:rPr sz="1200" spc="-5" dirty="0">
                <a:latin typeface="Times New Roman"/>
                <a:cs typeface="Times New Roman"/>
              </a:rPr>
              <a:t>fontes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recursos;</a:t>
            </a:r>
            <a:endParaRPr sz="1200">
              <a:latin typeface="Times New Roman"/>
              <a:cs typeface="Times New Roman"/>
            </a:endParaRPr>
          </a:p>
          <a:p>
            <a:pPr marL="548640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Propor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apoiar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realização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eventos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técnico-científicos;</a:t>
            </a:r>
            <a:endParaRPr sz="1200">
              <a:latin typeface="Times New Roman"/>
              <a:cs typeface="Times New Roman"/>
            </a:endParaRPr>
          </a:p>
          <a:p>
            <a:pPr marL="548640" marR="974725">
              <a:lnSpc>
                <a:spcPts val="1390"/>
              </a:lnSpc>
              <a:spcBef>
                <a:spcPts val="50"/>
              </a:spcBef>
            </a:pPr>
            <a:r>
              <a:rPr sz="1200" spc="-5" dirty="0">
                <a:latin typeface="Times New Roman"/>
                <a:cs typeface="Times New Roman"/>
              </a:rPr>
              <a:t>Manter </a:t>
            </a:r>
            <a:r>
              <a:rPr sz="1200" spc="-10" dirty="0">
                <a:latin typeface="Times New Roman"/>
                <a:cs typeface="Times New Roman"/>
              </a:rPr>
              <a:t>atualizada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página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Coordenação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Pesquisa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Inovação;  Divulgar as assessorias técnicas existentes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48640">
              <a:lnSpc>
                <a:spcPts val="1310"/>
              </a:lnSpc>
            </a:pPr>
            <a:r>
              <a:rPr sz="1200" spc="-5" dirty="0">
                <a:latin typeface="Times New Roman"/>
                <a:cs typeface="Times New Roman"/>
              </a:rPr>
              <a:t>Manter atualizada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Base </a:t>
            </a:r>
            <a:r>
              <a:rPr sz="1200" dirty="0">
                <a:latin typeface="Times New Roman"/>
                <a:cs typeface="Times New Roman"/>
              </a:rPr>
              <a:t>de Dados </a:t>
            </a:r>
            <a:r>
              <a:rPr sz="1200" spc="-5" dirty="0">
                <a:latin typeface="Times New Roman"/>
                <a:cs typeface="Times New Roman"/>
              </a:rPr>
              <a:t>sobre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Grupos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Pesquisa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pesquisadores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</a:t>
            </a:r>
            <a:endParaRPr sz="1200">
              <a:latin typeface="Times New Roman"/>
              <a:cs typeface="Times New Roman"/>
            </a:endParaRPr>
          </a:p>
          <a:p>
            <a:pPr marL="548640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48640" marR="10160">
              <a:lnSpc>
                <a:spcPct val="958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Apresentar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spc="-5" dirty="0">
                <a:latin typeface="Times New Roman"/>
                <a:cs typeface="Times New Roman"/>
              </a:rPr>
              <a:t>relatórios das atividades desenvolvidas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dirty="0">
                <a:latin typeface="Times New Roman"/>
                <a:cs typeface="Times New Roman"/>
              </a:rPr>
              <a:t>Coordenação;  </a:t>
            </a:r>
            <a:r>
              <a:rPr sz="1200" spc="-5" dirty="0">
                <a:latin typeface="Times New Roman"/>
                <a:cs typeface="Times New Roman"/>
              </a:rPr>
              <a:t>Executar outras funções que, </a:t>
            </a:r>
            <a:r>
              <a:rPr sz="1200" dirty="0">
                <a:latin typeface="Times New Roman"/>
                <a:cs typeface="Times New Roman"/>
              </a:rPr>
              <a:t>por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dirty="0">
                <a:latin typeface="Times New Roman"/>
                <a:cs typeface="Times New Roman"/>
              </a:rPr>
              <a:t>natureza,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estejam afetas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tenham  </a:t>
            </a:r>
            <a:r>
              <a:rPr sz="1200" spc="-10" dirty="0">
                <a:latin typeface="Times New Roman"/>
                <a:cs typeface="Times New Roman"/>
              </a:rPr>
              <a:t>sido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atribuídas.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66596" y="7835264"/>
            <a:ext cx="5873750" cy="2157963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370"/>
              </a:lnSpc>
              <a:spcBef>
                <a:spcPts val="200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3</a:t>
            </a:r>
            <a:r>
              <a:rPr lang="pt-BR" sz="1200" b="1" dirty="0" smtClean="0">
                <a:latin typeface="Times New Roman"/>
                <a:cs typeface="Times New Roman"/>
              </a:rPr>
              <a:t>2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</a:t>
            </a:r>
            <a:r>
              <a:rPr sz="1200" b="1" spc="-10" dirty="0">
                <a:latin typeface="Times New Roman"/>
                <a:cs typeface="Times New Roman"/>
              </a:rPr>
              <a:t>Núcleo </a:t>
            </a:r>
            <a:r>
              <a:rPr sz="1200" b="1" spc="-5" dirty="0">
                <a:latin typeface="Times New Roman"/>
                <a:cs typeface="Times New Roman"/>
              </a:rPr>
              <a:t>de </a:t>
            </a:r>
            <a:r>
              <a:rPr sz="1200" b="1" spc="-10" dirty="0">
                <a:latin typeface="Times New Roman"/>
                <a:cs typeface="Times New Roman"/>
              </a:rPr>
              <a:t>Difusão </a:t>
            </a:r>
            <a:r>
              <a:rPr sz="1200" b="1" spc="-5" dirty="0">
                <a:latin typeface="Times New Roman"/>
                <a:cs typeface="Times New Roman"/>
              </a:rPr>
              <a:t>de </a:t>
            </a:r>
            <a:r>
              <a:rPr sz="1200" b="1" spc="-10" dirty="0">
                <a:latin typeface="Times New Roman"/>
                <a:cs typeface="Times New Roman"/>
              </a:rPr>
              <a:t>Pesquisas, </a:t>
            </a:r>
            <a:r>
              <a:rPr sz="1200" b="1" spc="-5" dirty="0">
                <a:latin typeface="Times New Roman"/>
                <a:cs typeface="Times New Roman"/>
              </a:rPr>
              <a:t>Tecnologias </a:t>
            </a:r>
            <a:r>
              <a:rPr sz="1200" b="1" dirty="0">
                <a:latin typeface="Times New Roman"/>
                <a:cs typeface="Times New Roman"/>
              </a:rPr>
              <a:t>e </a:t>
            </a:r>
            <a:r>
              <a:rPr sz="1200" b="1" spc="-5" dirty="0">
                <a:latin typeface="Times New Roman"/>
                <a:cs typeface="Times New Roman"/>
              </a:rPr>
              <a:t>Inovação as  seguintes 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50">
              <a:latin typeface="Times New Roman"/>
              <a:cs typeface="Times New Roman"/>
            </a:endParaRPr>
          </a:p>
          <a:p>
            <a:pPr marL="732155" marR="10795" indent="-268605" algn="just">
              <a:lnSpc>
                <a:spcPts val="1390"/>
              </a:lnSpc>
              <a:spcBef>
                <a:spcPts val="5"/>
              </a:spcBef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Potencializar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consolidar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difusão </a:t>
            </a:r>
            <a:r>
              <a:rPr sz="1200" spc="-5" dirty="0">
                <a:latin typeface="Times New Roman"/>
                <a:cs typeface="Times New Roman"/>
              </a:rPr>
              <a:t>dos </a:t>
            </a:r>
            <a:r>
              <a:rPr sz="1200" dirty="0">
                <a:latin typeface="Times New Roman"/>
                <a:cs typeface="Times New Roman"/>
              </a:rPr>
              <a:t>produtos gerados </a:t>
            </a:r>
            <a:r>
              <a:rPr sz="1200" spc="-15" dirty="0">
                <a:latin typeface="Times New Roman"/>
                <a:cs typeface="Times New Roman"/>
              </a:rPr>
              <a:t>pela </a:t>
            </a:r>
            <a:r>
              <a:rPr sz="1200" spc="-5" dirty="0">
                <a:latin typeface="Times New Roman"/>
                <a:cs typeface="Times New Roman"/>
              </a:rPr>
              <a:t>produção </a:t>
            </a:r>
            <a:r>
              <a:rPr sz="1200" spc="-10" dirty="0">
                <a:latin typeface="Times New Roman"/>
                <a:cs typeface="Times New Roman"/>
              </a:rPr>
              <a:t>acadêmica 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IFPA Campus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Belém.</a:t>
            </a:r>
            <a:endParaRPr sz="1200">
              <a:latin typeface="Times New Roman"/>
              <a:cs typeface="Times New Roman"/>
            </a:endParaRPr>
          </a:p>
          <a:p>
            <a:pPr marL="732155" indent="-269240" algn="just">
              <a:lnSpc>
                <a:spcPts val="1310"/>
              </a:lnSpc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Ampliar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capacidade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colaboração em </a:t>
            </a:r>
            <a:r>
              <a:rPr sz="1200" dirty="0">
                <a:latin typeface="Times New Roman"/>
                <a:cs typeface="Times New Roman"/>
              </a:rPr>
              <a:t>atividades de </a:t>
            </a:r>
            <a:r>
              <a:rPr sz="1200" spc="-5" dirty="0">
                <a:latin typeface="Times New Roman"/>
                <a:cs typeface="Times New Roman"/>
              </a:rPr>
              <a:t>pesquisa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extensão.</a:t>
            </a:r>
            <a:endParaRPr sz="1200">
              <a:latin typeface="Times New Roman"/>
              <a:cs typeface="Times New Roman"/>
            </a:endParaRPr>
          </a:p>
          <a:p>
            <a:pPr marL="732155" marR="8890" indent="-268605" algn="just">
              <a:lnSpc>
                <a:spcPct val="95900"/>
              </a:lnSpc>
              <a:spcBef>
                <a:spcPts val="35"/>
              </a:spcBef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Proceder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encaminhamentos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Registro </a:t>
            </a:r>
            <a:r>
              <a:rPr sz="1200" spc="-5" dirty="0">
                <a:latin typeface="Times New Roman"/>
                <a:cs typeface="Times New Roman"/>
              </a:rPr>
              <a:t>Intelectual das Tecnologias </a:t>
            </a:r>
            <a:r>
              <a:rPr sz="1200" spc="-10" dirty="0">
                <a:latin typeface="Times New Roman"/>
                <a:cs typeface="Times New Roman"/>
              </a:rPr>
              <a:t>junto </a:t>
            </a:r>
            <a:r>
              <a:rPr sz="1200" spc="-5" dirty="0">
                <a:latin typeface="Times New Roman"/>
                <a:cs typeface="Times New Roman"/>
              </a:rPr>
              <a:t>ao  </a:t>
            </a:r>
            <a:r>
              <a:rPr sz="1200" spc="-10" dirty="0">
                <a:latin typeface="Times New Roman"/>
                <a:cs typeface="Times New Roman"/>
              </a:rPr>
              <a:t>Núcleo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Inovação </a:t>
            </a:r>
            <a:r>
              <a:rPr sz="1200" spc="-10" dirty="0">
                <a:latin typeface="Times New Roman"/>
                <a:cs typeface="Times New Roman"/>
              </a:rPr>
              <a:t>Tecnológica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Reitoria: </a:t>
            </a:r>
            <a:r>
              <a:rPr sz="1200" dirty="0">
                <a:latin typeface="Times New Roman"/>
                <a:cs typeface="Times New Roman"/>
              </a:rPr>
              <a:t>registros de </a:t>
            </a:r>
            <a:r>
              <a:rPr sz="1200" spc="-5" dirty="0">
                <a:latin typeface="Times New Roman"/>
                <a:cs typeface="Times New Roman"/>
              </a:rPr>
              <a:t>patentes, direitos autorais  e/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10" dirty="0">
                <a:latin typeface="Times New Roman"/>
                <a:cs typeface="Times New Roman"/>
              </a:rPr>
              <a:t>modelos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utilidades </a:t>
            </a:r>
            <a:r>
              <a:rPr sz="1200" spc="-15" dirty="0">
                <a:latin typeface="Times New Roman"/>
                <a:cs typeface="Times New Roman"/>
              </a:rPr>
              <a:t>já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existentes.</a:t>
            </a:r>
            <a:endParaRPr sz="1200">
              <a:latin typeface="Times New Roman"/>
              <a:cs typeface="Times New Roman"/>
            </a:endParaRPr>
          </a:p>
          <a:p>
            <a:pPr marL="732155" indent="-268605" algn="just">
              <a:lnSpc>
                <a:spcPts val="1345"/>
              </a:lnSpc>
              <a:buAutoNum type="romanUcPeriod"/>
              <a:tabLst>
                <a:tab pos="732790" algn="l"/>
              </a:tabLst>
            </a:pPr>
            <a:r>
              <a:rPr sz="1200" spc="-10" dirty="0">
                <a:latin typeface="Times New Roman"/>
                <a:cs typeface="Times New Roman"/>
              </a:rPr>
              <a:t>Construir </a:t>
            </a:r>
            <a:r>
              <a:rPr sz="1200" dirty="0">
                <a:latin typeface="Times New Roman"/>
                <a:cs typeface="Times New Roman"/>
              </a:rPr>
              <a:t>produtos </a:t>
            </a:r>
            <a:r>
              <a:rPr sz="1200" spc="-10" dirty="0">
                <a:latin typeface="Times New Roman"/>
                <a:cs typeface="Times New Roman"/>
              </a:rPr>
              <a:t>audiovisuais </a:t>
            </a:r>
            <a:r>
              <a:rPr sz="1200" dirty="0">
                <a:latin typeface="Times New Roman"/>
                <a:cs typeface="Times New Roman"/>
              </a:rPr>
              <a:t>(videoaulas, </a:t>
            </a:r>
            <a:r>
              <a:rPr sz="1200" spc="-5" dirty="0">
                <a:latin typeface="Times New Roman"/>
                <a:cs typeface="Times New Roman"/>
              </a:rPr>
              <a:t>simulações, animações,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gráficos</a:t>
            </a:r>
            <a:endParaRPr sz="1200">
              <a:latin typeface="Times New Roman"/>
              <a:cs typeface="Times New Roman"/>
            </a:endParaRPr>
          </a:p>
          <a:p>
            <a:pPr marL="732155" marR="8255" algn="just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animados </a:t>
            </a:r>
            <a:r>
              <a:rPr sz="1200" spc="5" dirty="0">
                <a:latin typeface="Times New Roman"/>
                <a:cs typeface="Times New Roman"/>
              </a:rPr>
              <a:t>etc.) </a:t>
            </a:r>
            <a:r>
              <a:rPr sz="1200" spc="-5" dirty="0">
                <a:latin typeface="Times New Roman"/>
                <a:cs typeface="Times New Roman"/>
              </a:rPr>
              <a:t>voltados </a:t>
            </a:r>
            <a:r>
              <a:rPr sz="1200" dirty="0">
                <a:latin typeface="Times New Roman"/>
                <a:cs typeface="Times New Roman"/>
              </a:rPr>
              <a:t>para o </a:t>
            </a:r>
            <a:r>
              <a:rPr sz="1200" spc="-5" dirty="0">
                <a:latin typeface="Times New Roman"/>
                <a:cs typeface="Times New Roman"/>
              </a:rPr>
              <a:t>ensino-aprendizagem, </a:t>
            </a:r>
            <a:r>
              <a:rPr sz="1200" dirty="0">
                <a:latin typeface="Times New Roman"/>
                <a:cs typeface="Times New Roman"/>
              </a:rPr>
              <a:t>destinados </a:t>
            </a:r>
            <a:r>
              <a:rPr sz="1200" spc="-5" dirty="0">
                <a:latin typeface="Times New Roman"/>
                <a:cs typeface="Times New Roman"/>
              </a:rPr>
              <a:t>ao </a:t>
            </a:r>
            <a:r>
              <a:rPr sz="1200" spc="-10" dirty="0">
                <a:latin typeface="Times New Roman"/>
                <a:cs typeface="Times New Roman"/>
              </a:rPr>
              <a:t>uso pedagógico 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ferramentas tecnológicas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conteúdo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aberto.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596" y="691641"/>
            <a:ext cx="5877560" cy="6865534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732155" marR="9525" indent="-268605" algn="just">
              <a:lnSpc>
                <a:spcPts val="1390"/>
              </a:lnSpc>
              <a:spcBef>
                <a:spcPts val="185"/>
              </a:spcBef>
              <a:buAutoNum type="romanUcPeriod" startAt="5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Identificar as tendências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as </a:t>
            </a:r>
            <a:r>
              <a:rPr sz="1200" spc="-10" dirty="0">
                <a:latin typeface="Times New Roman"/>
                <a:cs typeface="Times New Roman"/>
              </a:rPr>
              <a:t>possíveis </a:t>
            </a:r>
            <a:r>
              <a:rPr sz="1200" spc="-5" dirty="0">
                <a:latin typeface="Times New Roman"/>
                <a:cs typeface="Times New Roman"/>
              </a:rPr>
              <a:t>ferramentas tecnológicas </a:t>
            </a:r>
            <a:r>
              <a:rPr sz="1200" dirty="0">
                <a:latin typeface="Times New Roman"/>
                <a:cs typeface="Times New Roman"/>
              </a:rPr>
              <a:t>que poderão </a:t>
            </a:r>
            <a:r>
              <a:rPr sz="1200" spc="-10" dirty="0">
                <a:latin typeface="Times New Roman"/>
                <a:cs typeface="Times New Roman"/>
              </a:rPr>
              <a:t>ser  </a:t>
            </a:r>
            <a:r>
              <a:rPr sz="1200" spc="-5" dirty="0">
                <a:latin typeface="Times New Roman"/>
                <a:cs typeface="Times New Roman"/>
              </a:rPr>
              <a:t>usadas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educação direcionadas ao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ensino-aprendizagem.</a:t>
            </a:r>
            <a:endParaRPr sz="1200">
              <a:latin typeface="Times New Roman"/>
              <a:cs typeface="Times New Roman"/>
            </a:endParaRPr>
          </a:p>
          <a:p>
            <a:pPr marL="732155" indent="-269240" algn="just">
              <a:lnSpc>
                <a:spcPts val="1310"/>
              </a:lnSpc>
              <a:buAutoNum type="romanUcPeriod" startAt="5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Analisar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desenvolver </a:t>
            </a:r>
            <a:r>
              <a:rPr sz="1200" dirty="0">
                <a:latin typeface="Times New Roman"/>
                <a:cs typeface="Times New Roman"/>
              </a:rPr>
              <a:t>processos para a </a:t>
            </a:r>
            <a:r>
              <a:rPr sz="1200" spc="-5" dirty="0">
                <a:latin typeface="Times New Roman"/>
                <a:cs typeface="Times New Roman"/>
              </a:rPr>
              <a:t>capacitação </a:t>
            </a:r>
            <a:r>
              <a:rPr sz="1200" spc="-15" dirty="0">
                <a:latin typeface="Times New Roman"/>
                <a:cs typeface="Times New Roman"/>
              </a:rPr>
              <a:t>nas </a:t>
            </a:r>
            <a:r>
              <a:rPr sz="1200" spc="-5" dirty="0">
                <a:latin typeface="Times New Roman"/>
                <a:cs typeface="Times New Roman"/>
              </a:rPr>
              <a:t>ferramentas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tecnológicas</a:t>
            </a:r>
            <a:endParaRPr sz="1200">
              <a:latin typeface="Times New Roman"/>
              <a:cs typeface="Times New Roman"/>
            </a:endParaRPr>
          </a:p>
          <a:p>
            <a:pPr marL="732155" algn="just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necessárias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5" dirty="0">
                <a:latin typeface="Times New Roman"/>
                <a:cs typeface="Times New Roman"/>
              </a:rPr>
              <a:t>produção audiovisual </a:t>
            </a:r>
            <a:r>
              <a:rPr sz="1200" dirty="0">
                <a:latin typeface="Times New Roman"/>
                <a:cs typeface="Times New Roman"/>
              </a:rPr>
              <a:t>e pedagógica.</a:t>
            </a:r>
            <a:endParaRPr sz="1200">
              <a:latin typeface="Times New Roman"/>
              <a:cs typeface="Times New Roman"/>
            </a:endParaRPr>
          </a:p>
          <a:p>
            <a:pPr marL="732155" indent="-269240" algn="just">
              <a:lnSpc>
                <a:spcPts val="1380"/>
              </a:lnSpc>
              <a:buAutoNum type="romanUcPeriod" startAt="7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Analisar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desenvolver </a:t>
            </a:r>
            <a:r>
              <a:rPr sz="1200" dirty="0">
                <a:latin typeface="Times New Roman"/>
                <a:cs typeface="Times New Roman"/>
              </a:rPr>
              <a:t>produtos </a:t>
            </a:r>
            <a:r>
              <a:rPr sz="1200" spc="-5" dirty="0">
                <a:latin typeface="Times New Roman"/>
                <a:cs typeface="Times New Roman"/>
              </a:rPr>
              <a:t>resultantes dessa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capacitação.</a:t>
            </a:r>
            <a:endParaRPr sz="1200">
              <a:latin typeface="Times New Roman"/>
              <a:cs typeface="Times New Roman"/>
            </a:endParaRPr>
          </a:p>
          <a:p>
            <a:pPr marL="911860" indent="-448945" algn="just">
              <a:lnSpc>
                <a:spcPts val="1380"/>
              </a:lnSpc>
              <a:buAutoNum type="romanUcPeriod" startAt="7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Testar, </a:t>
            </a:r>
            <a:r>
              <a:rPr sz="1200" spc="-10" dirty="0">
                <a:latin typeface="Times New Roman"/>
                <a:cs typeface="Times New Roman"/>
              </a:rPr>
              <a:t>avaliar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validar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processos </a:t>
            </a:r>
            <a:r>
              <a:rPr sz="1200" dirty="0">
                <a:latin typeface="Times New Roman"/>
                <a:cs typeface="Times New Roman"/>
              </a:rPr>
              <a:t>e produtos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desenvolvidos.</a:t>
            </a:r>
            <a:endParaRPr sz="1200">
              <a:latin typeface="Times New Roman"/>
              <a:cs typeface="Times New Roman"/>
            </a:endParaRPr>
          </a:p>
          <a:p>
            <a:pPr marL="732155" marR="8255" indent="-268605" algn="just">
              <a:lnSpc>
                <a:spcPct val="95800"/>
              </a:lnSpc>
              <a:spcBef>
                <a:spcPts val="25"/>
              </a:spcBef>
              <a:buAutoNum type="romanUcPeriod" startAt="7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Publicar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distribuir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produtos finalizados em </a:t>
            </a:r>
            <a:r>
              <a:rPr sz="1200" dirty="0">
                <a:latin typeface="Times New Roman"/>
                <a:cs typeface="Times New Roman"/>
              </a:rPr>
              <a:t>rede </a:t>
            </a:r>
            <a:r>
              <a:rPr sz="1200" spc="-5" dirty="0">
                <a:latin typeface="Times New Roman"/>
                <a:cs typeface="Times New Roman"/>
              </a:rPr>
              <a:t>colaborativa </a:t>
            </a:r>
            <a:r>
              <a:rPr sz="1200" dirty="0">
                <a:latin typeface="Times New Roman"/>
                <a:cs typeface="Times New Roman"/>
              </a:rPr>
              <a:t>para serem  testados de </a:t>
            </a:r>
            <a:r>
              <a:rPr sz="1200" spc="-10" dirty="0">
                <a:latin typeface="Times New Roman"/>
                <a:cs typeface="Times New Roman"/>
              </a:rPr>
              <a:t>maneira </a:t>
            </a:r>
            <a:r>
              <a:rPr sz="1200" spc="-15" dirty="0">
                <a:latin typeface="Times New Roman"/>
                <a:cs typeface="Times New Roman"/>
              </a:rPr>
              <a:t>mais </a:t>
            </a:r>
            <a:r>
              <a:rPr sz="1200" spc="-5" dirty="0">
                <a:latin typeface="Times New Roman"/>
                <a:cs typeface="Times New Roman"/>
              </a:rPr>
              <a:t>ampla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receber </a:t>
            </a:r>
            <a:r>
              <a:rPr sz="1200" spc="-5" dirty="0">
                <a:latin typeface="Times New Roman"/>
                <a:cs typeface="Times New Roman"/>
              </a:rPr>
              <a:t>considerações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5" dirty="0">
                <a:latin typeface="Times New Roman"/>
                <a:cs typeface="Times New Roman"/>
              </a:rPr>
              <a:t>aperfeiçoamentos  futuros.</a:t>
            </a:r>
            <a:endParaRPr sz="1200">
              <a:latin typeface="Times New Roman"/>
              <a:cs typeface="Times New Roman"/>
            </a:endParaRPr>
          </a:p>
          <a:p>
            <a:pPr marL="732155" marR="10795" indent="-268605" algn="just">
              <a:lnSpc>
                <a:spcPct val="95900"/>
              </a:lnSpc>
              <a:spcBef>
                <a:spcPts val="10"/>
              </a:spcBef>
              <a:buAutoNum type="romanUcPeriod" startAt="7"/>
              <a:tabLst>
                <a:tab pos="732790" algn="l"/>
              </a:tabLst>
            </a:pPr>
            <a:r>
              <a:rPr sz="1200" spc="-10" dirty="0">
                <a:latin typeface="Times New Roman"/>
                <a:cs typeface="Times New Roman"/>
              </a:rPr>
              <a:t>Difundir </a:t>
            </a:r>
            <a:r>
              <a:rPr sz="1200" dirty="0">
                <a:latin typeface="Times New Roman"/>
                <a:cs typeface="Times New Roman"/>
              </a:rPr>
              <a:t>projetos que </a:t>
            </a:r>
            <a:r>
              <a:rPr sz="1200" spc="-10" dirty="0">
                <a:latin typeface="Times New Roman"/>
                <a:cs typeface="Times New Roman"/>
              </a:rPr>
              <a:t>envolvam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tecnologias como produtos,  equipamentos, </a:t>
            </a:r>
            <a:r>
              <a:rPr sz="1200" spc="-10" dirty="0">
                <a:latin typeface="Times New Roman"/>
                <a:cs typeface="Times New Roman"/>
              </a:rPr>
              <a:t>dispositivos, </a:t>
            </a:r>
            <a:r>
              <a:rPr sz="1200" spc="-5" dirty="0">
                <a:latin typeface="Times New Roman"/>
                <a:cs typeface="Times New Roman"/>
              </a:rPr>
              <a:t>recursos, </a:t>
            </a:r>
            <a:r>
              <a:rPr sz="1200" spc="-10" dirty="0">
                <a:latin typeface="Times New Roman"/>
                <a:cs typeface="Times New Roman"/>
              </a:rPr>
              <a:t>metodologias, estratégias, </a:t>
            </a:r>
            <a:r>
              <a:rPr sz="1200" spc="-5" dirty="0">
                <a:latin typeface="Times New Roman"/>
                <a:cs typeface="Times New Roman"/>
              </a:rPr>
              <a:t>práticas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serviços 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objetivem promover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funcionalidade, relacionada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atividade </a:t>
            </a:r>
            <a:r>
              <a:rPr sz="1200" dirty="0">
                <a:latin typeface="Times New Roman"/>
                <a:cs typeface="Times New Roman"/>
              </a:rPr>
              <a:t>e à </a:t>
            </a:r>
            <a:r>
              <a:rPr sz="1200" spc="-5" dirty="0">
                <a:latin typeface="Times New Roman"/>
                <a:cs typeface="Times New Roman"/>
              </a:rPr>
              <a:t>participação 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pessoa com deficiência, </a:t>
            </a:r>
            <a:r>
              <a:rPr sz="1200" spc="-10" dirty="0">
                <a:latin typeface="Times New Roman"/>
                <a:cs typeface="Times New Roman"/>
              </a:rPr>
              <a:t>visando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sua autonomia, independência, </a:t>
            </a:r>
            <a:r>
              <a:rPr sz="1200" spc="-5" dirty="0">
                <a:latin typeface="Times New Roman"/>
                <a:cs typeface="Times New Roman"/>
              </a:rPr>
              <a:t>qualidade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10" dirty="0">
                <a:latin typeface="Times New Roman"/>
                <a:cs typeface="Times New Roman"/>
              </a:rPr>
              <a:t>vida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inclusão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social;</a:t>
            </a:r>
            <a:endParaRPr sz="1200">
              <a:latin typeface="Times New Roman"/>
              <a:cs typeface="Times New Roman"/>
            </a:endParaRPr>
          </a:p>
          <a:p>
            <a:pPr marL="732155" indent="-268605" algn="just">
              <a:lnSpc>
                <a:spcPts val="1345"/>
              </a:lnSpc>
              <a:buAutoNum type="romanUcPeriod" startAt="7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Viabilizar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tecnologias em </a:t>
            </a:r>
            <a:r>
              <a:rPr sz="1200" dirty="0">
                <a:latin typeface="Times New Roman"/>
                <a:cs typeface="Times New Roman"/>
              </a:rPr>
              <a:t>serviços e </a:t>
            </a:r>
            <a:r>
              <a:rPr sz="1200" spc="-5" dirty="0">
                <a:latin typeface="Times New Roman"/>
                <a:cs typeface="Times New Roman"/>
              </a:rPr>
              <a:t>recursos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  <a:p>
            <a:pPr marL="732155" marR="8890" algn="just">
              <a:lnSpc>
                <a:spcPct val="95900"/>
              </a:lnSpc>
              <a:spcBef>
                <a:spcPts val="35"/>
              </a:spcBef>
            </a:pPr>
            <a:r>
              <a:rPr sz="1200" spc="-5" dirty="0">
                <a:latin typeface="Times New Roman"/>
                <a:cs typeface="Times New Roman"/>
              </a:rPr>
              <a:t>acessibilidade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eliminem </a:t>
            </a:r>
            <a:r>
              <a:rPr sz="1200" spc="5" dirty="0">
                <a:latin typeface="Times New Roman"/>
                <a:cs typeface="Times New Roman"/>
              </a:rPr>
              <a:t>as </a:t>
            </a:r>
            <a:r>
              <a:rPr sz="1200" spc="-5" dirty="0">
                <a:latin typeface="Times New Roman"/>
                <a:cs typeface="Times New Roman"/>
              </a:rPr>
              <a:t>barreiras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promovam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inclusão plena </a:t>
            </a:r>
            <a:r>
              <a:rPr sz="1200" spc="-5" dirty="0">
                <a:latin typeface="Times New Roman"/>
                <a:cs typeface="Times New Roman"/>
              </a:rPr>
              <a:t>visando </a:t>
            </a:r>
            <a:r>
              <a:rPr sz="1200" dirty="0">
                <a:latin typeface="Times New Roman"/>
                <a:cs typeface="Times New Roman"/>
              </a:rPr>
              <a:t>a  </a:t>
            </a:r>
            <a:r>
              <a:rPr sz="1200" spc="-5" dirty="0">
                <a:latin typeface="Times New Roman"/>
                <a:cs typeface="Times New Roman"/>
              </a:rPr>
              <a:t>garantir condições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acesso, permanência, participação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aprendizagem </a:t>
            </a:r>
            <a:r>
              <a:rPr sz="1200" dirty="0">
                <a:latin typeface="Times New Roman"/>
                <a:cs typeface="Times New Roman"/>
              </a:rPr>
              <a:t>da  </a:t>
            </a:r>
            <a:r>
              <a:rPr sz="1200" spc="-5" dirty="0">
                <a:latin typeface="Times New Roman"/>
                <a:cs typeface="Times New Roman"/>
              </a:rPr>
              <a:t>sociedade.</a:t>
            </a:r>
            <a:endParaRPr sz="1200">
              <a:latin typeface="Times New Roman"/>
              <a:cs typeface="Times New Roman"/>
            </a:endParaRPr>
          </a:p>
          <a:p>
            <a:pPr marL="732155" indent="-268605" algn="just">
              <a:lnSpc>
                <a:spcPts val="1345"/>
              </a:lnSpc>
              <a:buAutoNum type="romanUcPeriod" startAt="12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ações que </a:t>
            </a:r>
            <a:r>
              <a:rPr sz="1200" spc="-5" dirty="0">
                <a:latin typeface="Times New Roman"/>
                <a:cs typeface="Times New Roman"/>
              </a:rPr>
              <a:t>difundam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sociedade as tecnologias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desenvolvidas,</a:t>
            </a:r>
            <a:endParaRPr sz="1200">
              <a:latin typeface="Times New Roman"/>
              <a:cs typeface="Times New Roman"/>
            </a:endParaRPr>
          </a:p>
          <a:p>
            <a:pPr marL="732155" marR="11430" algn="just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reduzindo as </a:t>
            </a:r>
            <a:r>
              <a:rPr sz="1200" spc="-10" dirty="0">
                <a:latin typeface="Times New Roman"/>
                <a:cs typeface="Times New Roman"/>
              </a:rPr>
              <a:t>desigualdades sociais, </a:t>
            </a:r>
            <a:r>
              <a:rPr sz="1200" spc="-5" dirty="0">
                <a:latin typeface="Times New Roman"/>
                <a:cs typeface="Times New Roman"/>
              </a:rPr>
              <a:t>discriminação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pessoas, </a:t>
            </a:r>
            <a:r>
              <a:rPr sz="1200" spc="-10" dirty="0">
                <a:latin typeface="Times New Roman"/>
                <a:cs typeface="Times New Roman"/>
              </a:rPr>
              <a:t>facilitando </a:t>
            </a:r>
            <a:r>
              <a:rPr sz="1200" dirty="0">
                <a:latin typeface="Times New Roman"/>
                <a:cs typeface="Times New Roman"/>
              </a:rPr>
              <a:t>o  </a:t>
            </a:r>
            <a:r>
              <a:rPr sz="1200" spc="-10" dirty="0">
                <a:latin typeface="Times New Roman"/>
                <a:cs typeface="Times New Roman"/>
              </a:rPr>
              <a:t>convívio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diferença </a:t>
            </a:r>
            <a:r>
              <a:rPr sz="1200" dirty="0">
                <a:latin typeface="Times New Roman"/>
                <a:cs typeface="Times New Roman"/>
              </a:rPr>
              <a:t>e à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diversidade.</a:t>
            </a:r>
            <a:endParaRPr sz="1200">
              <a:latin typeface="Times New Roman"/>
              <a:cs typeface="Times New Roman"/>
            </a:endParaRPr>
          </a:p>
          <a:p>
            <a:pPr marL="732155" marR="10795" indent="-268605" algn="just">
              <a:lnSpc>
                <a:spcPts val="1370"/>
              </a:lnSpc>
              <a:spcBef>
                <a:spcPts val="20"/>
              </a:spcBef>
              <a:buAutoNum type="romanUcPeriod" startAt="13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Trabalhar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conjunto, </a:t>
            </a:r>
            <a:r>
              <a:rPr sz="1200" spc="-5" dirty="0">
                <a:latin typeface="Times New Roman"/>
                <a:cs typeface="Times New Roman"/>
              </a:rPr>
              <a:t>quando necessário,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Núcleo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Apoio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Portadores 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Necessidades Especiais </a:t>
            </a:r>
            <a:r>
              <a:rPr sz="1200" dirty="0">
                <a:latin typeface="Times New Roman"/>
                <a:cs typeface="Times New Roman"/>
              </a:rPr>
              <a:t>— </a:t>
            </a:r>
            <a:r>
              <a:rPr sz="1200" spc="-5" dirty="0">
                <a:latin typeface="Times New Roman"/>
                <a:cs typeface="Times New Roman"/>
              </a:rPr>
              <a:t>NAPNE,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difusão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tecnologias, voltadas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às</a:t>
            </a:r>
            <a:endParaRPr sz="1200">
              <a:latin typeface="Times New Roman"/>
              <a:cs typeface="Times New Roman"/>
            </a:endParaRPr>
          </a:p>
          <a:p>
            <a:pPr marL="732155" marR="12700" algn="just">
              <a:lnSpc>
                <a:spcPts val="137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necessidades educacionais </a:t>
            </a:r>
            <a:r>
              <a:rPr sz="1200" dirty="0">
                <a:latin typeface="Times New Roman"/>
                <a:cs typeface="Times New Roman"/>
              </a:rPr>
              <a:t>e recursos de </a:t>
            </a:r>
            <a:r>
              <a:rPr sz="1200" spc="-5" dirty="0">
                <a:latin typeface="Times New Roman"/>
                <a:cs typeface="Times New Roman"/>
              </a:rPr>
              <a:t>acessibilidade indispensáveis </a:t>
            </a:r>
            <a:r>
              <a:rPr sz="1200" dirty="0">
                <a:latin typeface="Times New Roman"/>
                <a:cs typeface="Times New Roman"/>
              </a:rPr>
              <a:t>aos  </a:t>
            </a:r>
            <a:r>
              <a:rPr sz="1200" spc="-5" dirty="0">
                <a:latin typeface="Times New Roman"/>
                <a:cs typeface="Times New Roman"/>
              </a:rPr>
              <a:t>acadêmicos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IFPA.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3</a:t>
            </a:r>
            <a:r>
              <a:rPr lang="pt-BR" sz="1200" b="1" dirty="0" smtClean="0">
                <a:latin typeface="Times New Roman"/>
                <a:cs typeface="Times New Roman"/>
              </a:rPr>
              <a:t>3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</a:t>
            </a:r>
            <a:r>
              <a:rPr sz="1200" b="1" spc="-5" dirty="0">
                <a:latin typeface="Times New Roman"/>
                <a:cs typeface="Times New Roman"/>
              </a:rPr>
              <a:t>Comitê de </a:t>
            </a:r>
            <a:r>
              <a:rPr sz="1200" b="1" spc="-10" dirty="0">
                <a:latin typeface="Times New Roman"/>
                <a:cs typeface="Times New Roman"/>
              </a:rPr>
              <a:t>Pesquisa </a:t>
            </a:r>
            <a:r>
              <a:rPr sz="1200" b="1" spc="-5" dirty="0">
                <a:latin typeface="Times New Roman"/>
                <a:cs typeface="Times New Roman"/>
              </a:rPr>
              <a:t>as seguintes</a:t>
            </a:r>
            <a:r>
              <a:rPr sz="1200" b="1" spc="10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50">
              <a:latin typeface="Times New Roman"/>
              <a:cs typeface="Times New Roman"/>
            </a:endParaRPr>
          </a:p>
          <a:p>
            <a:pPr marL="732155" marR="8890" indent="-268605">
              <a:lnSpc>
                <a:spcPct val="110000"/>
              </a:lnSpc>
              <a:spcBef>
                <a:spcPts val="5"/>
              </a:spcBef>
              <a:buAutoNum type="romanUcPeriod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Acompanhar, quando </a:t>
            </a:r>
            <a:r>
              <a:rPr sz="1200" spc="-10" dirty="0">
                <a:latin typeface="Times New Roman"/>
                <a:cs typeface="Times New Roman"/>
              </a:rPr>
              <a:t>acionado, </a:t>
            </a:r>
            <a:r>
              <a:rPr sz="1200" spc="-5" dirty="0">
                <a:latin typeface="Times New Roman"/>
                <a:cs typeface="Times New Roman"/>
              </a:rPr>
              <a:t>as atividades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pesquisa </a:t>
            </a:r>
            <a:r>
              <a:rPr sz="1200" spc="-5" dirty="0">
                <a:latin typeface="Times New Roman"/>
                <a:cs typeface="Times New Roman"/>
              </a:rPr>
              <a:t>desenvolvidas </a:t>
            </a:r>
            <a:r>
              <a:rPr sz="1200" spc="-15" dirty="0">
                <a:latin typeface="Times New Roman"/>
                <a:cs typeface="Times New Roman"/>
              </a:rPr>
              <a:t>no 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732155" marR="5080" indent="-268605">
              <a:lnSpc>
                <a:spcPct val="110000"/>
              </a:lnSpc>
              <a:spcBef>
                <a:spcPts val="20"/>
              </a:spcBef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Auxiliar a/o Diretor </a:t>
            </a:r>
            <a:r>
              <a:rPr sz="1200" spc="-10" dirty="0">
                <a:latin typeface="Times New Roman"/>
                <a:cs typeface="Times New Roman"/>
              </a:rPr>
              <a:t>(a)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Pesquisa, </a:t>
            </a:r>
            <a:r>
              <a:rPr sz="1200" spc="-5" dirty="0">
                <a:latin typeface="Times New Roman"/>
                <a:cs typeface="Times New Roman"/>
              </a:rPr>
              <a:t>Pós-Graduação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Inovação Tecnológica </a:t>
            </a:r>
            <a:r>
              <a:rPr sz="1200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na </a:t>
            </a:r>
            <a:r>
              <a:rPr sz="1200" spc="-10" dirty="0">
                <a:latin typeface="Times New Roman"/>
                <a:cs typeface="Times New Roman"/>
              </a:rPr>
              <a:t>emissão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pareceres;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ct val="100000"/>
              </a:lnSpc>
              <a:spcBef>
                <a:spcPts val="145"/>
              </a:spcBef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Assessorar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análise </a:t>
            </a:r>
            <a:r>
              <a:rPr sz="1200" dirty="0">
                <a:latin typeface="Times New Roman"/>
                <a:cs typeface="Times New Roman"/>
              </a:rPr>
              <a:t>de propostas 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projetos;</a:t>
            </a:r>
            <a:endParaRPr sz="1200">
              <a:latin typeface="Times New Roman"/>
              <a:cs typeface="Times New Roman"/>
            </a:endParaRPr>
          </a:p>
          <a:p>
            <a:pPr marL="732155" marR="8255" indent="-268605">
              <a:lnSpc>
                <a:spcPct val="110000"/>
              </a:lnSpc>
              <a:spcBef>
                <a:spcPts val="5"/>
              </a:spcBef>
              <a:buAutoNum type="romanUcPeriod"/>
              <a:tabLst>
                <a:tab pos="732790" algn="l"/>
              </a:tabLst>
            </a:pPr>
            <a:r>
              <a:rPr sz="1200" spc="-10" dirty="0">
                <a:latin typeface="Times New Roman"/>
                <a:cs typeface="Times New Roman"/>
              </a:rPr>
              <a:t>Contribuir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dirty="0">
                <a:latin typeface="Times New Roman"/>
                <a:cs typeface="Times New Roman"/>
              </a:rPr>
              <a:t>elaboração de </a:t>
            </a:r>
            <a:r>
              <a:rPr sz="1200" spc="-5" dirty="0">
                <a:latin typeface="Times New Roman"/>
                <a:cs typeface="Times New Roman"/>
              </a:rPr>
              <a:t>normas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demais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-5" dirty="0">
                <a:latin typeface="Times New Roman"/>
                <a:cs typeface="Times New Roman"/>
              </a:rPr>
              <a:t>pertinentes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Pesquisa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Inovação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Tecnológica;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ct val="100000"/>
              </a:lnSpc>
              <a:spcBef>
                <a:spcPts val="145"/>
              </a:spcBef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Recomendar as </a:t>
            </a:r>
            <a:r>
              <a:rPr sz="1200" dirty="0">
                <a:latin typeface="Times New Roman"/>
                <a:cs typeface="Times New Roman"/>
              </a:rPr>
              <a:t>ações de </a:t>
            </a:r>
            <a:r>
              <a:rPr sz="1200" spc="-10" dirty="0">
                <a:latin typeface="Times New Roman"/>
                <a:cs typeface="Times New Roman"/>
              </a:rPr>
              <a:t>Pesquisa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Inovação propostas </a:t>
            </a:r>
            <a:r>
              <a:rPr sz="1200" spc="5" dirty="0">
                <a:latin typeface="Times New Roman"/>
                <a:cs typeface="Times New Roman"/>
              </a:rPr>
              <a:t>em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editais.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596" y="4914391"/>
            <a:ext cx="569785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3</a:t>
            </a:r>
            <a:r>
              <a:rPr lang="pt-BR" sz="1200" b="1" dirty="0" smtClean="0">
                <a:latin typeface="Times New Roman"/>
                <a:cs typeface="Times New Roman"/>
              </a:rPr>
              <a:t>4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à </a:t>
            </a:r>
            <a:r>
              <a:rPr sz="1200" b="1" spc="-5" dirty="0">
                <a:latin typeface="Times New Roman"/>
                <a:cs typeface="Times New Roman"/>
              </a:rPr>
              <a:t>Diretoria deEnsino Básico </a:t>
            </a:r>
            <a:r>
              <a:rPr sz="1200" b="1" dirty="0">
                <a:latin typeface="Times New Roman"/>
                <a:cs typeface="Times New Roman"/>
              </a:rPr>
              <a:t>e </a:t>
            </a:r>
            <a:r>
              <a:rPr sz="1200" b="1" spc="-5" dirty="0">
                <a:latin typeface="Times New Roman"/>
                <a:cs typeface="Times New Roman"/>
              </a:rPr>
              <a:t>Profissional as seguintes</a:t>
            </a:r>
            <a:r>
              <a:rPr sz="1200" b="1" spc="15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26007" y="5963157"/>
            <a:ext cx="2159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spc="-20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68094" y="7716138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16253" y="8417432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68094" y="5261863"/>
            <a:ext cx="5678170" cy="458978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530860" marR="15240" indent="-356870" algn="just">
              <a:lnSpc>
                <a:spcPts val="1370"/>
              </a:lnSpc>
              <a:spcBef>
                <a:spcPts val="204"/>
              </a:spcBef>
              <a:buAutoNum type="romanUcPeriod"/>
              <a:tabLst>
                <a:tab pos="442595" algn="l"/>
              </a:tabLst>
            </a:pPr>
            <a:r>
              <a:rPr sz="1200" spc="-5" dirty="0">
                <a:latin typeface="Times New Roman"/>
                <a:cs typeface="Times New Roman"/>
              </a:rPr>
              <a:t>Planejar, coordenar, supervisionar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executar atividades referentes ao </a:t>
            </a:r>
            <a:r>
              <a:rPr sz="1200" spc="-10" dirty="0">
                <a:latin typeface="Times New Roman"/>
                <a:cs typeface="Times New Roman"/>
              </a:rPr>
              <a:t>Ensino Básico 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Profissional;</a:t>
            </a:r>
            <a:endParaRPr sz="1200">
              <a:latin typeface="Times New Roman"/>
              <a:cs typeface="Times New Roman"/>
            </a:endParaRPr>
          </a:p>
          <a:p>
            <a:pPr marL="530860" marR="14604" indent="-408940" algn="just">
              <a:lnSpc>
                <a:spcPts val="1370"/>
              </a:lnSpc>
              <a:spcBef>
                <a:spcPts val="20"/>
              </a:spcBef>
              <a:buAutoNum type="romanUcPeriod"/>
              <a:tabLst>
                <a:tab pos="442595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articulação </a:t>
            </a:r>
            <a:r>
              <a:rPr sz="1200" dirty="0">
                <a:latin typeface="Times New Roman"/>
                <a:cs typeface="Times New Roman"/>
              </a:rPr>
              <a:t>entre a </a:t>
            </a:r>
            <a:r>
              <a:rPr sz="1200" spc="-5" dirty="0">
                <a:latin typeface="Times New Roman"/>
                <a:cs typeface="Times New Roman"/>
              </a:rPr>
              <a:t>educação profissional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as diferentes </a:t>
            </a:r>
            <a:r>
              <a:rPr sz="1200" spc="-10" dirty="0">
                <a:latin typeface="Times New Roman"/>
                <a:cs typeface="Times New Roman"/>
              </a:rPr>
              <a:t>formas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estratégias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educação;</a:t>
            </a:r>
            <a:endParaRPr sz="1200">
              <a:latin typeface="Times New Roman"/>
              <a:cs typeface="Times New Roman"/>
            </a:endParaRPr>
          </a:p>
          <a:p>
            <a:pPr marL="530860" marR="5080" indent="-48895" algn="just">
              <a:lnSpc>
                <a:spcPts val="1370"/>
              </a:lnSpc>
              <a:spcBef>
                <a:spcPts val="20"/>
              </a:spcBef>
            </a:pPr>
            <a:r>
              <a:rPr sz="1200" spc="-10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estudo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viabilidade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5" dirty="0">
                <a:latin typeface="Times New Roman"/>
                <a:cs typeface="Times New Roman"/>
              </a:rPr>
              <a:t>criação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novos </a:t>
            </a:r>
            <a:r>
              <a:rPr sz="1200" dirty="0">
                <a:latin typeface="Times New Roman"/>
                <a:cs typeface="Times New Roman"/>
              </a:rPr>
              <a:t>cursos </a:t>
            </a:r>
            <a:r>
              <a:rPr sz="1200" spc="-5" dirty="0">
                <a:latin typeface="Times New Roman"/>
                <a:cs typeface="Times New Roman"/>
              </a:rPr>
              <a:t>técnicos, bem como 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ampliação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vagas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cursos </a:t>
            </a:r>
            <a:r>
              <a:rPr sz="1200" spc="-25" dirty="0">
                <a:latin typeface="Times New Roman"/>
                <a:cs typeface="Times New Roman"/>
              </a:rPr>
              <a:t>já </a:t>
            </a:r>
            <a:r>
              <a:rPr sz="1200" spc="-5" dirty="0">
                <a:latin typeface="Times New Roman"/>
                <a:cs typeface="Times New Roman"/>
              </a:rPr>
              <a:t>existentes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Campus, </a:t>
            </a:r>
            <a:r>
              <a:rPr sz="1200" spc="-5" dirty="0">
                <a:latin typeface="Times New Roman"/>
                <a:cs typeface="Times New Roman"/>
              </a:rPr>
              <a:t>atendendo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endParaRPr sz="1200">
              <a:latin typeface="Times New Roman"/>
              <a:cs typeface="Times New Roman"/>
            </a:endParaRPr>
          </a:p>
          <a:p>
            <a:pPr marL="530860" algn="just">
              <a:lnSpc>
                <a:spcPts val="1320"/>
              </a:lnSpc>
            </a:pPr>
            <a:r>
              <a:rPr sz="1200" spc="-10" dirty="0">
                <a:latin typeface="Times New Roman"/>
                <a:cs typeface="Times New Roman"/>
              </a:rPr>
              <a:t>demanda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ao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PDC;</a:t>
            </a:r>
            <a:endParaRPr sz="1200">
              <a:latin typeface="Times New Roman"/>
              <a:cs typeface="Times New Roman"/>
            </a:endParaRPr>
          </a:p>
          <a:p>
            <a:pPr marL="442595" marR="9525" indent="-442595" algn="just">
              <a:lnSpc>
                <a:spcPts val="1390"/>
              </a:lnSpc>
              <a:spcBef>
                <a:spcPts val="50"/>
              </a:spcBef>
              <a:buAutoNum type="romanUcPeriod" startAt="4"/>
              <a:tabLst>
                <a:tab pos="442595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proposta </a:t>
            </a:r>
            <a:r>
              <a:rPr sz="1200" spc="-10" dirty="0">
                <a:latin typeface="Times New Roman"/>
                <a:cs typeface="Times New Roman"/>
              </a:rPr>
              <a:t>pedagógica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organização didático-curricular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Campus,  </a:t>
            </a:r>
            <a:r>
              <a:rPr sz="1200" spc="-5" dirty="0">
                <a:latin typeface="Times New Roman"/>
                <a:cs typeface="Times New Roman"/>
              </a:rPr>
              <a:t>observada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legislação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normas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vigentes;</a:t>
            </a:r>
            <a:endParaRPr sz="1200">
              <a:latin typeface="Times New Roman"/>
              <a:cs typeface="Times New Roman"/>
            </a:endParaRPr>
          </a:p>
          <a:p>
            <a:pPr marL="441959" indent="-329565" algn="just">
              <a:lnSpc>
                <a:spcPts val="1310"/>
              </a:lnSpc>
              <a:buAutoNum type="romanUcPeriod" startAt="4"/>
              <a:tabLst>
                <a:tab pos="442595" algn="l"/>
              </a:tabLst>
            </a:pPr>
            <a:r>
              <a:rPr sz="1200" spc="-5" dirty="0">
                <a:latin typeface="Times New Roman"/>
                <a:cs typeface="Times New Roman"/>
              </a:rPr>
              <a:t>Estruturar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executar atividades curriculares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extracurriculares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articulação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com</a:t>
            </a:r>
            <a:endParaRPr sz="1200">
              <a:latin typeface="Times New Roman"/>
              <a:cs typeface="Times New Roman"/>
            </a:endParaRPr>
          </a:p>
          <a:p>
            <a:pPr marL="530860" algn="just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as </a:t>
            </a:r>
            <a:r>
              <a:rPr sz="1200" spc="-10" dirty="0">
                <a:latin typeface="Times New Roman"/>
                <a:cs typeface="Times New Roman"/>
              </a:rPr>
              <a:t>demais </a:t>
            </a:r>
            <a:r>
              <a:rPr sz="1200" dirty="0">
                <a:latin typeface="Times New Roman"/>
                <a:cs typeface="Times New Roman"/>
              </a:rPr>
              <a:t>unidades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gestoras;</a:t>
            </a:r>
            <a:endParaRPr sz="1200">
              <a:latin typeface="Times New Roman"/>
              <a:cs typeface="Times New Roman"/>
            </a:endParaRPr>
          </a:p>
          <a:p>
            <a:pPr marL="442595" marR="10795" indent="-442595" algn="just">
              <a:lnSpc>
                <a:spcPct val="95800"/>
              </a:lnSpc>
              <a:spcBef>
                <a:spcPts val="25"/>
              </a:spcBef>
              <a:buAutoNum type="romanUcPeriod" startAt="6"/>
              <a:tabLst>
                <a:tab pos="442595" algn="l"/>
              </a:tabLst>
            </a:pPr>
            <a:r>
              <a:rPr sz="1200" spc="-5" dirty="0">
                <a:latin typeface="Times New Roman"/>
                <a:cs typeface="Times New Roman"/>
              </a:rPr>
              <a:t>Desenvolver atividades relacionadas </a:t>
            </a:r>
            <a:r>
              <a:rPr sz="1200" dirty="0">
                <a:latin typeface="Times New Roman"/>
                <a:cs typeface="Times New Roman"/>
              </a:rPr>
              <a:t>à gestão </a:t>
            </a:r>
            <a:r>
              <a:rPr sz="1200" spc="-5" dirty="0">
                <a:latin typeface="Times New Roman"/>
                <a:cs typeface="Times New Roman"/>
              </a:rPr>
              <a:t>dos </a:t>
            </a:r>
            <a:r>
              <a:rPr sz="1200" dirty="0">
                <a:latin typeface="Times New Roman"/>
                <a:cs typeface="Times New Roman"/>
              </a:rPr>
              <a:t>recursos </a:t>
            </a:r>
            <a:r>
              <a:rPr sz="1200" spc="-10" dirty="0">
                <a:latin typeface="Times New Roman"/>
                <a:cs typeface="Times New Roman"/>
              </a:rPr>
              <a:t>humanos </a:t>
            </a:r>
            <a:r>
              <a:rPr sz="1200" spc="-5" dirty="0">
                <a:latin typeface="Times New Roman"/>
                <a:cs typeface="Times New Roman"/>
              </a:rPr>
              <a:t>ligados </a:t>
            </a:r>
            <a:r>
              <a:rPr sz="1200" dirty="0">
                <a:latin typeface="Times New Roman"/>
                <a:cs typeface="Times New Roman"/>
              </a:rPr>
              <a:t>a esta  </a:t>
            </a:r>
            <a:r>
              <a:rPr sz="1200" spc="-5" dirty="0">
                <a:latin typeface="Times New Roman"/>
                <a:cs typeface="Times New Roman"/>
              </a:rPr>
              <a:t>unidade </a:t>
            </a:r>
            <a:r>
              <a:rPr sz="1200" dirty="0">
                <a:latin typeface="Times New Roman"/>
                <a:cs typeface="Times New Roman"/>
              </a:rPr>
              <a:t>gestora, </a:t>
            </a:r>
            <a:r>
              <a:rPr sz="1200" spc="-5" dirty="0">
                <a:latin typeface="Times New Roman"/>
                <a:cs typeface="Times New Roman"/>
              </a:rPr>
              <a:t>em articulação com </a:t>
            </a:r>
            <a:r>
              <a:rPr sz="1200" spc="20" dirty="0">
                <a:latin typeface="Times New Roman"/>
                <a:cs typeface="Times New Roman"/>
              </a:rPr>
              <a:t>as </a:t>
            </a:r>
            <a:r>
              <a:rPr sz="1200" spc="-5" dirty="0">
                <a:latin typeface="Times New Roman"/>
                <a:cs typeface="Times New Roman"/>
              </a:rPr>
              <a:t>demais diretorias, visando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qualidade </a:t>
            </a:r>
            <a:r>
              <a:rPr sz="1200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ensino;</a:t>
            </a:r>
            <a:endParaRPr sz="1200">
              <a:latin typeface="Times New Roman"/>
              <a:cs typeface="Times New Roman"/>
            </a:endParaRPr>
          </a:p>
          <a:p>
            <a:pPr marL="530860" marR="5080" indent="-88900" algn="just">
              <a:lnSpc>
                <a:spcPct val="95600"/>
              </a:lnSpc>
              <a:spcBef>
                <a:spcPts val="15"/>
              </a:spcBef>
            </a:pPr>
            <a:r>
              <a:rPr sz="1200" spc="-5" dirty="0">
                <a:latin typeface="Times New Roman"/>
                <a:cs typeface="Times New Roman"/>
              </a:rPr>
              <a:t>Desenvolver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spc="-5" dirty="0">
                <a:latin typeface="Times New Roman"/>
                <a:cs typeface="Times New Roman"/>
              </a:rPr>
              <a:t>atividades voltadas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inclusão </a:t>
            </a:r>
            <a:r>
              <a:rPr sz="1200" spc="-5" dirty="0">
                <a:latin typeface="Times New Roman"/>
                <a:cs typeface="Times New Roman"/>
              </a:rPr>
              <a:t>social </a:t>
            </a:r>
            <a:r>
              <a:rPr sz="1200" dirty="0">
                <a:latin typeface="Times New Roman"/>
                <a:cs typeface="Times New Roman"/>
              </a:rPr>
              <a:t>e de </a:t>
            </a:r>
            <a:r>
              <a:rPr sz="1200" spc="-5" dirty="0">
                <a:latin typeface="Times New Roman"/>
                <a:cs typeface="Times New Roman"/>
              </a:rPr>
              <a:t>pessoas com  necessidades especiais, vinculadas ao </a:t>
            </a:r>
            <a:r>
              <a:rPr sz="1200" spc="-10" dirty="0">
                <a:latin typeface="Times New Roman"/>
                <a:cs typeface="Times New Roman"/>
              </a:rPr>
              <a:t>Ensino Médio </a:t>
            </a:r>
            <a:r>
              <a:rPr sz="1200" spc="-5" dirty="0">
                <a:latin typeface="Times New Roman"/>
                <a:cs typeface="Times New Roman"/>
              </a:rPr>
              <a:t>Integrado, Técnico  Subsequente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Cursos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Formação Inicial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Continuada </a:t>
            </a:r>
            <a:r>
              <a:rPr sz="1200" dirty="0">
                <a:latin typeface="Times New Roman"/>
                <a:cs typeface="Times New Roman"/>
              </a:rPr>
              <a:t>(FIC), </a:t>
            </a:r>
            <a:r>
              <a:rPr sz="1200" spc="-5" dirty="0">
                <a:latin typeface="Times New Roman"/>
                <a:cs typeface="Times New Roman"/>
              </a:rPr>
              <a:t>atendendo </a:t>
            </a:r>
            <a:r>
              <a:rPr sz="1200" dirty="0">
                <a:latin typeface="Times New Roman"/>
                <a:cs typeface="Times New Roman"/>
              </a:rPr>
              <a:t>à  </a:t>
            </a:r>
            <a:r>
              <a:rPr sz="1200" spc="-5" dirty="0">
                <a:latin typeface="Times New Roman"/>
                <a:cs typeface="Times New Roman"/>
              </a:rPr>
              <a:t>legislação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vigente;</a:t>
            </a:r>
            <a:endParaRPr sz="1200">
              <a:latin typeface="Times New Roman"/>
              <a:cs typeface="Times New Roman"/>
            </a:endParaRPr>
          </a:p>
          <a:p>
            <a:pPr marL="530860" marR="13970" indent="-88900" algn="just">
              <a:lnSpc>
                <a:spcPts val="1370"/>
              </a:lnSpc>
              <a:spcBef>
                <a:spcPts val="55"/>
              </a:spcBef>
            </a:pPr>
            <a:r>
              <a:rPr sz="1200" spc="-10" dirty="0">
                <a:latin typeface="Times New Roman"/>
                <a:cs typeface="Times New Roman"/>
              </a:rPr>
              <a:t>Planejar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desenvolver </a:t>
            </a:r>
            <a:r>
              <a:rPr sz="1200" spc="-5" dirty="0">
                <a:latin typeface="Times New Roman"/>
                <a:cs typeface="Times New Roman"/>
              </a:rPr>
              <a:t>programas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projetos </a:t>
            </a:r>
            <a:r>
              <a:rPr sz="1200" spc="-10" dirty="0">
                <a:latin typeface="Times New Roman"/>
                <a:cs typeface="Times New Roman"/>
              </a:rPr>
              <a:t>educacionais </a:t>
            </a:r>
            <a:r>
              <a:rPr sz="1200" dirty="0">
                <a:latin typeface="Times New Roman"/>
                <a:cs typeface="Times New Roman"/>
              </a:rPr>
              <a:t>e outras </a:t>
            </a:r>
            <a:r>
              <a:rPr sz="1200" spc="-5" dirty="0">
                <a:latin typeface="Times New Roman"/>
                <a:cs typeface="Times New Roman"/>
              </a:rPr>
              <a:t>atividades </a:t>
            </a:r>
            <a:r>
              <a:rPr sz="1200" spc="-10" dirty="0">
                <a:latin typeface="Times New Roman"/>
                <a:cs typeface="Times New Roman"/>
              </a:rPr>
              <a:t>afins </a:t>
            </a:r>
            <a:r>
              <a:rPr sz="1200" dirty="0">
                <a:latin typeface="Times New Roman"/>
                <a:cs typeface="Times New Roman"/>
              </a:rPr>
              <a:t>à  </a:t>
            </a:r>
            <a:r>
              <a:rPr sz="1200" spc="-5" dirty="0">
                <a:latin typeface="Times New Roman"/>
                <a:cs typeface="Times New Roman"/>
              </a:rPr>
              <a:t>unidade</a:t>
            </a:r>
            <a:r>
              <a:rPr sz="1200" dirty="0">
                <a:latin typeface="Times New Roman"/>
                <a:cs typeface="Times New Roman"/>
              </a:rPr>
              <a:t> gestora;</a:t>
            </a:r>
            <a:endParaRPr sz="1200">
              <a:latin typeface="Times New Roman"/>
              <a:cs typeface="Times New Roman"/>
            </a:endParaRPr>
          </a:p>
          <a:p>
            <a:pPr marL="441959" indent="-381635">
              <a:lnSpc>
                <a:spcPts val="1320"/>
              </a:lnSpc>
              <a:buAutoNum type="romanUcPeriod" startAt="9"/>
              <a:tabLst>
                <a:tab pos="441959" algn="l"/>
                <a:tab pos="442595" algn="l"/>
              </a:tabLst>
            </a:pPr>
            <a:r>
              <a:rPr sz="1200" spc="-10" dirty="0">
                <a:latin typeface="Times New Roman"/>
                <a:cs typeface="Times New Roman"/>
              </a:rPr>
              <a:t>Fazer </a:t>
            </a:r>
            <a:r>
              <a:rPr sz="1200" dirty="0">
                <a:latin typeface="Times New Roman"/>
                <a:cs typeface="Times New Roman"/>
              </a:rPr>
              <a:t>gestão e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trabalho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docente;</a:t>
            </a:r>
            <a:endParaRPr sz="1200">
              <a:latin typeface="Times New Roman"/>
              <a:cs typeface="Times New Roman"/>
            </a:endParaRPr>
          </a:p>
          <a:p>
            <a:pPr marL="530860" marR="10795" indent="-417830">
              <a:lnSpc>
                <a:spcPts val="1390"/>
              </a:lnSpc>
              <a:spcBef>
                <a:spcPts val="55"/>
              </a:spcBef>
              <a:buAutoNum type="romanUcPeriod" startAt="9"/>
              <a:tabLst>
                <a:tab pos="441959" algn="l"/>
                <a:tab pos="442595" algn="l"/>
              </a:tabLst>
            </a:pPr>
            <a:r>
              <a:rPr sz="1200" spc="-5" dirty="0">
                <a:latin typeface="Times New Roman"/>
                <a:cs typeface="Times New Roman"/>
              </a:rPr>
              <a:t>Enviar mensalmente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desenvolvidas pela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 Básico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Profissional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10" dirty="0">
                <a:latin typeface="Times New Roman"/>
                <a:cs typeface="Times New Roman"/>
              </a:rPr>
              <a:t>Diretoria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Geral;</a:t>
            </a:r>
            <a:endParaRPr sz="1200">
              <a:latin typeface="Times New Roman"/>
              <a:cs typeface="Times New Roman"/>
            </a:endParaRPr>
          </a:p>
          <a:p>
            <a:pPr marL="441959" indent="-381635">
              <a:lnSpc>
                <a:spcPts val="1310"/>
              </a:lnSpc>
              <a:buAutoNum type="romanUcPeriod" startAt="9"/>
              <a:tabLst>
                <a:tab pos="441959" algn="l"/>
                <a:tab pos="442595" algn="l"/>
              </a:tabLst>
            </a:pPr>
            <a:r>
              <a:rPr sz="1200" spc="-10" dirty="0">
                <a:latin typeface="Times New Roman"/>
                <a:cs typeface="Times New Roman"/>
              </a:rPr>
              <a:t>Zelar pela </a:t>
            </a:r>
            <a:r>
              <a:rPr sz="1200" spc="-5" dirty="0">
                <a:latin typeface="Times New Roman"/>
                <a:cs typeface="Times New Roman"/>
              </a:rPr>
              <a:t>conservação dos </a:t>
            </a:r>
            <a:r>
              <a:rPr sz="1200" spc="-10" dirty="0">
                <a:latin typeface="Times New Roman"/>
                <a:cs typeface="Times New Roman"/>
              </a:rPr>
              <a:t>bens </a:t>
            </a:r>
            <a:r>
              <a:rPr sz="1200" spc="-5" dirty="0">
                <a:latin typeface="Times New Roman"/>
                <a:cs typeface="Times New Roman"/>
              </a:rPr>
              <a:t>patrimoniais </a:t>
            </a:r>
            <a:r>
              <a:rPr sz="1200" dirty="0">
                <a:latin typeface="Times New Roman"/>
                <a:cs typeface="Times New Roman"/>
              </a:rPr>
              <a:t>sob sua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responsabilidade;</a:t>
            </a:r>
            <a:endParaRPr sz="1200">
              <a:latin typeface="Times New Roman"/>
              <a:cs typeface="Times New Roman"/>
            </a:endParaRPr>
          </a:p>
          <a:p>
            <a:pPr marL="441959" marR="17780" indent="-441959">
              <a:lnSpc>
                <a:spcPts val="1370"/>
              </a:lnSpc>
              <a:spcBef>
                <a:spcPts val="80"/>
              </a:spcBef>
              <a:buAutoNum type="romanUcPeriod" startAt="9"/>
              <a:tabLst>
                <a:tab pos="441959" algn="l"/>
                <a:tab pos="442595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outras funções que, por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natureza,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spc="-5" dirty="0">
                <a:latin typeface="Times New Roman"/>
                <a:cs typeface="Times New Roman"/>
              </a:rPr>
              <a:t>estejam </a:t>
            </a:r>
            <a:r>
              <a:rPr sz="1200" dirty="0">
                <a:latin typeface="Times New Roman"/>
                <a:cs typeface="Times New Roman"/>
              </a:rPr>
              <a:t>afetas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tenham </a:t>
            </a:r>
            <a:r>
              <a:rPr sz="1200" spc="-5" dirty="0">
                <a:latin typeface="Times New Roman"/>
                <a:cs typeface="Times New Roman"/>
              </a:rPr>
              <a:t>sido  atribuídas.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9450" y="469900"/>
            <a:ext cx="356235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596" y="1045209"/>
            <a:ext cx="587057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185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3</a:t>
            </a:r>
            <a:r>
              <a:rPr lang="pt-BR" sz="1200" b="1" dirty="0" smtClean="0">
                <a:latin typeface="Times New Roman"/>
                <a:cs typeface="Times New Roman"/>
              </a:rPr>
              <a:t>5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</a:t>
            </a:r>
            <a:r>
              <a:rPr sz="1200" b="1" spc="-5" dirty="0">
                <a:latin typeface="Times New Roman"/>
                <a:cs typeface="Times New Roman"/>
              </a:rPr>
              <a:t>Departamento </a:t>
            </a:r>
            <a:r>
              <a:rPr sz="1200" b="1" dirty="0">
                <a:latin typeface="Times New Roman"/>
                <a:cs typeface="Times New Roman"/>
              </a:rPr>
              <a:t>Pedagógico </a:t>
            </a:r>
            <a:r>
              <a:rPr sz="1200" b="1" spc="-5" dirty="0">
                <a:latin typeface="Times New Roman"/>
                <a:cs typeface="Times New Roman"/>
              </a:rPr>
              <a:t>de Políticas Educacionais as seguintes  atribuições: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26007" y="2795396"/>
            <a:ext cx="2159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spc="-20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68094" y="4374641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16253" y="5075935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16863" y="1569846"/>
            <a:ext cx="5627370" cy="581850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481965" marR="7620" indent="-356870" algn="just">
              <a:lnSpc>
                <a:spcPct val="95800"/>
              </a:lnSpc>
              <a:spcBef>
                <a:spcPts val="160"/>
              </a:spcBef>
              <a:buAutoNum type="romanUcPeriod"/>
              <a:tabLst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Assessorar as Diretorias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Básico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Profissional </a:t>
            </a:r>
            <a:r>
              <a:rPr sz="1200" dirty="0">
                <a:latin typeface="Times New Roman"/>
                <a:cs typeface="Times New Roman"/>
              </a:rPr>
              <a:t>e de </a:t>
            </a:r>
            <a:r>
              <a:rPr sz="1200" spc="-5" dirty="0">
                <a:latin typeface="Times New Roman"/>
                <a:cs typeface="Times New Roman"/>
              </a:rPr>
              <a:t>Graduação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Políticas  Educacionais,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10" dirty="0">
                <a:latin typeface="Times New Roman"/>
                <a:cs typeface="Times New Roman"/>
              </a:rPr>
              <a:t>se </a:t>
            </a:r>
            <a:r>
              <a:rPr sz="1200" spc="-5" dirty="0">
                <a:latin typeface="Times New Roman"/>
                <a:cs typeface="Times New Roman"/>
              </a:rPr>
              <a:t>refere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elaboração </a:t>
            </a:r>
            <a:r>
              <a:rPr sz="1200" dirty="0">
                <a:latin typeface="Times New Roman"/>
                <a:cs typeface="Times New Roman"/>
              </a:rPr>
              <a:t>e o </a:t>
            </a:r>
            <a:r>
              <a:rPr sz="1200" spc="-5" dirty="0">
                <a:latin typeface="Times New Roman"/>
                <a:cs typeface="Times New Roman"/>
              </a:rPr>
              <a:t>acompanhamento </a:t>
            </a:r>
            <a:r>
              <a:rPr sz="1200" dirty="0">
                <a:latin typeface="Times New Roman"/>
                <a:cs typeface="Times New Roman"/>
              </a:rPr>
              <a:t>da  </a:t>
            </a:r>
            <a:r>
              <a:rPr sz="1200" spc="-5" dirty="0">
                <a:latin typeface="Times New Roman"/>
                <a:cs typeface="Times New Roman"/>
              </a:rPr>
              <a:t>implementação das </a:t>
            </a:r>
            <a:r>
              <a:rPr sz="1200" spc="-10" dirty="0">
                <a:latin typeface="Times New Roman"/>
                <a:cs typeface="Times New Roman"/>
              </a:rPr>
              <a:t>políticas </a:t>
            </a:r>
            <a:r>
              <a:rPr sz="1200" spc="-5" dirty="0">
                <a:latin typeface="Times New Roman"/>
                <a:cs typeface="Times New Roman"/>
              </a:rPr>
              <a:t>educacionais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  <a:p>
            <a:pPr marL="481965" indent="-408940" algn="just">
              <a:lnSpc>
                <a:spcPts val="1345"/>
              </a:lnSpc>
              <a:buAutoNum type="romanUcPeriod"/>
              <a:tabLst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Desenvolver </a:t>
            </a:r>
            <a:r>
              <a:rPr sz="1200" dirty="0">
                <a:latin typeface="Times New Roman"/>
                <a:cs typeface="Times New Roman"/>
              </a:rPr>
              <a:t>estudos </a:t>
            </a:r>
            <a:r>
              <a:rPr sz="1200" spc="-10" dirty="0">
                <a:latin typeface="Times New Roman"/>
                <a:cs typeface="Times New Roman"/>
              </a:rPr>
              <a:t>educacionais,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articulação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outros </a:t>
            </a:r>
            <a:r>
              <a:rPr sz="1200" spc="-5" dirty="0">
                <a:latin typeface="Times New Roman"/>
                <a:cs typeface="Times New Roman"/>
              </a:rPr>
              <a:t>setores,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endParaRPr sz="1200">
              <a:latin typeface="Times New Roman"/>
              <a:cs typeface="Times New Roman"/>
            </a:endParaRPr>
          </a:p>
          <a:p>
            <a:pPr marL="481965" marR="6350" algn="just">
              <a:lnSpc>
                <a:spcPct val="95900"/>
              </a:lnSpc>
              <a:spcBef>
                <a:spcPts val="35"/>
              </a:spcBef>
            </a:pPr>
            <a:r>
              <a:rPr sz="1200" spc="-5" dirty="0">
                <a:latin typeface="Times New Roman"/>
                <a:cs typeface="Times New Roman"/>
              </a:rPr>
              <a:t>Campus, </a:t>
            </a:r>
            <a:r>
              <a:rPr sz="1200" dirty="0">
                <a:latin typeface="Times New Roman"/>
                <a:cs typeface="Times New Roman"/>
              </a:rPr>
              <a:t>voltados para a </a:t>
            </a:r>
            <a:r>
              <a:rPr sz="1200" spc="-5" dirty="0">
                <a:latin typeface="Times New Roman"/>
                <a:cs typeface="Times New Roman"/>
              </a:rPr>
              <a:t>Educação Profissional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todos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níveis, visando </a:t>
            </a:r>
            <a:r>
              <a:rPr sz="1200" spc="-5" dirty="0">
                <a:latin typeface="Times New Roman"/>
                <a:cs typeface="Times New Roman"/>
              </a:rPr>
              <a:t>ao  estabelecimento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estratégias educacionais preventivas </a:t>
            </a:r>
            <a:r>
              <a:rPr sz="1200" dirty="0">
                <a:latin typeface="Times New Roman"/>
                <a:cs typeface="Times New Roman"/>
              </a:rPr>
              <a:t>que subsidiem a </a:t>
            </a:r>
            <a:r>
              <a:rPr sz="1200" spc="-5" dirty="0">
                <a:latin typeface="Times New Roman"/>
                <a:cs typeface="Times New Roman"/>
              </a:rPr>
              <a:t>tomada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decisão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gestão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ensino;</a:t>
            </a:r>
            <a:endParaRPr sz="1200">
              <a:latin typeface="Times New Roman"/>
              <a:cs typeface="Times New Roman"/>
            </a:endParaRPr>
          </a:p>
          <a:p>
            <a:pPr marL="481965" marR="18415" algn="just">
              <a:lnSpc>
                <a:spcPts val="1390"/>
              </a:lnSpc>
              <a:spcBef>
                <a:spcPts val="15"/>
              </a:spcBef>
            </a:pPr>
            <a:r>
              <a:rPr sz="1200" spc="-5" dirty="0">
                <a:latin typeface="Times New Roman"/>
                <a:cs typeface="Times New Roman"/>
              </a:rPr>
              <a:t>Assessorar as coordenações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curso </a:t>
            </a:r>
            <a:r>
              <a:rPr sz="1200" spc="-15" dirty="0">
                <a:latin typeface="Times New Roman"/>
                <a:cs typeface="Times New Roman"/>
              </a:rPr>
              <a:t>nas </a:t>
            </a:r>
            <a:r>
              <a:rPr sz="1200" spc="-5" dirty="0">
                <a:latin typeface="Times New Roman"/>
                <a:cs typeface="Times New Roman"/>
              </a:rPr>
              <a:t>discussões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10" dirty="0">
                <a:latin typeface="Times New Roman"/>
                <a:cs typeface="Times New Roman"/>
              </a:rPr>
              <a:t>elaboração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atualização 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Projetos Pedagógicos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Cursos técnicos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nível </a:t>
            </a:r>
            <a:r>
              <a:rPr sz="1200" spc="-15" dirty="0">
                <a:latin typeface="Times New Roman"/>
                <a:cs typeface="Times New Roman"/>
              </a:rPr>
              <a:t>médio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superior;</a:t>
            </a:r>
            <a:endParaRPr sz="1200">
              <a:latin typeface="Times New Roman"/>
              <a:cs typeface="Times New Roman"/>
            </a:endParaRPr>
          </a:p>
          <a:p>
            <a:pPr marL="481965" indent="-469900" algn="just">
              <a:lnSpc>
                <a:spcPts val="1310"/>
              </a:lnSpc>
              <a:buAutoNum type="romanUcPeriod" startAt="4"/>
              <a:tabLst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assessorar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construção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planejamento docente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 o </a:t>
            </a:r>
            <a:r>
              <a:rPr sz="1200" spc="-5" dirty="0">
                <a:latin typeface="Times New Roman"/>
                <a:cs typeface="Times New Roman"/>
              </a:rPr>
              <a:t>desenvolvimento</a:t>
            </a:r>
            <a:endParaRPr sz="1200">
              <a:latin typeface="Times New Roman"/>
              <a:cs typeface="Times New Roman"/>
            </a:endParaRPr>
          </a:p>
          <a:p>
            <a:pPr marL="481965" algn="just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outras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-5" dirty="0">
                <a:latin typeface="Times New Roman"/>
                <a:cs typeface="Times New Roman"/>
              </a:rPr>
              <a:t>pedagógicas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articulação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os </a:t>
            </a:r>
            <a:r>
              <a:rPr sz="1200" dirty="0">
                <a:latin typeface="Times New Roman"/>
                <a:cs typeface="Times New Roman"/>
              </a:rPr>
              <a:t>outros setores de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ensino;</a:t>
            </a:r>
            <a:endParaRPr sz="1200">
              <a:latin typeface="Times New Roman"/>
              <a:cs typeface="Times New Roman"/>
            </a:endParaRPr>
          </a:p>
          <a:p>
            <a:pPr marL="481965" marR="15240" indent="-417830" algn="just">
              <a:lnSpc>
                <a:spcPts val="1400"/>
              </a:lnSpc>
              <a:spcBef>
                <a:spcPts val="45"/>
              </a:spcBef>
              <a:buAutoNum type="romanUcPeriod" startAt="5"/>
              <a:tabLst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projetos </a:t>
            </a:r>
            <a:r>
              <a:rPr sz="1200" spc="-10" dirty="0">
                <a:latin typeface="Times New Roman"/>
                <a:cs typeface="Times New Roman"/>
              </a:rPr>
              <a:t>educacionais </a:t>
            </a:r>
            <a:r>
              <a:rPr sz="1200" dirty="0">
                <a:latin typeface="Times New Roman"/>
                <a:cs typeface="Times New Roman"/>
              </a:rPr>
              <a:t>que contribuam para a </a:t>
            </a:r>
            <a:r>
              <a:rPr sz="1200" spc="-10" dirty="0">
                <a:latin typeface="Times New Roman"/>
                <a:cs typeface="Times New Roman"/>
              </a:rPr>
              <a:t>formação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comunidade  acadêmica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interna;</a:t>
            </a:r>
            <a:endParaRPr sz="1200">
              <a:latin typeface="Times New Roman"/>
              <a:cs typeface="Times New Roman"/>
            </a:endParaRPr>
          </a:p>
          <a:p>
            <a:pPr marL="481965" indent="-469900" algn="just">
              <a:lnSpc>
                <a:spcPts val="1300"/>
              </a:lnSpc>
              <a:buAutoNum type="romanUcPeriod" startAt="5"/>
              <a:tabLst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Promover, </a:t>
            </a:r>
            <a:r>
              <a:rPr sz="1200" spc="-10" dirty="0">
                <a:latin typeface="Times New Roman"/>
                <a:cs typeface="Times New Roman"/>
              </a:rPr>
              <a:t>junto </a:t>
            </a:r>
            <a:r>
              <a:rPr sz="1200" spc="-15" dirty="0">
                <a:latin typeface="Times New Roman"/>
                <a:cs typeface="Times New Roman"/>
              </a:rPr>
              <a:t>ao Núcleo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Atendimento às Pessoas com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Necessidades</a:t>
            </a:r>
            <a:endParaRPr sz="1200">
              <a:latin typeface="Times New Roman"/>
              <a:cs typeface="Times New Roman"/>
            </a:endParaRPr>
          </a:p>
          <a:p>
            <a:pPr marL="481965" marR="6350">
              <a:lnSpc>
                <a:spcPct val="95700"/>
              </a:lnSpc>
              <a:spcBef>
                <a:spcPts val="35"/>
              </a:spcBef>
            </a:pPr>
            <a:r>
              <a:rPr sz="1200" spc="-5" dirty="0">
                <a:latin typeface="Times New Roman"/>
                <a:cs typeface="Times New Roman"/>
              </a:rPr>
              <a:t>Educacionais Especiais(NAPNE), </a:t>
            </a:r>
            <a:r>
              <a:rPr sz="1200" dirty="0">
                <a:latin typeface="Times New Roman"/>
                <a:cs typeface="Times New Roman"/>
              </a:rPr>
              <a:t>ações de </a:t>
            </a:r>
            <a:r>
              <a:rPr sz="1200" spc="-10" dirty="0">
                <a:latin typeface="Times New Roman"/>
                <a:cs typeface="Times New Roman"/>
              </a:rPr>
              <a:t>inclusão </a:t>
            </a:r>
            <a:r>
              <a:rPr sz="1200" spc="-15" dirty="0">
                <a:latin typeface="Times New Roman"/>
                <a:cs typeface="Times New Roman"/>
              </a:rPr>
              <a:t>do aluno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deficiência, </a:t>
            </a:r>
            <a:r>
              <a:rPr sz="1200" spc="10" dirty="0">
                <a:latin typeface="Times New Roman"/>
                <a:cs typeface="Times New Roman"/>
              </a:rPr>
              <a:t>com  </a:t>
            </a:r>
            <a:r>
              <a:rPr sz="1200" dirty="0">
                <a:latin typeface="Times New Roman"/>
                <a:cs typeface="Times New Roman"/>
              </a:rPr>
              <a:t>transtornos </a:t>
            </a:r>
            <a:r>
              <a:rPr sz="1200" spc="-10" dirty="0">
                <a:latin typeface="Times New Roman"/>
                <a:cs typeface="Times New Roman"/>
              </a:rPr>
              <a:t>globais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altas </a:t>
            </a:r>
            <a:r>
              <a:rPr sz="1200" spc="-5" dirty="0">
                <a:latin typeface="Times New Roman"/>
                <a:cs typeface="Times New Roman"/>
              </a:rPr>
              <a:t>habilidades/superdotação;  Participar </a:t>
            </a:r>
            <a:r>
              <a:rPr sz="1200" dirty="0">
                <a:latin typeface="Times New Roman"/>
                <a:cs typeface="Times New Roman"/>
              </a:rPr>
              <a:t>da gestão </a:t>
            </a:r>
            <a:r>
              <a:rPr sz="1200" spc="-15" dirty="0">
                <a:latin typeface="Times New Roman"/>
                <a:cs typeface="Times New Roman"/>
              </a:rPr>
              <a:t>do ensino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5" dirty="0">
                <a:latin typeface="Times New Roman"/>
                <a:cs typeface="Times New Roman"/>
              </a:rPr>
              <a:t>elaboração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calendário </a:t>
            </a:r>
            <a:r>
              <a:rPr sz="1200" spc="-5" dirty="0">
                <a:latin typeface="Times New Roman"/>
                <a:cs typeface="Times New Roman"/>
              </a:rPr>
              <a:t>acadêmico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acordo  </a:t>
            </a:r>
            <a:r>
              <a:rPr sz="1200" spc="5" dirty="0">
                <a:latin typeface="Times New Roman"/>
                <a:cs typeface="Times New Roman"/>
              </a:rPr>
              <a:t>com os </a:t>
            </a:r>
            <a:r>
              <a:rPr sz="1200" dirty="0">
                <a:latin typeface="Times New Roman"/>
                <a:cs typeface="Times New Roman"/>
              </a:rPr>
              <a:t>diferentes </a:t>
            </a:r>
            <a:r>
              <a:rPr sz="1200" spc="-10" dirty="0">
                <a:latin typeface="Times New Roman"/>
                <a:cs typeface="Times New Roman"/>
              </a:rPr>
              <a:t>níveis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formas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</a:t>
            </a:r>
            <a:r>
              <a:rPr sz="1200" spc="-5" dirty="0">
                <a:latin typeface="Times New Roman"/>
                <a:cs typeface="Times New Roman"/>
              </a:rPr>
              <a:t>institucional,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regimento </a:t>
            </a:r>
            <a:r>
              <a:rPr sz="1200" spc="-10" dirty="0">
                <a:latin typeface="Times New Roman"/>
                <a:cs typeface="Times New Roman"/>
              </a:rPr>
              <a:t>disciplinar  </a:t>
            </a:r>
            <a:r>
              <a:rPr sz="1200" spc="-5" dirty="0">
                <a:latin typeface="Times New Roman"/>
                <a:cs typeface="Times New Roman"/>
              </a:rPr>
              <a:t>discente, </a:t>
            </a:r>
            <a:r>
              <a:rPr sz="1200" spc="-15" dirty="0">
                <a:latin typeface="Times New Roman"/>
                <a:cs typeface="Times New Roman"/>
              </a:rPr>
              <a:t>do guia </a:t>
            </a:r>
            <a:r>
              <a:rPr sz="1200" spc="-5" dirty="0">
                <a:latin typeface="Times New Roman"/>
                <a:cs typeface="Times New Roman"/>
              </a:rPr>
              <a:t>acadêmico </a:t>
            </a:r>
            <a:r>
              <a:rPr sz="1200" dirty="0">
                <a:latin typeface="Times New Roman"/>
                <a:cs typeface="Times New Roman"/>
              </a:rPr>
              <a:t>e do </a:t>
            </a:r>
            <a:r>
              <a:rPr sz="1200" spc="-5" dirty="0">
                <a:latin typeface="Times New Roman"/>
                <a:cs typeface="Times New Roman"/>
              </a:rPr>
              <a:t>Projeto Pedagógico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Campus, </a:t>
            </a:r>
            <a:r>
              <a:rPr sz="1200" spc="5" dirty="0">
                <a:latin typeface="Times New Roman"/>
                <a:cs typeface="Times New Roman"/>
              </a:rPr>
              <a:t>bem </a:t>
            </a:r>
            <a:r>
              <a:rPr sz="1200" spc="-5" dirty="0">
                <a:latin typeface="Times New Roman"/>
                <a:cs typeface="Times New Roman"/>
              </a:rPr>
              <a:t>como </a:t>
            </a:r>
            <a:r>
              <a:rPr sz="1200" dirty="0">
                <a:latin typeface="Times New Roman"/>
                <a:cs typeface="Times New Roman"/>
              </a:rPr>
              <a:t>de  outros </a:t>
            </a:r>
            <a:r>
              <a:rPr sz="1200" spc="-5" dirty="0">
                <a:latin typeface="Times New Roman"/>
                <a:cs typeface="Times New Roman"/>
              </a:rPr>
              <a:t>documentos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reguladores;</a:t>
            </a:r>
            <a:endParaRPr sz="1200">
              <a:latin typeface="Times New Roman"/>
              <a:cs typeface="Times New Roman"/>
            </a:endParaRPr>
          </a:p>
          <a:p>
            <a:pPr marL="481965" marR="8890">
              <a:lnSpc>
                <a:spcPts val="1370"/>
              </a:lnSpc>
              <a:spcBef>
                <a:spcPts val="60"/>
              </a:spcBef>
            </a:pPr>
            <a:r>
              <a:rPr sz="1200" spc="-5" dirty="0">
                <a:latin typeface="Times New Roman"/>
                <a:cs typeface="Times New Roman"/>
              </a:rPr>
              <a:t>Participar, cooperar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-5" dirty="0">
                <a:latin typeface="Times New Roman"/>
                <a:cs typeface="Times New Roman"/>
              </a:rPr>
              <a:t>educacionais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combate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retenção </a:t>
            </a:r>
            <a:r>
              <a:rPr sz="1200" dirty="0">
                <a:latin typeface="Times New Roman"/>
                <a:cs typeface="Times New Roman"/>
              </a:rPr>
              <a:t>e à  </a:t>
            </a:r>
            <a:r>
              <a:rPr sz="1200" spc="-5" dirty="0">
                <a:latin typeface="Times New Roman"/>
                <a:cs typeface="Times New Roman"/>
              </a:rPr>
              <a:t>evasão, realizadas pela </a:t>
            </a:r>
            <a:r>
              <a:rPr sz="1200" spc="-10" dirty="0">
                <a:latin typeface="Times New Roman"/>
                <a:cs typeface="Times New Roman"/>
              </a:rPr>
              <a:t>comissão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permanência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êxito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81965" marR="8890" indent="-469900" algn="just">
              <a:lnSpc>
                <a:spcPts val="1370"/>
              </a:lnSpc>
              <a:spcBef>
                <a:spcPts val="20"/>
              </a:spcBef>
              <a:buAutoNum type="romanUcPeriod" startAt="9"/>
              <a:tabLst>
                <a:tab pos="482600" algn="l"/>
              </a:tabLst>
            </a:pPr>
            <a:r>
              <a:rPr sz="1200" dirty="0">
                <a:latin typeface="Times New Roman"/>
                <a:cs typeface="Times New Roman"/>
              </a:rPr>
              <a:t>Propor, </a:t>
            </a:r>
            <a:r>
              <a:rPr sz="1200" spc="-10" dirty="0">
                <a:latin typeface="Times New Roman"/>
                <a:cs typeface="Times New Roman"/>
              </a:rPr>
              <a:t>junto </a:t>
            </a:r>
            <a:r>
              <a:rPr sz="1200" dirty="0">
                <a:latin typeface="Times New Roman"/>
                <a:cs typeface="Times New Roman"/>
              </a:rPr>
              <a:t>às </a:t>
            </a:r>
            <a:r>
              <a:rPr sz="1200" spc="-5" dirty="0">
                <a:latin typeface="Times New Roman"/>
                <a:cs typeface="Times New Roman"/>
              </a:rPr>
              <a:t>Diretorias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Básico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Profissional </a:t>
            </a:r>
            <a:r>
              <a:rPr sz="1200" dirty="0">
                <a:latin typeface="Times New Roman"/>
                <a:cs typeface="Times New Roman"/>
              </a:rPr>
              <a:t>e de </a:t>
            </a:r>
            <a:r>
              <a:rPr sz="1200" spc="-5" dirty="0">
                <a:latin typeface="Times New Roman"/>
                <a:cs typeface="Times New Roman"/>
              </a:rPr>
              <a:t>Graduação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Políticas Educacionais,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formação continuada </a:t>
            </a:r>
            <a:r>
              <a:rPr sz="1200" spc="5" dirty="0">
                <a:latin typeface="Times New Roman"/>
                <a:cs typeface="Times New Roman"/>
              </a:rPr>
              <a:t>para os </a:t>
            </a:r>
            <a:r>
              <a:rPr sz="1200" spc="-5" dirty="0">
                <a:latin typeface="Times New Roman"/>
                <a:cs typeface="Times New Roman"/>
              </a:rPr>
              <a:t>docentes </a:t>
            </a:r>
            <a:r>
              <a:rPr sz="1200" spc="5" dirty="0">
                <a:latin typeface="Times New Roman"/>
                <a:cs typeface="Times New Roman"/>
              </a:rPr>
              <a:t>por </a:t>
            </a:r>
            <a:r>
              <a:rPr sz="1200" spc="-25" dirty="0">
                <a:latin typeface="Times New Roman"/>
                <a:cs typeface="Times New Roman"/>
              </a:rPr>
              <a:t>meio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cursos,</a:t>
            </a:r>
            <a:endParaRPr sz="1200">
              <a:latin typeface="Times New Roman"/>
              <a:cs typeface="Times New Roman"/>
            </a:endParaRPr>
          </a:p>
          <a:p>
            <a:pPr marL="481965" marR="9525" algn="just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seminários, oficinas </a:t>
            </a:r>
            <a:r>
              <a:rPr sz="1200" dirty="0">
                <a:latin typeface="Times New Roman"/>
                <a:cs typeface="Times New Roman"/>
              </a:rPr>
              <a:t>e grupos de </a:t>
            </a:r>
            <a:r>
              <a:rPr sz="1200" spc="-5" dirty="0">
                <a:latin typeface="Times New Roman"/>
                <a:cs typeface="Times New Roman"/>
              </a:rPr>
              <a:t>trabalho, </a:t>
            </a:r>
            <a:r>
              <a:rPr sz="1200" spc="-10" dirty="0">
                <a:latin typeface="Times New Roman"/>
                <a:cs typeface="Times New Roman"/>
              </a:rPr>
              <a:t>visando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5" dirty="0">
                <a:latin typeface="Times New Roman"/>
                <a:cs typeface="Times New Roman"/>
              </a:rPr>
              <a:t>melhoria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processo  pedagógico educacional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parceria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CPA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Comissão</a:t>
            </a:r>
            <a:endParaRPr sz="1200">
              <a:latin typeface="Times New Roman"/>
              <a:cs typeface="Times New Roman"/>
            </a:endParaRPr>
          </a:p>
          <a:p>
            <a:pPr marL="481965" algn="just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Permanente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Pessoal </a:t>
            </a:r>
            <a:r>
              <a:rPr sz="1200" dirty="0">
                <a:latin typeface="Times New Roman"/>
                <a:cs typeface="Times New Roman"/>
              </a:rPr>
              <a:t>Docente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(CPPD);</a:t>
            </a:r>
            <a:endParaRPr sz="1200">
              <a:latin typeface="Times New Roman"/>
              <a:cs typeface="Times New Roman"/>
            </a:endParaRPr>
          </a:p>
          <a:p>
            <a:pPr marL="481965" marR="5080" indent="-417830" algn="just">
              <a:lnSpc>
                <a:spcPct val="95800"/>
              </a:lnSpc>
              <a:spcBef>
                <a:spcPts val="25"/>
              </a:spcBef>
              <a:buAutoNum type="romanUcPeriod" startAt="10"/>
              <a:tabLst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Promover, junto ao setor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Assistência </a:t>
            </a:r>
            <a:r>
              <a:rPr sz="1200" dirty="0">
                <a:latin typeface="Times New Roman"/>
                <a:cs typeface="Times New Roman"/>
              </a:rPr>
              <a:t>Estudantil e </a:t>
            </a:r>
            <a:r>
              <a:rPr sz="1200" spc="-5" dirty="0">
                <a:latin typeface="Times New Roman"/>
                <a:cs typeface="Times New Roman"/>
              </a:rPr>
              <a:t>Ações Inclusivas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Campus, </a:t>
            </a:r>
            <a:r>
              <a:rPr sz="1200" dirty="0">
                <a:latin typeface="Times New Roman"/>
                <a:cs typeface="Times New Roman"/>
              </a:rPr>
              <a:t>a  </a:t>
            </a:r>
            <a:r>
              <a:rPr sz="1200" spc="-5" dirty="0">
                <a:latin typeface="Times New Roman"/>
                <a:cs typeface="Times New Roman"/>
              </a:rPr>
              <a:t>partir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estudos dos </a:t>
            </a:r>
            <a:r>
              <a:rPr sz="1200" spc="-10" dirty="0">
                <a:latin typeface="Times New Roman"/>
                <a:cs typeface="Times New Roman"/>
              </a:rPr>
              <a:t>índices </a:t>
            </a:r>
            <a:r>
              <a:rPr sz="1200" dirty="0">
                <a:latin typeface="Times New Roman"/>
                <a:cs typeface="Times New Roman"/>
              </a:rPr>
              <a:t>de evasão, ações para </a:t>
            </a:r>
            <a:r>
              <a:rPr sz="1200" spc="-10" dirty="0">
                <a:latin typeface="Times New Roman"/>
                <a:cs typeface="Times New Roman"/>
              </a:rPr>
              <a:t>garantir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acesso, </a:t>
            </a:r>
            <a:r>
              <a:rPr sz="1200" dirty="0">
                <a:latin typeface="Times New Roman"/>
                <a:cs typeface="Times New Roman"/>
              </a:rPr>
              <a:t>a  </a:t>
            </a:r>
            <a:r>
              <a:rPr sz="1200" spc="-5" dirty="0">
                <a:latin typeface="Times New Roman"/>
                <a:cs typeface="Times New Roman"/>
              </a:rPr>
              <a:t>permanência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êxito dos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estudantes;</a:t>
            </a:r>
            <a:endParaRPr sz="1200">
              <a:latin typeface="Times New Roman"/>
              <a:cs typeface="Times New Roman"/>
            </a:endParaRPr>
          </a:p>
          <a:p>
            <a:pPr marL="481965" marR="8255" indent="-469900" algn="just">
              <a:lnSpc>
                <a:spcPct val="95800"/>
              </a:lnSpc>
              <a:spcBef>
                <a:spcPts val="15"/>
              </a:spcBef>
              <a:buAutoNum type="romanUcPeriod" startAt="10"/>
              <a:tabLst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outras tarefas correlatas, determinadas pela Diretoria </a:t>
            </a:r>
            <a:r>
              <a:rPr sz="1200" dirty="0">
                <a:latin typeface="Times New Roman"/>
                <a:cs typeface="Times New Roman"/>
              </a:rPr>
              <a:t>Geral, Diretoria de  </a:t>
            </a:r>
            <a:r>
              <a:rPr sz="1200" spc="-10" dirty="0">
                <a:latin typeface="Times New Roman"/>
                <a:cs typeface="Times New Roman"/>
              </a:rPr>
              <a:t>Ensino </a:t>
            </a:r>
            <a:r>
              <a:rPr sz="1200" spc="-5" dirty="0">
                <a:latin typeface="Times New Roman"/>
                <a:cs typeface="Times New Roman"/>
              </a:rPr>
              <a:t>Básico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Profissional,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Graduação e </a:t>
            </a:r>
            <a:r>
              <a:rPr sz="1200" spc="-5" dirty="0">
                <a:latin typeface="Times New Roman"/>
                <a:cs typeface="Times New Roman"/>
              </a:rPr>
              <a:t>Políticas Educacionais </a:t>
            </a:r>
            <a:r>
              <a:rPr sz="1200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pela </a:t>
            </a:r>
            <a:r>
              <a:rPr sz="1200" spc="-5" dirty="0">
                <a:latin typeface="Times New Roman"/>
                <a:cs typeface="Times New Roman"/>
              </a:rPr>
              <a:t>Pró-reitoria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IFPA.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6764" y="7706994"/>
            <a:ext cx="6061710" cy="2168863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10795">
              <a:lnSpc>
                <a:spcPts val="1390"/>
              </a:lnSpc>
              <a:spcBef>
                <a:spcPts val="185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3</a:t>
            </a:r>
            <a:r>
              <a:rPr lang="pt-BR" sz="1200" b="1" dirty="0" smtClean="0">
                <a:latin typeface="Times New Roman"/>
                <a:cs typeface="Times New Roman"/>
              </a:rPr>
              <a:t>6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</a:t>
            </a:r>
            <a:r>
              <a:rPr sz="1200" b="1" spc="-5" dirty="0">
                <a:latin typeface="Times New Roman"/>
                <a:cs typeface="Times New Roman"/>
              </a:rPr>
              <a:t>Departamento de Gestão dos Cursos da Educação Básica </a:t>
            </a:r>
            <a:r>
              <a:rPr sz="1200" b="1" dirty="0">
                <a:latin typeface="Times New Roman"/>
                <a:cs typeface="Times New Roman"/>
              </a:rPr>
              <a:t>e  </a:t>
            </a:r>
            <a:r>
              <a:rPr sz="1200" b="1" spc="-5" dirty="0">
                <a:latin typeface="Times New Roman"/>
                <a:cs typeface="Times New Roman"/>
              </a:rPr>
              <a:t>Profissional as seguintes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50">
              <a:latin typeface="Times New Roman"/>
              <a:cs typeface="Times New Roman"/>
            </a:endParaRPr>
          </a:p>
          <a:p>
            <a:pPr marL="649605" marR="5080" indent="173355" algn="just">
              <a:lnSpc>
                <a:spcPct val="95800"/>
              </a:lnSpc>
              <a:buAutoNum type="romanUcPeriod"/>
              <a:tabLst>
                <a:tab pos="1092835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Acompanhar, juntamente 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Básico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Profissional, </a:t>
            </a:r>
            <a:r>
              <a:rPr sz="1200" spc="5" dirty="0">
                <a:latin typeface="Times New Roman"/>
                <a:cs typeface="Times New Roman"/>
              </a:rPr>
              <a:t>os  </a:t>
            </a:r>
            <a:r>
              <a:rPr sz="1200" spc="-5" dirty="0">
                <a:latin typeface="Times New Roman"/>
                <a:cs typeface="Times New Roman"/>
              </a:rPr>
              <a:t>diversos </a:t>
            </a:r>
            <a:r>
              <a:rPr sz="1200" dirty="0">
                <a:latin typeface="Times New Roman"/>
                <a:cs typeface="Times New Roman"/>
              </a:rPr>
              <a:t>setores </a:t>
            </a:r>
            <a:r>
              <a:rPr sz="1200" spc="-10" dirty="0">
                <a:latin typeface="Times New Roman"/>
                <a:cs typeface="Times New Roman"/>
              </a:rPr>
              <a:t>educacionais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ambiente </a:t>
            </a:r>
            <a:r>
              <a:rPr sz="1200" spc="-10" dirty="0">
                <a:latin typeface="Times New Roman"/>
                <a:cs typeface="Times New Roman"/>
              </a:rPr>
              <a:t>escolar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tange </a:t>
            </a:r>
            <a:r>
              <a:rPr sz="1200" dirty="0">
                <a:latin typeface="Times New Roman"/>
                <a:cs typeface="Times New Roman"/>
              </a:rPr>
              <a:t>à oferta da </a:t>
            </a:r>
            <a:r>
              <a:rPr sz="1200" spc="-5" dirty="0">
                <a:latin typeface="Times New Roman"/>
                <a:cs typeface="Times New Roman"/>
              </a:rPr>
              <a:t>educação  básica;</a:t>
            </a:r>
            <a:endParaRPr sz="1200">
              <a:latin typeface="Times New Roman"/>
              <a:cs typeface="Times New Roman"/>
            </a:endParaRPr>
          </a:p>
          <a:p>
            <a:pPr marL="649605" marR="14604" indent="121920" algn="just">
              <a:lnSpc>
                <a:spcPts val="1400"/>
              </a:lnSpc>
              <a:spcBef>
                <a:spcPts val="10"/>
              </a:spcBef>
              <a:buAutoNum type="romanUcPeriod"/>
              <a:tabLst>
                <a:tab pos="1092835" algn="l"/>
              </a:tabLst>
            </a:pPr>
            <a:r>
              <a:rPr sz="1200" spc="-5" dirty="0">
                <a:latin typeface="Times New Roman"/>
                <a:cs typeface="Times New Roman"/>
              </a:rPr>
              <a:t>Estruturar </a:t>
            </a:r>
            <a:r>
              <a:rPr sz="1200" spc="-10" dirty="0">
                <a:latin typeface="Times New Roman"/>
                <a:cs typeface="Times New Roman"/>
              </a:rPr>
              <a:t>horários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aula, adequação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horários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designações </a:t>
            </a:r>
            <a:r>
              <a:rPr sz="1200" dirty="0">
                <a:latin typeface="Times New Roman"/>
                <a:cs typeface="Times New Roman"/>
              </a:rPr>
              <a:t>de docentes  para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componentes curriculares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consonância </a:t>
            </a:r>
            <a:r>
              <a:rPr sz="1200" spc="5" dirty="0">
                <a:latin typeface="Times New Roman"/>
                <a:cs typeface="Times New Roman"/>
              </a:rPr>
              <a:t>com os </a:t>
            </a:r>
            <a:r>
              <a:rPr sz="1200" spc="-5" dirty="0">
                <a:latin typeface="Times New Roman"/>
                <a:cs typeface="Times New Roman"/>
              </a:rPr>
              <a:t>coordenadores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curso;</a:t>
            </a:r>
            <a:endParaRPr sz="1200">
              <a:latin typeface="Times New Roman"/>
              <a:cs typeface="Times New Roman"/>
            </a:endParaRPr>
          </a:p>
          <a:p>
            <a:pPr marL="1092200" indent="-370205">
              <a:lnSpc>
                <a:spcPts val="1300"/>
              </a:lnSpc>
              <a:buAutoNum type="romanUcPeriod"/>
              <a:tabLst>
                <a:tab pos="1092200" algn="l"/>
                <a:tab pos="1092835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Acompanhar, </a:t>
            </a:r>
            <a:r>
              <a:rPr sz="1200" spc="-10" dirty="0">
                <a:latin typeface="Times New Roman"/>
                <a:cs typeface="Times New Roman"/>
              </a:rPr>
              <a:t>junto </a:t>
            </a:r>
            <a:r>
              <a:rPr sz="1200" spc="-5" dirty="0">
                <a:latin typeface="Times New Roman"/>
                <a:cs typeface="Times New Roman"/>
              </a:rPr>
              <a:t>aos coordenadores </a:t>
            </a:r>
            <a:r>
              <a:rPr sz="1200" dirty="0">
                <a:latin typeface="Times New Roman"/>
                <a:cs typeface="Times New Roman"/>
              </a:rPr>
              <a:t>de curso, </a:t>
            </a:r>
            <a:r>
              <a:rPr sz="1200" spc="-5" dirty="0">
                <a:latin typeface="Times New Roman"/>
                <a:cs typeface="Times New Roman"/>
              </a:rPr>
              <a:t>as </a:t>
            </a:r>
            <a:r>
              <a:rPr sz="1200" dirty="0">
                <a:latin typeface="Times New Roman"/>
                <a:cs typeface="Times New Roman"/>
              </a:rPr>
              <a:t>ofertas de </a:t>
            </a:r>
            <a:r>
              <a:rPr sz="1200" spc="-5" dirty="0">
                <a:latin typeface="Times New Roman"/>
                <a:cs typeface="Times New Roman"/>
              </a:rPr>
              <a:t>repercurso e/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ou</a:t>
            </a:r>
            <a:endParaRPr sz="1200">
              <a:latin typeface="Times New Roman"/>
              <a:cs typeface="Times New Roman"/>
            </a:endParaRPr>
          </a:p>
          <a:p>
            <a:pPr marL="649605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disciplinas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EaD;</a:t>
            </a:r>
            <a:endParaRPr sz="1200">
              <a:latin typeface="Times New Roman"/>
              <a:cs typeface="Times New Roman"/>
            </a:endParaRPr>
          </a:p>
          <a:p>
            <a:pPr marL="649605" marR="6985" indent="63500">
              <a:lnSpc>
                <a:spcPts val="1390"/>
              </a:lnSpc>
              <a:spcBef>
                <a:spcPts val="50"/>
              </a:spcBef>
              <a:buAutoNum type="romanUcPeriod" startAt="4"/>
              <a:tabLst>
                <a:tab pos="1092200" algn="l"/>
                <a:tab pos="1092835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Acompanhar, </a:t>
            </a:r>
            <a:r>
              <a:rPr sz="1200" spc="-10" dirty="0">
                <a:latin typeface="Times New Roman"/>
                <a:cs typeface="Times New Roman"/>
              </a:rPr>
              <a:t>junto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Básico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Profissional, </a:t>
            </a:r>
            <a:r>
              <a:rPr sz="1200" spc="-5" dirty="0">
                <a:latin typeface="Times New Roman"/>
                <a:cs typeface="Times New Roman"/>
              </a:rPr>
              <a:t>Coordenação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Registros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Indicadores Acadêmicos </a:t>
            </a:r>
            <a:r>
              <a:rPr sz="1200" dirty="0">
                <a:latin typeface="Times New Roman"/>
                <a:cs typeface="Times New Roman"/>
              </a:rPr>
              <a:t>e coordenadores de curso, o </a:t>
            </a:r>
            <a:r>
              <a:rPr sz="1200" spc="-5" dirty="0">
                <a:latin typeface="Times New Roman"/>
                <a:cs typeface="Times New Roman"/>
              </a:rPr>
              <a:t>lançamento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notas,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7550" y="691641"/>
            <a:ext cx="5460365" cy="31902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48895" marR="15240" algn="just">
              <a:lnSpc>
                <a:spcPct val="95800"/>
              </a:lnSpc>
              <a:spcBef>
                <a:spcPts val="160"/>
              </a:spcBef>
            </a:pPr>
            <a:r>
              <a:rPr sz="1200" spc="-10" dirty="0">
                <a:latin typeface="Times New Roman"/>
                <a:cs typeface="Times New Roman"/>
              </a:rPr>
              <a:t>fazer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devidos encaminhamentos </a:t>
            </a:r>
            <a:r>
              <a:rPr sz="1200" spc="-10" dirty="0">
                <a:latin typeface="Times New Roman"/>
                <a:cs typeface="Times New Roman"/>
              </a:rPr>
              <a:t>para sua </a:t>
            </a:r>
            <a:r>
              <a:rPr sz="1200" spc="-5" dirty="0">
                <a:latin typeface="Times New Roman"/>
                <a:cs typeface="Times New Roman"/>
              </a:rPr>
              <a:t>execução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período prescrito </a:t>
            </a:r>
            <a:r>
              <a:rPr sz="1200" spc="-15" dirty="0">
                <a:latin typeface="Times New Roman"/>
                <a:cs typeface="Times New Roman"/>
              </a:rPr>
              <a:t>no  </a:t>
            </a:r>
            <a:r>
              <a:rPr sz="1200" spc="-10" dirty="0">
                <a:latin typeface="Times New Roman"/>
                <a:cs typeface="Times New Roman"/>
              </a:rPr>
              <a:t>calendário </a:t>
            </a:r>
            <a:r>
              <a:rPr sz="1200" spc="-5" dirty="0">
                <a:latin typeface="Times New Roman"/>
                <a:cs typeface="Times New Roman"/>
              </a:rPr>
              <a:t>acadêmico, bem </a:t>
            </a:r>
            <a:r>
              <a:rPr sz="1200" spc="-10" dirty="0">
                <a:latin typeface="Times New Roman"/>
                <a:cs typeface="Times New Roman"/>
              </a:rPr>
              <a:t>como </a:t>
            </a:r>
            <a:r>
              <a:rPr sz="1200" spc="-5" dirty="0">
                <a:latin typeface="Times New Roman"/>
                <a:cs typeface="Times New Roman"/>
              </a:rPr>
              <a:t>verificar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registro </a:t>
            </a:r>
            <a:r>
              <a:rPr sz="1200" spc="-10" dirty="0">
                <a:latin typeface="Times New Roman"/>
                <a:cs typeface="Times New Roman"/>
              </a:rPr>
              <a:t>acadêmico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sistema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gerenciamento </a:t>
            </a:r>
            <a:r>
              <a:rPr sz="1200" spc="-10" dirty="0">
                <a:latin typeface="Times New Roman"/>
                <a:cs typeface="Times New Roman"/>
              </a:rPr>
              <a:t>acadêmico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IFPA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SISTEC dos estudantes matriculados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8895" marR="17780" indent="115570">
              <a:lnSpc>
                <a:spcPts val="1370"/>
              </a:lnSpc>
              <a:spcBef>
                <a:spcPts val="55"/>
              </a:spcBef>
              <a:buAutoNum type="romanUcPeriod" startAt="5"/>
              <a:tabLst>
                <a:tab pos="490855" algn="l"/>
                <a:tab pos="491490" algn="l"/>
              </a:tabLst>
            </a:pPr>
            <a:r>
              <a:rPr sz="1200" spc="-5" dirty="0">
                <a:latin typeface="Times New Roman"/>
                <a:cs typeface="Times New Roman"/>
              </a:rPr>
              <a:t>Verificar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componentes </a:t>
            </a:r>
            <a:r>
              <a:rPr sz="1200" spc="-10" dirty="0">
                <a:latin typeface="Times New Roman"/>
                <a:cs typeface="Times New Roman"/>
              </a:rPr>
              <a:t>legais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as instruções gerais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específicas </a:t>
            </a:r>
            <a:r>
              <a:rPr sz="1200" dirty="0">
                <a:latin typeface="Times New Roman"/>
                <a:cs typeface="Times New Roman"/>
              </a:rPr>
              <a:t>para  </a:t>
            </a:r>
            <a:r>
              <a:rPr sz="1200" spc="-5" dirty="0">
                <a:latin typeface="Times New Roman"/>
                <a:cs typeface="Times New Roman"/>
              </a:rPr>
              <a:t>avaliação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curso; obedecendo às Instâncias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superiores.</a:t>
            </a:r>
            <a:endParaRPr sz="1200">
              <a:latin typeface="Times New Roman"/>
              <a:cs typeface="Times New Roman"/>
            </a:endParaRPr>
          </a:p>
          <a:p>
            <a:pPr marL="48895" marR="5080" indent="63500">
              <a:lnSpc>
                <a:spcPts val="1370"/>
              </a:lnSpc>
              <a:spcBef>
                <a:spcPts val="25"/>
              </a:spcBef>
              <a:buAutoNum type="romanUcPeriod" startAt="5"/>
              <a:tabLst>
                <a:tab pos="490855" algn="l"/>
                <a:tab pos="491490" algn="l"/>
              </a:tabLst>
            </a:pPr>
            <a:r>
              <a:rPr sz="1200" dirty="0">
                <a:latin typeface="Times New Roman"/>
                <a:cs typeface="Times New Roman"/>
              </a:rPr>
              <a:t>Propor, </a:t>
            </a:r>
            <a:r>
              <a:rPr sz="1200" spc="-5" dirty="0">
                <a:latin typeface="Times New Roman"/>
                <a:cs typeface="Times New Roman"/>
              </a:rPr>
              <a:t>cooperar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emitir </a:t>
            </a:r>
            <a:r>
              <a:rPr sz="1200" dirty="0">
                <a:latin typeface="Times New Roman"/>
                <a:cs typeface="Times New Roman"/>
              </a:rPr>
              <a:t>parecer </a:t>
            </a:r>
            <a:r>
              <a:rPr sz="1200" spc="-5" dirty="0">
                <a:latin typeface="Times New Roman"/>
                <a:cs typeface="Times New Roman"/>
              </a:rPr>
              <a:t>sobre as </a:t>
            </a:r>
            <a:r>
              <a:rPr sz="1200" dirty="0">
                <a:latin typeface="Times New Roman"/>
                <a:cs typeface="Times New Roman"/>
              </a:rPr>
              <a:t>estratégias de </a:t>
            </a:r>
            <a:r>
              <a:rPr sz="1200" spc="-5" dirty="0">
                <a:latin typeface="Times New Roman"/>
                <a:cs typeface="Times New Roman"/>
              </a:rPr>
              <a:t>enfrentamento </a:t>
            </a:r>
            <a:r>
              <a:rPr sz="1200" dirty="0">
                <a:latin typeface="Times New Roman"/>
                <a:cs typeface="Times New Roman"/>
              </a:rPr>
              <a:t>da  </a:t>
            </a:r>
            <a:r>
              <a:rPr sz="1200" spc="-5" dirty="0">
                <a:latin typeface="Times New Roman"/>
                <a:cs typeface="Times New Roman"/>
              </a:rPr>
              <a:t>retenção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evasão,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utilizadas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comissão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permanência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êxito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os</a:t>
            </a:r>
            <a:endParaRPr sz="1200">
              <a:latin typeface="Times New Roman"/>
              <a:cs typeface="Times New Roman"/>
            </a:endParaRPr>
          </a:p>
          <a:p>
            <a:pPr marL="48895">
              <a:lnSpc>
                <a:spcPts val="1320"/>
              </a:lnSpc>
            </a:pPr>
            <a:r>
              <a:rPr sz="1200" spc="-10" dirty="0">
                <a:latin typeface="Times New Roman"/>
                <a:cs typeface="Times New Roman"/>
              </a:rPr>
              <a:t>demais </a:t>
            </a:r>
            <a:r>
              <a:rPr sz="1200" dirty="0">
                <a:latin typeface="Times New Roman"/>
                <a:cs typeface="Times New Roman"/>
              </a:rPr>
              <a:t>setores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envolvidos;</a:t>
            </a:r>
            <a:endParaRPr sz="1200">
              <a:latin typeface="Times New Roman"/>
              <a:cs typeface="Times New Roman"/>
            </a:endParaRPr>
          </a:p>
          <a:p>
            <a:pPr marL="48895" marR="13970" indent="12065" algn="just">
              <a:lnSpc>
                <a:spcPts val="1390"/>
              </a:lnSpc>
              <a:spcBef>
                <a:spcPts val="50"/>
              </a:spcBef>
              <a:buAutoNum type="romanUcPeriod" startAt="7"/>
              <a:tabLst>
                <a:tab pos="491490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reuniões </a:t>
            </a:r>
            <a:r>
              <a:rPr sz="1200" spc="5" dirty="0">
                <a:latin typeface="Times New Roman"/>
                <a:cs typeface="Times New Roman"/>
              </a:rPr>
              <a:t>com os </a:t>
            </a:r>
            <a:r>
              <a:rPr sz="1200" spc="-5" dirty="0">
                <a:latin typeface="Times New Roman"/>
                <a:cs typeface="Times New Roman"/>
              </a:rPr>
              <a:t>coordenadores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cursos,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organização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ações  educacionais;</a:t>
            </a:r>
            <a:endParaRPr sz="1200">
              <a:latin typeface="Times New Roman"/>
              <a:cs typeface="Times New Roman"/>
            </a:endParaRPr>
          </a:p>
          <a:p>
            <a:pPr marL="491490" indent="-478790" algn="just">
              <a:lnSpc>
                <a:spcPts val="1310"/>
              </a:lnSpc>
              <a:buAutoNum type="romanUcPeriod" startAt="7"/>
              <a:tabLst>
                <a:tab pos="491490" algn="l"/>
              </a:tabLst>
            </a:pPr>
            <a:r>
              <a:rPr sz="1200" spc="-5" dirty="0">
                <a:latin typeface="Times New Roman"/>
                <a:cs typeface="Times New Roman"/>
              </a:rPr>
              <a:t>Propor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organizar formações </a:t>
            </a:r>
            <a:r>
              <a:rPr sz="1200" dirty="0">
                <a:latin typeface="Times New Roman"/>
                <a:cs typeface="Times New Roman"/>
              </a:rPr>
              <a:t>aos docentes para atuação </a:t>
            </a:r>
            <a:r>
              <a:rPr sz="1200" spc="-5" dirty="0">
                <a:latin typeface="Times New Roman"/>
                <a:cs typeface="Times New Roman"/>
              </a:rPr>
              <a:t>em áreas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estratégicas,</a:t>
            </a:r>
            <a:endParaRPr sz="1200">
              <a:latin typeface="Times New Roman"/>
              <a:cs typeface="Times New Roman"/>
            </a:endParaRPr>
          </a:p>
          <a:p>
            <a:pPr marL="48895" marR="12065" algn="just">
              <a:lnSpc>
                <a:spcPct val="95800"/>
              </a:lnSpc>
              <a:spcBef>
                <a:spcPts val="35"/>
              </a:spcBef>
            </a:pPr>
            <a:r>
              <a:rPr sz="1200" spc="-5" dirty="0">
                <a:latin typeface="Times New Roman"/>
                <a:cs typeface="Times New Roman"/>
              </a:rPr>
              <a:t>incluindo as </a:t>
            </a:r>
            <a:r>
              <a:rPr sz="1200" dirty="0">
                <a:latin typeface="Times New Roman"/>
                <a:cs typeface="Times New Roman"/>
              </a:rPr>
              <a:t>ofertas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diversidade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conjunto </a:t>
            </a:r>
            <a:r>
              <a:rPr sz="1200" spc="5" dirty="0">
                <a:latin typeface="Times New Roman"/>
                <a:cs typeface="Times New Roman"/>
              </a:rPr>
              <a:t>com os </a:t>
            </a:r>
            <a:r>
              <a:rPr sz="1200" spc="-5" dirty="0">
                <a:latin typeface="Times New Roman"/>
                <a:cs typeface="Times New Roman"/>
              </a:rPr>
              <a:t>coordenadores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cursos,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modo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registrar </a:t>
            </a:r>
            <a:r>
              <a:rPr sz="1200" spc="-10" dirty="0">
                <a:latin typeface="Times New Roman"/>
                <a:cs typeface="Times New Roman"/>
              </a:rPr>
              <a:t>metodologias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aprendizagens reais às práticas  profissionais;</a:t>
            </a:r>
            <a:endParaRPr sz="1200">
              <a:latin typeface="Times New Roman"/>
              <a:cs typeface="Times New Roman"/>
            </a:endParaRPr>
          </a:p>
          <a:p>
            <a:pPr marL="48895" marR="10795" indent="63500" algn="just">
              <a:lnSpc>
                <a:spcPts val="1390"/>
              </a:lnSpc>
              <a:spcBef>
                <a:spcPts val="20"/>
              </a:spcBef>
              <a:buAutoNum type="romanUcPeriod" startAt="9"/>
              <a:tabLst>
                <a:tab pos="491490" algn="l"/>
              </a:tabLst>
            </a:pPr>
            <a:r>
              <a:rPr sz="1200" spc="-5" dirty="0">
                <a:latin typeface="Times New Roman"/>
                <a:cs typeface="Times New Roman"/>
              </a:rPr>
              <a:t>Orientar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fazer </a:t>
            </a:r>
            <a:r>
              <a:rPr sz="1200" spc="-10" dirty="0">
                <a:latin typeface="Times New Roman"/>
                <a:cs typeface="Times New Roman"/>
              </a:rPr>
              <a:t>cumprir, </a:t>
            </a:r>
            <a:r>
              <a:rPr sz="1200" spc="-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conjunto </a:t>
            </a:r>
            <a:r>
              <a:rPr sz="1200" spc="5" dirty="0">
                <a:latin typeface="Times New Roman"/>
                <a:cs typeface="Times New Roman"/>
              </a:rPr>
              <a:t>com os </a:t>
            </a:r>
            <a:r>
              <a:rPr sz="1200" spc="-5" dirty="0">
                <a:latin typeface="Times New Roman"/>
                <a:cs typeface="Times New Roman"/>
              </a:rPr>
              <a:t>coordenadores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curso, </a:t>
            </a:r>
            <a:r>
              <a:rPr sz="1200" spc="-5" dirty="0">
                <a:latin typeface="Times New Roman"/>
                <a:cs typeface="Times New Roman"/>
              </a:rPr>
              <a:t>as  normativas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regulamentos acadêmicos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  <a:p>
            <a:pPr marL="491490" indent="-326390" algn="just">
              <a:lnSpc>
                <a:spcPts val="1310"/>
              </a:lnSpc>
              <a:buAutoNum type="romanUcPeriod" startAt="9"/>
              <a:tabLst>
                <a:tab pos="491490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zelar </a:t>
            </a:r>
            <a:r>
              <a:rPr sz="1200" spc="-10" dirty="0">
                <a:latin typeface="Times New Roman"/>
                <a:cs typeface="Times New Roman"/>
              </a:rPr>
              <a:t>pelo Calendário </a:t>
            </a:r>
            <a:r>
              <a:rPr sz="1200" spc="-5" dirty="0">
                <a:latin typeface="Times New Roman"/>
                <a:cs typeface="Times New Roman"/>
              </a:rPr>
              <a:t>Acadêmico </a:t>
            </a:r>
            <a:r>
              <a:rPr sz="1200" spc="-15" dirty="0">
                <a:latin typeface="Times New Roman"/>
                <a:cs typeface="Times New Roman"/>
              </a:rPr>
              <a:t>do Campus,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efetuando </a:t>
            </a:r>
            <a:r>
              <a:rPr sz="1200" spc="5" dirty="0">
                <a:latin typeface="Times New Roman"/>
                <a:cs typeface="Times New Roman"/>
              </a:rPr>
              <a:t>os</a:t>
            </a:r>
            <a:endParaRPr sz="1200">
              <a:latin typeface="Times New Roman"/>
              <a:cs typeface="Times New Roman"/>
            </a:endParaRPr>
          </a:p>
          <a:p>
            <a:pPr marL="48895" algn="just">
              <a:lnSpc>
                <a:spcPts val="1420"/>
              </a:lnSpc>
            </a:pPr>
            <a:r>
              <a:rPr sz="1200" spc="-5" dirty="0">
                <a:latin typeface="Times New Roman"/>
                <a:cs typeface="Times New Roman"/>
              </a:rPr>
              <a:t>ajustes </a:t>
            </a:r>
            <a:r>
              <a:rPr sz="1200" spc="-10" dirty="0">
                <a:latin typeface="Times New Roman"/>
                <a:cs typeface="Times New Roman"/>
              </a:rPr>
              <a:t>necessários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execução quando </a:t>
            </a:r>
            <a:r>
              <a:rPr sz="1200" spc="-10" dirty="0">
                <a:latin typeface="Times New Roman"/>
                <a:cs typeface="Times New Roman"/>
              </a:rPr>
              <a:t>for </a:t>
            </a:r>
            <a:r>
              <a:rPr sz="1200" dirty="0">
                <a:latin typeface="Times New Roman"/>
                <a:cs typeface="Times New Roman"/>
              </a:rPr>
              <a:t>o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caso;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66341" y="3847338"/>
            <a:ext cx="49777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processo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avaliação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docentes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dirty="0">
                <a:latin typeface="Times New Roman"/>
                <a:cs typeface="Times New Roman"/>
              </a:rPr>
              <a:t>coordenadores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87550" y="3847338"/>
            <a:ext cx="436245" cy="735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030">
              <a:lnSpc>
                <a:spcPts val="141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XI.</a:t>
            </a:r>
            <a:endParaRPr sz="1200">
              <a:latin typeface="Times New Roman"/>
              <a:cs typeface="Times New Roman"/>
            </a:endParaRPr>
          </a:p>
          <a:p>
            <a:pPr marL="12700" marR="5080" indent="36195">
              <a:lnSpc>
                <a:spcPct val="95800"/>
              </a:lnSpc>
              <a:spcBef>
                <a:spcPts val="35"/>
              </a:spcBef>
            </a:pPr>
            <a:r>
              <a:rPr sz="1200" spc="-5" dirty="0">
                <a:latin typeface="Times New Roman"/>
                <a:cs typeface="Times New Roman"/>
              </a:rPr>
              <a:t>c</a:t>
            </a:r>
            <a:r>
              <a:rPr sz="1200" dirty="0">
                <a:latin typeface="Times New Roman"/>
                <a:cs typeface="Times New Roman"/>
              </a:rPr>
              <a:t>u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20" dirty="0">
                <a:latin typeface="Times New Roman"/>
                <a:cs typeface="Times New Roman"/>
              </a:rPr>
              <a:t>s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dirty="0">
                <a:latin typeface="Times New Roman"/>
                <a:cs typeface="Times New Roman"/>
              </a:rPr>
              <a:t>;  XII.  XIII.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66341" y="4197857"/>
            <a:ext cx="4976495" cy="385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Auxiliar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coordenadores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curso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construção </a:t>
            </a:r>
            <a:r>
              <a:rPr sz="1200" spc="5" dirty="0">
                <a:latin typeface="Times New Roman"/>
                <a:cs typeface="Times New Roman"/>
              </a:rPr>
              <a:t>dos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PPC(s);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5"/>
              </a:lnSpc>
            </a:pPr>
            <a:r>
              <a:rPr sz="1200" spc="-10" dirty="0">
                <a:latin typeface="Times New Roman"/>
                <a:cs typeface="Times New Roman"/>
              </a:rPr>
              <a:t>Gerenciar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fazer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cumprir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construção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atualização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dos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Projetos</a:t>
            </a:r>
            <a:r>
              <a:rPr sz="1200" dirty="0">
                <a:latin typeface="Times New Roman"/>
                <a:cs typeface="Times New Roman"/>
              </a:rPr>
              <a:t> Político-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78407" y="4548377"/>
            <a:ext cx="5463540" cy="909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419">
              <a:lnSpc>
                <a:spcPts val="141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pedagógicos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8419" marR="5080" indent="-45720">
              <a:lnSpc>
                <a:spcPts val="1370"/>
              </a:lnSpc>
              <a:spcBef>
                <a:spcPts val="80"/>
              </a:spcBef>
              <a:buAutoNum type="romanUcPeriod" startAt="14"/>
              <a:tabLst>
                <a:tab pos="500380" algn="l"/>
                <a:tab pos="501015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auxiliar, junto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setores pedagógicos </a:t>
            </a:r>
            <a:r>
              <a:rPr sz="1200" dirty="0">
                <a:latin typeface="Times New Roman"/>
                <a:cs typeface="Times New Roman"/>
              </a:rPr>
              <a:t>e de </a:t>
            </a:r>
            <a:r>
              <a:rPr sz="1200" spc="-10" dirty="0">
                <a:latin typeface="Times New Roman"/>
                <a:cs typeface="Times New Roman"/>
              </a:rPr>
              <a:t>assistência </a:t>
            </a:r>
            <a:r>
              <a:rPr sz="1200" spc="-5" dirty="0">
                <a:latin typeface="Times New Roman"/>
                <a:cs typeface="Times New Roman"/>
              </a:rPr>
              <a:t>ao  </a:t>
            </a:r>
            <a:r>
              <a:rPr sz="1200" dirty="0">
                <a:latin typeface="Times New Roman"/>
                <a:cs typeface="Times New Roman"/>
              </a:rPr>
              <a:t>educando, </a:t>
            </a:r>
            <a:r>
              <a:rPr sz="1200" spc="-5" dirty="0">
                <a:latin typeface="Times New Roman"/>
                <a:cs typeface="Times New Roman"/>
              </a:rPr>
              <a:t>reuniões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pais </a:t>
            </a:r>
            <a:r>
              <a:rPr sz="1200" spc="5" dirty="0">
                <a:latin typeface="Times New Roman"/>
                <a:cs typeface="Times New Roman"/>
              </a:rPr>
              <a:t>e/ou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responsáveis;</a:t>
            </a:r>
            <a:endParaRPr sz="1200">
              <a:latin typeface="Times New Roman"/>
              <a:cs typeface="Times New Roman"/>
            </a:endParaRPr>
          </a:p>
          <a:p>
            <a:pPr marL="58419" marR="5080" indent="5715">
              <a:lnSpc>
                <a:spcPts val="1370"/>
              </a:lnSpc>
              <a:spcBef>
                <a:spcPts val="20"/>
              </a:spcBef>
              <a:buAutoNum type="romanUcPeriod" startAt="14"/>
              <a:tabLst>
                <a:tab pos="500380" algn="l"/>
                <a:tab pos="501015" algn="l"/>
              </a:tabLst>
            </a:pPr>
            <a:r>
              <a:rPr sz="1200" spc="-5" dirty="0">
                <a:latin typeface="Times New Roman"/>
                <a:cs typeface="Times New Roman"/>
              </a:rPr>
              <a:t>Auxiliar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Básico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Profissional </a:t>
            </a:r>
            <a:r>
              <a:rPr sz="1200" dirty="0">
                <a:latin typeface="Times New Roman"/>
                <a:cs typeface="Times New Roman"/>
              </a:rPr>
              <a:t>e a </a:t>
            </a:r>
            <a:r>
              <a:rPr sz="1200" spc="-10" dirty="0">
                <a:latin typeface="Times New Roman"/>
                <a:cs typeface="Times New Roman"/>
              </a:rPr>
              <a:t>Equipe </a:t>
            </a:r>
            <a:r>
              <a:rPr sz="1200" spc="-5" dirty="0">
                <a:latin typeface="Times New Roman"/>
                <a:cs typeface="Times New Roman"/>
              </a:rPr>
              <a:t>Pedagógica </a:t>
            </a:r>
            <a:r>
              <a:rPr sz="1200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elaboração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documentos </a:t>
            </a:r>
            <a:r>
              <a:rPr sz="1200" dirty="0">
                <a:latin typeface="Times New Roman"/>
                <a:cs typeface="Times New Roman"/>
              </a:rPr>
              <a:t>e outras </a:t>
            </a:r>
            <a:r>
              <a:rPr sz="1200" spc="-5" dirty="0">
                <a:latin typeface="Times New Roman"/>
                <a:cs typeface="Times New Roman"/>
              </a:rPr>
              <a:t>atividades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10" dirty="0">
                <a:latin typeface="Times New Roman"/>
                <a:cs typeface="Times New Roman"/>
              </a:rPr>
              <a:t>se </a:t>
            </a:r>
            <a:r>
              <a:rPr sz="1200" spc="-5" dirty="0">
                <a:latin typeface="Times New Roman"/>
                <a:cs typeface="Times New Roman"/>
              </a:rPr>
              <a:t>fizerem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necessárias;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26591" y="5426455"/>
            <a:ext cx="386715" cy="38227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 indent="51435">
              <a:lnSpc>
                <a:spcPts val="1370"/>
              </a:lnSpc>
              <a:spcBef>
                <a:spcPts val="204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66341" y="5426455"/>
            <a:ext cx="4973320" cy="38227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1370"/>
              </a:lnSpc>
              <a:spcBef>
                <a:spcPts val="204"/>
              </a:spcBef>
            </a:pPr>
            <a:r>
              <a:rPr sz="1200" spc="-5" dirty="0">
                <a:latin typeface="Times New Roman"/>
                <a:cs typeface="Times New Roman"/>
              </a:rPr>
              <a:t>Auxiliar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propor </a:t>
            </a:r>
            <a:r>
              <a:rPr sz="1200" spc="-10" dirty="0">
                <a:latin typeface="Times New Roman"/>
                <a:cs typeface="Times New Roman"/>
              </a:rPr>
              <a:t>novas </a:t>
            </a:r>
            <a:r>
              <a:rPr sz="1200" dirty="0">
                <a:latin typeface="Times New Roman"/>
                <a:cs typeface="Times New Roman"/>
              </a:rPr>
              <a:t>ações para </a:t>
            </a:r>
            <a:r>
              <a:rPr sz="1200" spc="-10" dirty="0">
                <a:latin typeface="Times New Roman"/>
                <a:cs typeface="Times New Roman"/>
              </a:rPr>
              <a:t>potencializar </a:t>
            </a:r>
            <a:r>
              <a:rPr sz="1200" spc="-5" dirty="0">
                <a:latin typeface="Times New Roman"/>
                <a:cs typeface="Times New Roman"/>
              </a:rPr>
              <a:t>os programas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estágio;  Sugerir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-10" dirty="0">
                <a:latin typeface="Times New Roman"/>
                <a:cs typeface="Times New Roman"/>
              </a:rPr>
              <a:t>educacionais </a:t>
            </a:r>
            <a:r>
              <a:rPr sz="1200" dirty="0">
                <a:latin typeface="Times New Roman"/>
                <a:cs typeface="Times New Roman"/>
              </a:rPr>
              <a:t>coerentes </a:t>
            </a:r>
            <a:r>
              <a:rPr sz="1200" spc="-5" dirty="0">
                <a:latin typeface="Times New Roman"/>
                <a:cs typeface="Times New Roman"/>
              </a:rPr>
              <a:t>com as necessidades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comunidade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local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6596" y="5777229"/>
            <a:ext cx="5879465" cy="41482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algn="just">
              <a:lnSpc>
                <a:spcPts val="1405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e do </a:t>
            </a:r>
            <a:r>
              <a:rPr sz="1200" spc="-15" dirty="0">
                <a:latin typeface="Times New Roman"/>
                <a:cs typeface="Times New Roman"/>
              </a:rPr>
              <a:t>mundo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trabalho, </a:t>
            </a:r>
            <a:r>
              <a:rPr sz="1200" spc="-10" dirty="0">
                <a:latin typeface="Times New Roman"/>
                <a:cs typeface="Times New Roman"/>
              </a:rPr>
              <a:t>usando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interface </a:t>
            </a:r>
            <a:r>
              <a:rPr sz="1200" spc="-5" dirty="0">
                <a:latin typeface="Times New Roman"/>
                <a:cs typeface="Times New Roman"/>
              </a:rPr>
              <a:t>ensino, pesquisa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extensão;</a:t>
            </a:r>
            <a:endParaRPr sz="1200">
              <a:latin typeface="Times New Roman"/>
              <a:cs typeface="Times New Roman"/>
            </a:endParaRPr>
          </a:p>
          <a:p>
            <a:pPr marL="469900" marR="10160" indent="-146685" algn="just">
              <a:lnSpc>
                <a:spcPct val="95800"/>
              </a:lnSpc>
              <a:spcBef>
                <a:spcPts val="25"/>
              </a:spcBef>
              <a:buAutoNum type="romanUcPeriod" startAt="18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Participar, juntamente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Básico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Profissional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Equipe  Pedagógica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Campus,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elaboração, distribuição, publicidade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atualização </a:t>
            </a:r>
            <a:r>
              <a:rPr sz="1200" spc="-15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Manual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Estudante, observando-se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legislação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normas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vigentes;</a:t>
            </a:r>
            <a:endParaRPr sz="1200">
              <a:latin typeface="Times New Roman"/>
              <a:cs typeface="Times New Roman"/>
            </a:endParaRPr>
          </a:p>
          <a:p>
            <a:pPr marL="469900" marR="6350" indent="-45720" algn="just">
              <a:lnSpc>
                <a:spcPts val="1370"/>
              </a:lnSpc>
              <a:spcBef>
                <a:spcPts val="55"/>
              </a:spcBef>
              <a:buAutoNum type="romanUcPeriod" startAt="18"/>
              <a:tabLst>
                <a:tab pos="912494" algn="l"/>
              </a:tabLst>
            </a:pPr>
            <a:r>
              <a:rPr sz="1200" dirty="0">
                <a:latin typeface="Times New Roman"/>
                <a:cs typeface="Times New Roman"/>
              </a:rPr>
              <a:t>Prestar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spc="-5" dirty="0">
                <a:latin typeface="Times New Roman"/>
                <a:cs typeface="Times New Roman"/>
              </a:rPr>
              <a:t>anual </a:t>
            </a:r>
            <a:r>
              <a:rPr sz="1200" spc="1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Básico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Profissional 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enviá-lo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Políticas Educacionais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PROEN;</a:t>
            </a:r>
            <a:endParaRPr sz="1200">
              <a:latin typeface="Times New Roman"/>
              <a:cs typeface="Times New Roman"/>
            </a:endParaRPr>
          </a:p>
          <a:p>
            <a:pPr marL="469900" marR="10795" indent="5715" algn="just">
              <a:lnSpc>
                <a:spcPts val="1370"/>
              </a:lnSpc>
              <a:spcBef>
                <a:spcPts val="20"/>
              </a:spcBef>
              <a:buAutoNum type="romanUcPeriod" startAt="18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</a:t>
            </a:r>
            <a:r>
              <a:rPr sz="1200" dirty="0">
                <a:latin typeface="Times New Roman"/>
                <a:cs typeface="Times New Roman"/>
              </a:rPr>
              <a:t>outras </a:t>
            </a:r>
            <a:r>
              <a:rPr sz="1200" spc="-5" dirty="0">
                <a:latin typeface="Times New Roman"/>
                <a:cs typeface="Times New Roman"/>
              </a:rPr>
              <a:t>tarefas correlatas, determinadas </a:t>
            </a:r>
            <a:r>
              <a:rPr sz="1200" spc="-10" dirty="0">
                <a:latin typeface="Times New Roman"/>
                <a:cs typeface="Times New Roman"/>
              </a:rPr>
              <a:t>pela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Geral e </a:t>
            </a:r>
            <a:r>
              <a:rPr sz="1200" spc="-5" dirty="0">
                <a:latin typeface="Times New Roman"/>
                <a:cs typeface="Times New Roman"/>
              </a:rPr>
              <a:t>Diretoria 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Básico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Profissional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pela </a:t>
            </a:r>
            <a:r>
              <a:rPr sz="1200" spc="-5" dirty="0">
                <a:latin typeface="Times New Roman"/>
                <a:cs typeface="Times New Roman"/>
              </a:rPr>
              <a:t>Pró-reitoria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28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IFPA.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3</a:t>
            </a:r>
            <a:r>
              <a:rPr lang="pt-BR" sz="1200" b="1" dirty="0" smtClean="0">
                <a:latin typeface="Times New Roman"/>
                <a:cs typeface="Times New Roman"/>
              </a:rPr>
              <a:t>7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Setor </a:t>
            </a:r>
            <a:r>
              <a:rPr sz="1200" b="1" spc="-5" dirty="0">
                <a:latin typeface="Times New Roman"/>
                <a:cs typeface="Times New Roman"/>
              </a:rPr>
              <a:t>de Auxiliar Institucional as seguintes</a:t>
            </a:r>
            <a:r>
              <a:rPr sz="1200" b="1" spc="4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marL="469900" marR="8890" indent="173355">
              <a:lnSpc>
                <a:spcPts val="1370"/>
              </a:lnSpc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Conhecer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legislação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Ensino </a:t>
            </a:r>
            <a:r>
              <a:rPr sz="1200" spc="-5" dirty="0">
                <a:latin typeface="Times New Roman"/>
                <a:cs typeface="Times New Roman"/>
              </a:rPr>
              <a:t>Superior </a:t>
            </a:r>
            <a:r>
              <a:rPr sz="1200" dirty="0">
                <a:latin typeface="Times New Roman"/>
                <a:cs typeface="Times New Roman"/>
              </a:rPr>
              <a:t>e da </a:t>
            </a:r>
            <a:r>
              <a:rPr sz="1200" spc="-5" dirty="0">
                <a:latin typeface="Times New Roman"/>
                <a:cs typeface="Times New Roman"/>
              </a:rPr>
              <a:t>Educação </a:t>
            </a:r>
            <a:r>
              <a:rPr sz="1200" spc="-10" dirty="0">
                <a:latin typeface="Times New Roman"/>
                <a:cs typeface="Times New Roman"/>
              </a:rPr>
              <a:t>Básica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Profissional;  EDUCACENSO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CENSUP;</a:t>
            </a:r>
            <a:endParaRPr sz="1200">
              <a:latin typeface="Times New Roman"/>
              <a:cs typeface="Times New Roman"/>
            </a:endParaRPr>
          </a:p>
          <a:p>
            <a:pPr marL="469900" marR="5080" indent="121920">
              <a:lnSpc>
                <a:spcPts val="1370"/>
              </a:lnSpc>
              <a:spcBef>
                <a:spcPts val="20"/>
              </a:spcBef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responder as demandas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sistemas </a:t>
            </a:r>
            <a:r>
              <a:rPr sz="1200" dirty="0">
                <a:latin typeface="Times New Roman"/>
                <a:cs typeface="Times New Roman"/>
              </a:rPr>
              <a:t>e-MEC, </a:t>
            </a:r>
            <a:r>
              <a:rPr sz="1200" spc="-5" dirty="0">
                <a:latin typeface="Times New Roman"/>
                <a:cs typeface="Times New Roman"/>
              </a:rPr>
              <a:t>SISTEC, CENSUP,  Educacenso, SISU, </a:t>
            </a:r>
            <a:r>
              <a:rPr sz="1200" spc="-10" dirty="0">
                <a:latin typeface="Times New Roman"/>
                <a:cs typeface="Times New Roman"/>
              </a:rPr>
              <a:t>ENADE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Campus, </a:t>
            </a:r>
            <a:r>
              <a:rPr sz="1200" dirty="0">
                <a:latin typeface="Times New Roman"/>
                <a:cs typeface="Times New Roman"/>
              </a:rPr>
              <a:t>e ainda outros </a:t>
            </a:r>
            <a:r>
              <a:rPr sz="1200" spc="-10" dirty="0">
                <a:latin typeface="Times New Roman"/>
                <a:cs typeface="Times New Roman"/>
              </a:rPr>
              <a:t>sistemas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vierem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ser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implantados, bem como estabelecer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devida </a:t>
            </a:r>
            <a:r>
              <a:rPr sz="1200" spc="-10" dirty="0">
                <a:latin typeface="Times New Roman"/>
                <a:cs typeface="Times New Roman"/>
              </a:rPr>
              <a:t>interligação </a:t>
            </a:r>
            <a:r>
              <a:rPr sz="1200" dirty="0">
                <a:latin typeface="Times New Roman"/>
                <a:cs typeface="Times New Roman"/>
              </a:rPr>
              <a:t>entre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eles;</a:t>
            </a:r>
            <a:endParaRPr sz="1200">
              <a:latin typeface="Times New Roman"/>
              <a:cs typeface="Times New Roman"/>
            </a:endParaRPr>
          </a:p>
          <a:p>
            <a:pPr marL="469900" marR="11430" indent="73025">
              <a:lnSpc>
                <a:spcPts val="1400"/>
              </a:lnSpc>
              <a:spcBef>
                <a:spcPts val="45"/>
              </a:spcBef>
              <a:buAutoNum type="romanUcPeriod" startAt="3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Disponibilizar </a:t>
            </a:r>
            <a:r>
              <a:rPr sz="1200" dirty="0">
                <a:latin typeface="Times New Roman"/>
                <a:cs typeface="Times New Roman"/>
              </a:rPr>
              <a:t>dados e </a:t>
            </a:r>
            <a:r>
              <a:rPr sz="1200" spc="-5" dirty="0">
                <a:latin typeface="Times New Roman"/>
                <a:cs typeface="Times New Roman"/>
              </a:rPr>
              <a:t>informações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Campus, </a:t>
            </a:r>
            <a:r>
              <a:rPr sz="1200" spc="-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atendimento </a:t>
            </a:r>
            <a:r>
              <a:rPr sz="1200" spc="-5" dirty="0">
                <a:latin typeface="Times New Roman"/>
                <a:cs typeface="Times New Roman"/>
              </a:rPr>
              <a:t>às necessidades  </a:t>
            </a:r>
            <a:r>
              <a:rPr sz="1200" spc="-10" dirty="0">
                <a:latin typeface="Times New Roman"/>
                <a:cs typeface="Times New Roman"/>
              </a:rPr>
              <a:t>institucionais,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virtude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demanda </a:t>
            </a:r>
            <a:r>
              <a:rPr sz="1200" spc="5" dirty="0">
                <a:latin typeface="Times New Roman"/>
                <a:cs typeface="Times New Roman"/>
              </a:rPr>
              <a:t>dos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sistemas;</a:t>
            </a:r>
            <a:endParaRPr sz="1200">
              <a:latin typeface="Times New Roman"/>
              <a:cs typeface="Times New Roman"/>
            </a:endParaRPr>
          </a:p>
          <a:p>
            <a:pPr marL="911860" indent="-378460">
              <a:lnSpc>
                <a:spcPts val="1300"/>
              </a:lnSpc>
              <a:buAutoNum type="romanUcPeriod" startAt="3"/>
              <a:tabLst>
                <a:tab pos="911860" algn="l"/>
                <a:tab pos="912494" algn="l"/>
              </a:tabLst>
            </a:pPr>
            <a:r>
              <a:rPr sz="1200" dirty="0">
                <a:latin typeface="Times New Roman"/>
                <a:cs typeface="Times New Roman"/>
              </a:rPr>
              <a:t>Prestar </a:t>
            </a:r>
            <a:r>
              <a:rPr sz="1200" spc="-10" dirty="0">
                <a:latin typeface="Times New Roman"/>
                <a:cs typeface="Times New Roman"/>
              </a:rPr>
              <a:t>informações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prazo, com qualidade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regularidade,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alimentação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dos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dados </a:t>
            </a:r>
            <a:r>
              <a:rPr sz="1200" spc="-15" dirty="0">
                <a:latin typeface="Times New Roman"/>
                <a:cs typeface="Times New Roman"/>
              </a:rPr>
              <a:t>do Campus, </a:t>
            </a:r>
            <a:r>
              <a:rPr sz="1200" spc="-5" dirty="0">
                <a:latin typeface="Times New Roman"/>
                <a:cs typeface="Times New Roman"/>
              </a:rPr>
              <a:t>nos sistemas operacionalizados </a:t>
            </a:r>
            <a:r>
              <a:rPr sz="1200" spc="-10" dirty="0">
                <a:latin typeface="Times New Roman"/>
                <a:cs typeface="Times New Roman"/>
              </a:rPr>
              <a:t>pela </a:t>
            </a:r>
            <a:r>
              <a:rPr sz="1200" spc="-5" dirty="0">
                <a:latin typeface="Times New Roman"/>
                <a:cs typeface="Times New Roman"/>
              </a:rPr>
              <a:t>Pesquisa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Institucional;</a:t>
            </a:r>
            <a:endParaRPr sz="1200">
              <a:latin typeface="Times New Roman"/>
              <a:cs typeface="Times New Roman"/>
            </a:endParaRPr>
          </a:p>
          <a:p>
            <a:pPr marL="469900" marR="8890" indent="115570">
              <a:lnSpc>
                <a:spcPts val="1390"/>
              </a:lnSpc>
              <a:spcBef>
                <a:spcPts val="55"/>
              </a:spcBef>
              <a:buAutoNum type="romanUcPeriod" startAt="5"/>
              <a:tabLst>
                <a:tab pos="911860" algn="l"/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Suprir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Básico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Profissional,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Graduação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Políticas Educacionais </a:t>
            </a:r>
            <a:r>
              <a:rPr sz="1200" dirty="0">
                <a:latin typeface="Times New Roman"/>
                <a:cs typeface="Times New Roman"/>
              </a:rPr>
              <a:t>e a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Pesquisa, </a:t>
            </a:r>
            <a:r>
              <a:rPr sz="1200" spc="-5" dirty="0">
                <a:latin typeface="Times New Roman"/>
                <a:cs typeface="Times New Roman"/>
              </a:rPr>
              <a:t>Pós-Graduação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Inovação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596" y="837945"/>
            <a:ext cx="5880100" cy="887666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732155" marR="16510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c) </a:t>
            </a:r>
            <a:r>
              <a:rPr sz="1200" spc="-10" dirty="0">
                <a:latin typeface="Times New Roman"/>
                <a:cs typeface="Times New Roman"/>
              </a:rPr>
              <a:t>Função legislativa: </a:t>
            </a:r>
            <a:r>
              <a:rPr sz="1200" spc="-5" dirty="0">
                <a:latin typeface="Times New Roman"/>
                <a:cs typeface="Times New Roman"/>
              </a:rPr>
              <a:t>abrange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codificação </a:t>
            </a:r>
            <a:r>
              <a:rPr sz="1200" spc="-15" dirty="0">
                <a:latin typeface="Times New Roman"/>
                <a:cs typeface="Times New Roman"/>
              </a:rPr>
              <a:t>das </a:t>
            </a:r>
            <a:r>
              <a:rPr sz="1200" dirty="0">
                <a:latin typeface="Times New Roman"/>
                <a:cs typeface="Times New Roman"/>
              </a:rPr>
              <a:t>regras e </a:t>
            </a:r>
            <a:r>
              <a:rPr sz="1200" spc="-5" dirty="0">
                <a:latin typeface="Times New Roman"/>
                <a:cs typeface="Times New Roman"/>
              </a:rPr>
              <a:t>preceitos em </a:t>
            </a:r>
            <a:r>
              <a:rPr sz="1200" spc="-10" dirty="0">
                <a:latin typeface="Times New Roman"/>
                <a:cs typeface="Times New Roman"/>
              </a:rPr>
              <a:t>normas  </a:t>
            </a:r>
            <a:r>
              <a:rPr sz="1200" spc="-5" dirty="0">
                <a:latin typeface="Times New Roman"/>
                <a:cs typeface="Times New Roman"/>
              </a:rPr>
              <a:t>deprotocolo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cerimonial </a:t>
            </a:r>
            <a:r>
              <a:rPr sz="1200" dirty="0">
                <a:latin typeface="Times New Roman"/>
                <a:cs typeface="Times New Roman"/>
              </a:rPr>
              <a:t>de caráter </a:t>
            </a:r>
            <a:r>
              <a:rPr sz="1200" spc="-10" dirty="0">
                <a:latin typeface="Times New Roman"/>
                <a:cs typeface="Times New Roman"/>
              </a:rPr>
              <a:t>interno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externo;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1200" b="1" spc="-10" dirty="0">
                <a:latin typeface="Times New Roman"/>
                <a:cs typeface="Times New Roman"/>
              </a:rPr>
              <a:t>Art. </a:t>
            </a:r>
            <a:r>
              <a:rPr sz="1200" b="1" spc="5" dirty="0">
                <a:latin typeface="Times New Roman"/>
                <a:cs typeface="Times New Roman"/>
              </a:rPr>
              <a:t>6º.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Setor </a:t>
            </a:r>
            <a:r>
              <a:rPr sz="1200" b="1" spc="-5" dirty="0">
                <a:latin typeface="Times New Roman"/>
                <a:cs typeface="Times New Roman"/>
              </a:rPr>
              <a:t>de </a:t>
            </a:r>
            <a:r>
              <a:rPr sz="1200" b="1" spc="-10" dirty="0">
                <a:latin typeface="Times New Roman"/>
                <a:cs typeface="Times New Roman"/>
              </a:rPr>
              <a:t>Produção </a:t>
            </a:r>
            <a:r>
              <a:rPr sz="1200" b="1" dirty="0">
                <a:latin typeface="Times New Roman"/>
                <a:cs typeface="Times New Roman"/>
              </a:rPr>
              <a:t>e </a:t>
            </a:r>
            <a:r>
              <a:rPr sz="1200" b="1" spc="-5" dirty="0">
                <a:latin typeface="Times New Roman"/>
                <a:cs typeface="Times New Roman"/>
              </a:rPr>
              <a:t>Artes Gráficas as seguintes</a:t>
            </a:r>
            <a:r>
              <a:rPr sz="1200" b="1" spc="8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Times New Roman"/>
              <a:cs typeface="Times New Roman"/>
            </a:endParaRPr>
          </a:p>
          <a:p>
            <a:pPr marL="732155" indent="-269240">
              <a:lnSpc>
                <a:spcPts val="1415"/>
              </a:lnSpc>
              <a:spcBef>
                <a:spcPts val="5"/>
              </a:spcBef>
              <a:buAutoNum type="romanUcPeriod"/>
              <a:tabLst>
                <a:tab pos="732155" algn="l"/>
                <a:tab pos="732790" algn="l"/>
              </a:tabLst>
            </a:pPr>
            <a:r>
              <a:rPr sz="1200" dirty="0">
                <a:latin typeface="Times New Roman"/>
                <a:cs typeface="Times New Roman"/>
              </a:rPr>
              <a:t>Prestar </a:t>
            </a:r>
            <a:r>
              <a:rPr sz="1200" spc="-5" dirty="0">
                <a:latin typeface="Times New Roman"/>
                <a:cs typeface="Times New Roman"/>
              </a:rPr>
              <a:t>serviços administrativos relativos (emissão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recebimento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documentos);</a:t>
            </a:r>
            <a:endParaRPr sz="1200">
              <a:latin typeface="Times New Roman"/>
              <a:cs typeface="Times New Roman"/>
            </a:endParaRPr>
          </a:p>
          <a:p>
            <a:pPr marL="732155" marR="15875" indent="-268605">
              <a:lnSpc>
                <a:spcPts val="1370"/>
              </a:lnSpc>
              <a:spcBef>
                <a:spcPts val="80"/>
              </a:spcBef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Analisar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trabalho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ser </a:t>
            </a:r>
            <a:r>
              <a:rPr sz="1200" spc="-5" dirty="0">
                <a:latin typeface="Times New Roman"/>
                <a:cs typeface="Times New Roman"/>
              </a:rPr>
              <a:t>executado 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finalidade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aplicar técnicas  apropriadaspara </a:t>
            </a:r>
            <a:r>
              <a:rPr sz="1200" spc="-10" dirty="0">
                <a:latin typeface="Times New Roman"/>
                <a:cs typeface="Times New Roman"/>
              </a:rPr>
              <a:t>sua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execução;</a:t>
            </a:r>
            <a:endParaRPr sz="1200">
              <a:latin typeface="Times New Roman"/>
              <a:cs typeface="Times New Roman"/>
            </a:endParaRPr>
          </a:p>
          <a:p>
            <a:pPr marL="732155" marR="17780" indent="-268605">
              <a:lnSpc>
                <a:spcPts val="1370"/>
              </a:lnSpc>
              <a:spcBef>
                <a:spcPts val="20"/>
              </a:spcBef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Operar </a:t>
            </a:r>
            <a:r>
              <a:rPr sz="1200" spc="-10" dirty="0">
                <a:latin typeface="Times New Roman"/>
                <a:cs typeface="Times New Roman"/>
              </a:rPr>
              <a:t>máquinas </a:t>
            </a:r>
            <a:r>
              <a:rPr sz="1200" spc="-5" dirty="0">
                <a:latin typeface="Times New Roman"/>
                <a:cs typeface="Times New Roman"/>
              </a:rPr>
              <a:t>impressoras/fotocopiadoras, duplicadoras,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encadernações,  </a:t>
            </a:r>
            <a:r>
              <a:rPr sz="1200" spc="-5" dirty="0">
                <a:latin typeface="Times New Roman"/>
                <a:cs typeface="Times New Roman"/>
              </a:rPr>
              <a:t>revisaros trabalhos </a:t>
            </a:r>
            <a:r>
              <a:rPr sz="1200" dirty="0">
                <a:latin typeface="Times New Roman"/>
                <a:cs typeface="Times New Roman"/>
              </a:rPr>
              <a:t>executados e </a:t>
            </a:r>
            <a:r>
              <a:rPr sz="1200" spc="-5" dirty="0">
                <a:latin typeface="Times New Roman"/>
                <a:cs typeface="Times New Roman"/>
              </a:rPr>
              <a:t>efetuar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spc="1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qualidade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deles;</a:t>
            </a:r>
            <a:endParaRPr sz="1200">
              <a:latin typeface="Times New Roman"/>
              <a:cs typeface="Times New Roman"/>
            </a:endParaRPr>
          </a:p>
          <a:p>
            <a:pPr marL="732155" marR="10160" indent="-268605">
              <a:lnSpc>
                <a:spcPts val="1370"/>
              </a:lnSpc>
              <a:spcBef>
                <a:spcPts val="20"/>
              </a:spcBef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Organizar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manutenção, instalação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equipamentos, orientar  suareparação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supervisão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eventuais </a:t>
            </a:r>
            <a:r>
              <a:rPr sz="1200" dirty="0">
                <a:latin typeface="Times New Roman"/>
                <a:cs typeface="Times New Roman"/>
              </a:rPr>
              <a:t>contratos de </a:t>
            </a:r>
            <a:r>
              <a:rPr sz="1200" spc="-10" dirty="0">
                <a:latin typeface="Times New Roman"/>
                <a:cs typeface="Times New Roman"/>
              </a:rPr>
              <a:t>locação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equipamento</a:t>
            </a:r>
            <a:endParaRPr sz="1200">
              <a:latin typeface="Times New Roman"/>
              <a:cs typeface="Times New Roman"/>
            </a:endParaRPr>
          </a:p>
          <a:p>
            <a:pPr marL="732155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defotocopiadora/impressora;</a:t>
            </a:r>
            <a:endParaRPr sz="1200">
              <a:latin typeface="Times New Roman"/>
              <a:cs typeface="Times New Roman"/>
            </a:endParaRPr>
          </a:p>
          <a:p>
            <a:pPr marL="732155" marR="16510" indent="-268605">
              <a:lnSpc>
                <a:spcPts val="1390"/>
              </a:lnSpc>
              <a:spcBef>
                <a:spcPts val="50"/>
              </a:spcBef>
              <a:buAutoNum type="romanUcPeriod" startAt="5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pedidos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materiais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consumo </a:t>
            </a:r>
            <a:r>
              <a:rPr sz="1200" dirty="0">
                <a:latin typeface="Times New Roman"/>
                <a:cs typeface="Times New Roman"/>
              </a:rPr>
              <a:t>e permanente para o </a:t>
            </a:r>
            <a:r>
              <a:rPr sz="1200" spc="-10" dirty="0">
                <a:latin typeface="Times New Roman"/>
                <a:cs typeface="Times New Roman"/>
              </a:rPr>
              <a:t>setor, </a:t>
            </a:r>
            <a:r>
              <a:rPr sz="1200" spc="-5" dirty="0">
                <a:latin typeface="Times New Roman"/>
                <a:cs typeface="Times New Roman"/>
              </a:rPr>
              <a:t>executar  ocontrole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qualidade sobre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materiais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recebidos;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10"/>
              </a:lnSpc>
              <a:buAutoNum type="romanUcPeriod" startAt="5"/>
              <a:tabLst>
                <a:tab pos="732790" algn="l"/>
                <a:tab pos="1459865" algn="l"/>
                <a:tab pos="1654810" algn="l"/>
                <a:tab pos="2346325" algn="l"/>
                <a:tab pos="2617470" algn="l"/>
                <a:tab pos="3567429" algn="l"/>
                <a:tab pos="4355465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	</a:t>
            </a:r>
            <a:r>
              <a:rPr sz="1200" dirty="0">
                <a:latin typeface="Times New Roman"/>
                <a:cs typeface="Times New Roman"/>
              </a:rPr>
              <a:t>a	</a:t>
            </a:r>
            <a:r>
              <a:rPr sz="1200" spc="-10" dirty="0">
                <a:latin typeface="Times New Roman"/>
                <a:cs typeface="Times New Roman"/>
              </a:rPr>
              <a:t>execução	</a:t>
            </a:r>
            <a:r>
              <a:rPr sz="1200" dirty="0">
                <a:latin typeface="Times New Roman"/>
                <a:cs typeface="Times New Roman"/>
              </a:rPr>
              <a:t>de	</a:t>
            </a:r>
            <a:r>
              <a:rPr sz="1200" spc="-10" dirty="0">
                <a:latin typeface="Times New Roman"/>
                <a:cs typeface="Times New Roman"/>
              </a:rPr>
              <a:t>materiais  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	</a:t>
            </a:r>
            <a:r>
              <a:rPr sz="1200" spc="-5" dirty="0">
                <a:latin typeface="Times New Roman"/>
                <a:cs typeface="Times New Roman"/>
              </a:rPr>
              <a:t>expediente	</a:t>
            </a:r>
            <a:r>
              <a:rPr sz="1200" dirty="0">
                <a:latin typeface="Times New Roman"/>
                <a:cs typeface="Times New Roman"/>
              </a:rPr>
              <a:t>e outros </a:t>
            </a:r>
            <a:r>
              <a:rPr sz="1200" spc="-5" dirty="0">
                <a:latin typeface="Times New Roman"/>
                <a:cs typeface="Times New Roman"/>
              </a:rPr>
              <a:t>impressos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endParaRPr sz="1200">
              <a:latin typeface="Times New Roman"/>
              <a:cs typeface="Times New Roman"/>
            </a:endParaRPr>
          </a:p>
          <a:p>
            <a:pPr marL="732155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atividadesinerentes ao </a:t>
            </a:r>
            <a:r>
              <a:rPr sz="1200" spc="-10" dirty="0">
                <a:latin typeface="Times New Roman"/>
                <a:cs typeface="Times New Roman"/>
              </a:rPr>
              <a:t>interesse Acadêmico </a:t>
            </a:r>
            <a:r>
              <a:rPr sz="1200" spc="-5" dirty="0">
                <a:latin typeface="Times New Roman"/>
                <a:cs typeface="Times New Roman"/>
              </a:rPr>
              <a:t>Administrativo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80"/>
              </a:lnSpc>
              <a:buAutoNum type="romanUcPeriod" startAt="7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Encaminhar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chefia </a:t>
            </a:r>
            <a:r>
              <a:rPr sz="1200" spc="-5" dirty="0">
                <a:latin typeface="Times New Roman"/>
                <a:cs typeface="Times New Roman"/>
              </a:rPr>
              <a:t>imediata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desenvolvidas </a:t>
            </a:r>
            <a:r>
              <a:rPr sz="1200" spc="-10" dirty="0">
                <a:latin typeface="Times New Roman"/>
                <a:cs typeface="Times New Roman"/>
              </a:rPr>
              <a:t>pelo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órgão;</a:t>
            </a:r>
            <a:endParaRPr sz="1200">
              <a:latin typeface="Times New Roman"/>
              <a:cs typeface="Times New Roman"/>
            </a:endParaRPr>
          </a:p>
          <a:p>
            <a:pPr marL="732155" marR="15240" indent="-268605">
              <a:lnSpc>
                <a:spcPts val="1370"/>
              </a:lnSpc>
              <a:spcBef>
                <a:spcPts val="80"/>
              </a:spcBef>
              <a:buAutoNum type="romanUcPeriod" startAt="7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frequência, </a:t>
            </a:r>
            <a:r>
              <a:rPr sz="1200" spc="-10" dirty="0">
                <a:latin typeface="Times New Roman"/>
                <a:cs typeface="Times New Roman"/>
              </a:rPr>
              <a:t>avaliar </a:t>
            </a:r>
            <a:r>
              <a:rPr sz="1200" spc="5" dirty="0">
                <a:latin typeface="Times New Roman"/>
                <a:cs typeface="Times New Roman"/>
              </a:rPr>
              <a:t>as </a:t>
            </a:r>
            <a:r>
              <a:rPr sz="1200" spc="-5" dirty="0">
                <a:latin typeface="Times New Roman"/>
                <a:cs typeface="Times New Roman"/>
              </a:rPr>
              <a:t>atividades realizadas </a:t>
            </a:r>
            <a:r>
              <a:rPr sz="1200" dirty="0">
                <a:latin typeface="Times New Roman"/>
                <a:cs typeface="Times New Roman"/>
              </a:rPr>
              <a:t>e elaborar o  </a:t>
            </a:r>
            <a:r>
              <a:rPr sz="1200" spc="-10" dirty="0">
                <a:latin typeface="Times New Roman"/>
                <a:cs typeface="Times New Roman"/>
              </a:rPr>
              <a:t>plano </a:t>
            </a:r>
            <a:r>
              <a:rPr sz="1200" spc="-5" dirty="0">
                <a:latin typeface="Times New Roman"/>
                <a:cs typeface="Times New Roman"/>
              </a:rPr>
              <a:t>deférias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servidores lotados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órgão.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AutoNum type="romanUcPeriod" startAt="7"/>
            </a:pPr>
            <a:endParaRPr sz="1300">
              <a:latin typeface="Times New Roman"/>
              <a:cs typeface="Times New Roman"/>
            </a:endParaRPr>
          </a:p>
          <a:p>
            <a:pPr marL="12700" marR="13970">
              <a:lnSpc>
                <a:spcPts val="1370"/>
              </a:lnSpc>
              <a:spcBef>
                <a:spcPts val="930"/>
              </a:spcBef>
            </a:pPr>
            <a:r>
              <a:rPr sz="1200" b="1" spc="-10" dirty="0">
                <a:latin typeface="Times New Roman"/>
                <a:cs typeface="Times New Roman"/>
              </a:rPr>
              <a:t>Art. </a:t>
            </a:r>
            <a:r>
              <a:rPr sz="1200" b="1" spc="5" dirty="0">
                <a:latin typeface="Times New Roman"/>
                <a:cs typeface="Times New Roman"/>
              </a:rPr>
              <a:t>7º.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</a:t>
            </a:r>
            <a:r>
              <a:rPr sz="1200" b="1" spc="-5" dirty="0">
                <a:latin typeface="Times New Roman"/>
                <a:cs typeface="Times New Roman"/>
              </a:rPr>
              <a:t>Departamento de Planejamento, Desenvolvimento </a:t>
            </a:r>
            <a:r>
              <a:rPr sz="1200" b="1" dirty="0">
                <a:latin typeface="Times New Roman"/>
                <a:cs typeface="Times New Roman"/>
              </a:rPr>
              <a:t>e </a:t>
            </a:r>
            <a:r>
              <a:rPr sz="1200" b="1" spc="-5" dirty="0">
                <a:latin typeface="Times New Roman"/>
                <a:cs typeface="Times New Roman"/>
              </a:rPr>
              <a:t>Avaliação  Institucional, as seguintes</a:t>
            </a:r>
            <a:r>
              <a:rPr sz="1200" b="1" spc="2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50">
              <a:latin typeface="Times New Roman"/>
              <a:cs typeface="Times New Roman"/>
            </a:endParaRPr>
          </a:p>
          <a:p>
            <a:pPr marL="469900" marR="6985" lvl="1" indent="173355">
              <a:lnSpc>
                <a:spcPts val="1390"/>
              </a:lnSpc>
              <a:buAutoNum type="romanUcPeriod"/>
              <a:tabLst>
                <a:tab pos="911860" algn="l"/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Gerenciar </a:t>
            </a:r>
            <a:r>
              <a:rPr sz="1200" spc="-5" dirty="0">
                <a:latin typeface="Times New Roman"/>
                <a:cs typeface="Times New Roman"/>
              </a:rPr>
              <a:t>as atividades correlacionadas ao Planejamento, Desenvolvimento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Avaliação Institucional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IFPA/</a:t>
            </a:r>
            <a:r>
              <a:rPr sz="1200" i="1" spc="-5" dirty="0">
                <a:latin typeface="Times New Roman"/>
                <a:cs typeface="Times New Roman"/>
              </a:rPr>
              <a:t>Campus</a:t>
            </a:r>
            <a:r>
              <a:rPr sz="1200" i="1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Belém;</a:t>
            </a:r>
            <a:endParaRPr sz="1200">
              <a:latin typeface="Times New Roman"/>
              <a:cs typeface="Times New Roman"/>
            </a:endParaRPr>
          </a:p>
          <a:p>
            <a:pPr marL="911860" lvl="1" indent="-320675">
              <a:lnSpc>
                <a:spcPts val="1310"/>
              </a:lnSpc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Coordenar,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5" dirty="0">
                <a:latin typeface="Times New Roman"/>
                <a:cs typeface="Times New Roman"/>
              </a:rPr>
              <a:t>forma </a:t>
            </a:r>
            <a:r>
              <a:rPr sz="1200" spc="-5" dirty="0">
                <a:latin typeface="Times New Roman"/>
                <a:cs typeface="Times New Roman"/>
              </a:rPr>
              <a:t>articulada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Pró-reitoria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Planejamento </a:t>
            </a:r>
            <a:r>
              <a:rPr sz="1200" dirty="0">
                <a:latin typeface="Times New Roman"/>
                <a:cs typeface="Times New Roman"/>
              </a:rPr>
              <a:t>e</a:t>
            </a:r>
            <a:endParaRPr sz="1200">
              <a:latin typeface="Times New Roman"/>
              <a:cs typeface="Times New Roman"/>
            </a:endParaRPr>
          </a:p>
          <a:p>
            <a:pPr marL="469900" marR="15240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spc="-10" dirty="0">
                <a:latin typeface="Times New Roman"/>
                <a:cs typeface="Times New Roman"/>
              </a:rPr>
              <a:t>Institucional,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elaboração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atualização </a:t>
            </a:r>
            <a:r>
              <a:rPr sz="1200" spc="-5" dirty="0">
                <a:latin typeface="Times New Roman"/>
                <a:cs typeface="Times New Roman"/>
              </a:rPr>
              <a:t>dos instrumentos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gestão 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  <a:p>
            <a:pPr marL="469900" marR="5080" lvl="1" indent="73025" algn="just">
              <a:lnSpc>
                <a:spcPts val="1370"/>
              </a:lnSpc>
              <a:spcBef>
                <a:spcPts val="20"/>
              </a:spcBef>
              <a:buAutoNum type="romanUcPeriod" startAt="3"/>
              <a:tabLst>
                <a:tab pos="912494" algn="l"/>
              </a:tabLst>
            </a:pPr>
            <a:r>
              <a:rPr sz="1200" dirty="0">
                <a:latin typeface="Times New Roman"/>
                <a:cs typeface="Times New Roman"/>
              </a:rPr>
              <a:t>Propor, </a:t>
            </a:r>
            <a:r>
              <a:rPr sz="1200" spc="-5" dirty="0">
                <a:latin typeface="Times New Roman"/>
                <a:cs typeface="Times New Roman"/>
              </a:rPr>
              <a:t>em parceria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Geral e </a:t>
            </a:r>
            <a:r>
              <a:rPr sz="1200" spc="-15" dirty="0">
                <a:latin typeface="Times New Roman"/>
                <a:cs typeface="Times New Roman"/>
              </a:rPr>
              <a:t>demais </a:t>
            </a:r>
            <a:r>
              <a:rPr sz="1200" spc="-5" dirty="0">
                <a:latin typeface="Times New Roman"/>
                <a:cs typeface="Times New Roman"/>
              </a:rPr>
              <a:t>diretorias, </a:t>
            </a:r>
            <a:r>
              <a:rPr sz="1200" dirty="0">
                <a:latin typeface="Times New Roman"/>
                <a:cs typeface="Times New Roman"/>
              </a:rPr>
              <a:t>ações de  </a:t>
            </a:r>
            <a:r>
              <a:rPr sz="1200" spc="-5" dirty="0">
                <a:latin typeface="Times New Roman"/>
                <a:cs typeface="Times New Roman"/>
              </a:rPr>
              <a:t>planejamento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69900" marR="12700" lvl="1" indent="63500" algn="just">
              <a:lnSpc>
                <a:spcPts val="1370"/>
              </a:lnSpc>
              <a:spcBef>
                <a:spcPts val="20"/>
              </a:spcBef>
              <a:buAutoNum type="romanUcPeriod" startAt="3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desenvolver </a:t>
            </a:r>
            <a:r>
              <a:rPr sz="1200" dirty="0">
                <a:latin typeface="Times New Roman"/>
                <a:cs typeface="Times New Roman"/>
              </a:rPr>
              <a:t>estudos e </a:t>
            </a:r>
            <a:r>
              <a:rPr sz="1200" spc="-10" dirty="0">
                <a:latin typeface="Times New Roman"/>
                <a:cs typeface="Times New Roman"/>
              </a:rPr>
              <a:t>pesquisas </a:t>
            </a:r>
            <a:r>
              <a:rPr sz="1200" spc="-5" dirty="0">
                <a:latin typeface="Times New Roman"/>
                <a:cs typeface="Times New Roman"/>
              </a:rPr>
              <a:t>educacionais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socioeconômicas 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arranjos </a:t>
            </a:r>
            <a:r>
              <a:rPr sz="1200" spc="-5" dirty="0">
                <a:latin typeface="Times New Roman"/>
                <a:cs typeface="Times New Roman"/>
              </a:rPr>
              <a:t>produtivos </a:t>
            </a:r>
            <a:r>
              <a:rPr sz="1200" spc="-10" dirty="0">
                <a:latin typeface="Times New Roman"/>
                <a:cs typeface="Times New Roman"/>
              </a:rPr>
              <a:t>sociais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culturais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âmbito local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regional </a:t>
            </a:r>
            <a:r>
              <a:rPr sz="1200" spc="5" dirty="0">
                <a:latin typeface="Times New Roman"/>
                <a:cs typeface="Times New Roman"/>
              </a:rPr>
              <a:t>em</a:t>
            </a:r>
            <a:r>
              <a:rPr sz="1200" spc="-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articulação</a:t>
            </a:r>
            <a:endParaRPr sz="1200">
              <a:latin typeface="Times New Roman"/>
              <a:cs typeface="Times New Roman"/>
            </a:endParaRPr>
          </a:p>
          <a:p>
            <a:pPr marL="469900" marR="10160" algn="just">
              <a:lnSpc>
                <a:spcPts val="1370"/>
              </a:lnSpc>
              <a:spcBef>
                <a:spcPts val="25"/>
              </a:spcBef>
            </a:pP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gestão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ensino, </a:t>
            </a:r>
            <a:r>
              <a:rPr sz="1200" spc="-5" dirty="0">
                <a:latin typeface="Times New Roman"/>
                <a:cs typeface="Times New Roman"/>
              </a:rPr>
              <a:t>pesquisa </a:t>
            </a:r>
            <a:r>
              <a:rPr sz="1200" dirty="0">
                <a:latin typeface="Times New Roman"/>
                <a:cs typeface="Times New Roman"/>
              </a:rPr>
              <a:t>e extensão, </a:t>
            </a:r>
            <a:r>
              <a:rPr sz="1200" spc="-20" dirty="0">
                <a:latin typeface="Times New Roman"/>
                <a:cs typeface="Times New Roman"/>
              </a:rPr>
              <a:t>como </a:t>
            </a:r>
            <a:r>
              <a:rPr sz="1200" spc="-5" dirty="0">
                <a:latin typeface="Times New Roman"/>
                <a:cs typeface="Times New Roman"/>
              </a:rPr>
              <a:t>instrumento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planejamento </a:t>
            </a:r>
            <a:r>
              <a:rPr sz="1200" spc="-5" dirty="0">
                <a:latin typeface="Times New Roman"/>
                <a:cs typeface="Times New Roman"/>
              </a:rPr>
              <a:t>das  </a:t>
            </a:r>
            <a:r>
              <a:rPr sz="1200" dirty="0">
                <a:latin typeface="Times New Roman"/>
                <a:cs typeface="Times New Roman"/>
              </a:rPr>
              <a:t>ações do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69900" marR="8890" lvl="1" indent="115570" algn="just">
              <a:lnSpc>
                <a:spcPts val="1370"/>
              </a:lnSpc>
              <a:spcBef>
                <a:spcPts val="20"/>
              </a:spcBef>
              <a:buAutoNum type="romanUcPeriod" startAt="5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revisão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5" dirty="0">
                <a:latin typeface="Times New Roman"/>
                <a:cs typeface="Times New Roman"/>
              </a:rPr>
              <a:t>elaboração </a:t>
            </a:r>
            <a:r>
              <a:rPr sz="1200" dirty="0">
                <a:latin typeface="Times New Roman"/>
                <a:cs typeface="Times New Roman"/>
              </a:rPr>
              <a:t>e a </a:t>
            </a:r>
            <a:r>
              <a:rPr sz="1200" spc="-10" dirty="0">
                <a:latin typeface="Times New Roman"/>
                <a:cs typeface="Times New Roman"/>
              </a:rPr>
              <a:t>execução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5" dirty="0">
                <a:latin typeface="Times New Roman"/>
                <a:cs typeface="Times New Roman"/>
              </a:rPr>
              <a:t>Plano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spc="-5" dirty="0">
                <a:latin typeface="Times New Roman"/>
                <a:cs typeface="Times New Roman"/>
              </a:rPr>
              <a:t>(PDC), por </a:t>
            </a:r>
            <a:r>
              <a:rPr sz="1200" spc="-25" dirty="0">
                <a:latin typeface="Times New Roman"/>
                <a:cs typeface="Times New Roman"/>
              </a:rPr>
              <a:t>meio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instrumento </a:t>
            </a:r>
            <a:r>
              <a:rPr sz="1200" spc="-10" dirty="0">
                <a:latin typeface="Times New Roman"/>
                <a:cs typeface="Times New Roman"/>
              </a:rPr>
              <a:t>próprio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gestão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</a:t>
            </a:r>
            <a:endParaRPr sz="1200">
              <a:latin typeface="Times New Roman"/>
              <a:cs typeface="Times New Roman"/>
            </a:endParaRPr>
          </a:p>
          <a:p>
            <a:pPr marL="469900" marR="10160" algn="just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instituição, </a:t>
            </a:r>
            <a:r>
              <a:rPr sz="1200" spc="-10" dirty="0">
                <a:latin typeface="Times New Roman"/>
                <a:cs typeface="Times New Roman"/>
              </a:rPr>
              <a:t>demandado </a:t>
            </a:r>
            <a:r>
              <a:rPr sz="1200" spc="-15" dirty="0">
                <a:latin typeface="Times New Roman"/>
                <a:cs typeface="Times New Roman"/>
              </a:rPr>
              <a:t>pela </a:t>
            </a:r>
            <a:r>
              <a:rPr sz="1200" spc="-5" dirty="0">
                <a:latin typeface="Times New Roman"/>
                <a:cs typeface="Times New Roman"/>
              </a:rPr>
              <a:t>Pró-reitoria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Planejamento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Desenvolvimento  Institucional;</a:t>
            </a:r>
            <a:endParaRPr sz="1200">
              <a:latin typeface="Times New Roman"/>
              <a:cs typeface="Times New Roman"/>
            </a:endParaRPr>
          </a:p>
          <a:p>
            <a:pPr marL="469900" marR="6985" lvl="1" indent="63500" algn="just">
              <a:lnSpc>
                <a:spcPts val="1370"/>
              </a:lnSpc>
              <a:spcBef>
                <a:spcPts val="20"/>
              </a:spcBef>
              <a:buAutoNum type="romanUcPeriod" startAt="6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elaboração </a:t>
            </a:r>
            <a:r>
              <a:rPr sz="1200" spc="-15" dirty="0">
                <a:latin typeface="Times New Roman"/>
                <a:cs typeface="Times New Roman"/>
              </a:rPr>
              <a:t>do Plano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Anual </a:t>
            </a:r>
            <a:r>
              <a:rPr sz="1200" dirty="0">
                <a:latin typeface="Times New Roman"/>
                <a:cs typeface="Times New Roman"/>
              </a:rPr>
              <a:t>de Ações e </a:t>
            </a:r>
            <a:r>
              <a:rPr sz="1200" spc="-10" dirty="0">
                <a:latin typeface="Times New Roman"/>
                <a:cs typeface="Times New Roman"/>
              </a:rPr>
              <a:t>Metas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(PAM) 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monitorar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inclusão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metas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Campus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Sistema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Integrado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Gestão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  <a:p>
            <a:pPr marL="469900" algn="just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Planejamento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Projetos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(SIGPP);</a:t>
            </a:r>
            <a:endParaRPr sz="1200">
              <a:latin typeface="Times New Roman"/>
              <a:cs typeface="Times New Roman"/>
            </a:endParaRPr>
          </a:p>
          <a:p>
            <a:pPr marL="469900" marR="9525" lvl="1" indent="12065" algn="just">
              <a:lnSpc>
                <a:spcPct val="95800"/>
              </a:lnSpc>
              <a:spcBef>
                <a:spcPts val="25"/>
              </a:spcBef>
              <a:buAutoNum type="romanUcPeriod" startAt="7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Coordenar, em articulação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Setor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Gestão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Pessoas,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5" dirty="0">
                <a:latin typeface="Times New Roman"/>
                <a:cs typeface="Times New Roman"/>
              </a:rPr>
              <a:t>Setor  equivalente, as </a:t>
            </a:r>
            <a:r>
              <a:rPr sz="1200" spc="-10" dirty="0">
                <a:latin typeface="Times New Roman"/>
                <a:cs typeface="Times New Roman"/>
              </a:rPr>
              <a:t>políticas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qualificação dos gestores,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15" dirty="0">
                <a:latin typeface="Times New Roman"/>
                <a:cs typeface="Times New Roman"/>
              </a:rPr>
              <a:t>fins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utilização eficiente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10" dirty="0">
                <a:latin typeface="Times New Roman"/>
                <a:cs typeface="Times New Roman"/>
              </a:rPr>
              <a:t>eficaz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planejamento estratégico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demais </a:t>
            </a:r>
            <a:r>
              <a:rPr sz="1200" dirty="0">
                <a:latin typeface="Times New Roman"/>
                <a:cs typeface="Times New Roman"/>
              </a:rPr>
              <a:t>instrumentos de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gestão;</a:t>
            </a:r>
            <a:endParaRPr sz="1200">
              <a:latin typeface="Times New Roman"/>
              <a:cs typeface="Times New Roman"/>
            </a:endParaRPr>
          </a:p>
          <a:p>
            <a:pPr marL="469900" marR="6985" lvl="1" indent="-36830" algn="just">
              <a:lnSpc>
                <a:spcPct val="95500"/>
              </a:lnSpc>
              <a:spcBef>
                <a:spcPts val="20"/>
              </a:spcBef>
              <a:buAutoNum type="romanUcPeriod" startAt="7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Propor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acompanhar, em parceria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Comissão </a:t>
            </a:r>
            <a:r>
              <a:rPr sz="1200" spc="-10" dirty="0">
                <a:latin typeface="Times New Roman"/>
                <a:cs typeface="Times New Roman"/>
              </a:rPr>
              <a:t>Própria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Avaliação (CPA)  local,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execução </a:t>
            </a:r>
            <a:r>
              <a:rPr sz="1200" spc="-5" dirty="0">
                <a:latin typeface="Times New Roman"/>
                <a:cs typeface="Times New Roman"/>
              </a:rPr>
              <a:t>das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-5" dirty="0">
                <a:latin typeface="Times New Roman"/>
                <a:cs typeface="Times New Roman"/>
              </a:rPr>
              <a:t>desenvolvidas </a:t>
            </a:r>
            <a:r>
              <a:rPr sz="1200" spc="-10" dirty="0">
                <a:latin typeface="Times New Roman"/>
                <a:cs typeface="Times New Roman"/>
              </a:rPr>
              <a:t>pelo </a:t>
            </a:r>
            <a:r>
              <a:rPr sz="1200" spc="-5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cumprimento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Planos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Melhorias </a:t>
            </a:r>
            <a:r>
              <a:rPr sz="1200" dirty="0">
                <a:latin typeface="Times New Roman"/>
                <a:cs typeface="Times New Roman"/>
              </a:rPr>
              <a:t>pactuados </a:t>
            </a:r>
            <a:r>
              <a:rPr sz="1200" spc="-5" dirty="0">
                <a:latin typeface="Times New Roman"/>
                <a:cs typeface="Times New Roman"/>
              </a:rPr>
              <a:t>em decorrência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resultados das avaliações institucionais  internas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externas;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596" y="691641"/>
            <a:ext cx="5876925" cy="7223759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469900" marR="6985" algn="just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Tecnológica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informações atualizadas referentes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10" dirty="0">
                <a:latin typeface="Times New Roman"/>
                <a:cs typeface="Times New Roman"/>
              </a:rPr>
              <a:t>sistemas, </a:t>
            </a:r>
            <a:r>
              <a:rPr sz="1200" spc="5" dirty="0">
                <a:latin typeface="Times New Roman"/>
                <a:cs typeface="Times New Roman"/>
              </a:rPr>
              <a:t>bem  </a:t>
            </a:r>
            <a:r>
              <a:rPr sz="1200" spc="-10" dirty="0">
                <a:latin typeface="Times New Roman"/>
                <a:cs typeface="Times New Roman"/>
              </a:rPr>
              <a:t>como </a:t>
            </a:r>
            <a:r>
              <a:rPr sz="1200" spc="-5" dirty="0">
                <a:latin typeface="Times New Roman"/>
                <a:cs typeface="Times New Roman"/>
              </a:rPr>
              <a:t>fluxos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trâmites necessários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efetivação das </a:t>
            </a:r>
            <a:r>
              <a:rPr sz="1200" spc="-10" dirty="0">
                <a:latin typeface="Times New Roman"/>
                <a:cs typeface="Times New Roman"/>
              </a:rPr>
              <a:t>informações </a:t>
            </a:r>
            <a:r>
              <a:rPr sz="1200" spc="5" dirty="0">
                <a:latin typeface="Times New Roman"/>
                <a:cs typeface="Times New Roman"/>
              </a:rPr>
              <a:t>dos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sistemas;</a:t>
            </a:r>
            <a:endParaRPr sz="1200">
              <a:latin typeface="Times New Roman"/>
              <a:cs typeface="Times New Roman"/>
            </a:endParaRPr>
          </a:p>
          <a:p>
            <a:pPr marL="911860" indent="-378460" algn="just">
              <a:lnSpc>
                <a:spcPts val="1310"/>
              </a:lnSpc>
              <a:buAutoNum type="romanUcPeriod" startAt="6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Realizar as seguintes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relação ao </a:t>
            </a:r>
            <a:r>
              <a:rPr sz="1200" spc="-10" dirty="0">
                <a:latin typeface="Times New Roman"/>
                <a:cs typeface="Times New Roman"/>
              </a:rPr>
              <a:t>Sistema </a:t>
            </a:r>
            <a:r>
              <a:rPr sz="1200" dirty="0">
                <a:latin typeface="Times New Roman"/>
                <a:cs typeface="Times New Roman"/>
              </a:rPr>
              <a:t>e-MEC: </a:t>
            </a:r>
            <a:r>
              <a:rPr sz="1200" spc="-10" dirty="0">
                <a:latin typeface="Times New Roman"/>
                <a:cs typeface="Times New Roman"/>
              </a:rPr>
              <a:t>manter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5" dirty="0">
                <a:latin typeface="Times New Roman"/>
                <a:cs typeface="Times New Roman"/>
              </a:rPr>
              <a:t>Sistema</a:t>
            </a:r>
            <a:r>
              <a:rPr sz="1200" spc="-1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e-</a:t>
            </a:r>
            <a:endParaRPr sz="1200">
              <a:latin typeface="Times New Roman"/>
              <a:cs typeface="Times New Roman"/>
            </a:endParaRPr>
          </a:p>
          <a:p>
            <a:pPr marL="469900" marR="9525" algn="just">
              <a:lnSpc>
                <a:spcPct val="95600"/>
              </a:lnSpc>
              <a:spcBef>
                <a:spcPts val="40"/>
              </a:spcBef>
            </a:pPr>
            <a:r>
              <a:rPr sz="1200" spc="-5" dirty="0">
                <a:latin typeface="Times New Roman"/>
                <a:cs typeface="Times New Roman"/>
              </a:rPr>
              <a:t>MEC sempre atualizado,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processos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avaliação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dirty="0">
                <a:latin typeface="Times New Roman"/>
                <a:cs typeface="Times New Roman"/>
              </a:rPr>
              <a:t>cursos </a:t>
            </a:r>
            <a:r>
              <a:rPr sz="1200" spc="-5" dirty="0">
                <a:latin typeface="Times New Roman"/>
                <a:cs typeface="Times New Roman"/>
              </a:rPr>
              <a:t>(responder  diligência, preencher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Formulário Eletrônico </a:t>
            </a:r>
            <a:r>
              <a:rPr sz="1200" spc="-5" dirty="0">
                <a:latin typeface="Times New Roman"/>
                <a:cs typeface="Times New Roman"/>
              </a:rPr>
              <a:t>referente ao </a:t>
            </a:r>
            <a:r>
              <a:rPr sz="1200" spc="-10" dirty="0">
                <a:latin typeface="Times New Roman"/>
                <a:cs typeface="Times New Roman"/>
              </a:rPr>
              <a:t>protocolo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Termos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Compromisso, </a:t>
            </a:r>
            <a:r>
              <a:rPr sz="1200" spc="-10" dirty="0">
                <a:latin typeface="Times New Roman"/>
                <a:cs typeface="Times New Roman"/>
              </a:rPr>
              <a:t>realizar </a:t>
            </a:r>
            <a:r>
              <a:rPr sz="1200" spc="-5" dirty="0">
                <a:latin typeface="Times New Roman"/>
                <a:cs typeface="Times New Roman"/>
              </a:rPr>
              <a:t>impugnações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5" dirty="0">
                <a:latin typeface="Times New Roman"/>
                <a:cs typeface="Times New Roman"/>
              </a:rPr>
              <a:t>contrarrazões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visitas avaliação,  </a:t>
            </a:r>
            <a:r>
              <a:rPr sz="1200" dirty="0">
                <a:latin typeface="Times New Roman"/>
                <a:cs typeface="Times New Roman"/>
              </a:rPr>
              <a:t>etc.) </a:t>
            </a:r>
            <a:r>
              <a:rPr sz="1200" spc="-10" dirty="0">
                <a:latin typeface="Times New Roman"/>
                <a:cs typeface="Times New Roman"/>
              </a:rPr>
              <a:t>sob </a:t>
            </a:r>
            <a:r>
              <a:rPr sz="1200" spc="-5" dirty="0">
                <a:latin typeface="Times New Roman"/>
                <a:cs typeface="Times New Roman"/>
              </a:rPr>
              <a:t>orientação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PI;</a:t>
            </a:r>
            <a:endParaRPr sz="1200">
              <a:latin typeface="Times New Roman"/>
              <a:cs typeface="Times New Roman"/>
            </a:endParaRPr>
          </a:p>
          <a:p>
            <a:pPr marL="469900" marR="8890" indent="12065" algn="just">
              <a:lnSpc>
                <a:spcPct val="95800"/>
              </a:lnSpc>
              <a:spcBef>
                <a:spcPts val="15"/>
              </a:spcBef>
              <a:buAutoNum type="romanUcPeriod" startAt="7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atualizar </a:t>
            </a:r>
            <a:r>
              <a:rPr sz="1200" spc="-5" dirty="0">
                <a:latin typeface="Times New Roman"/>
                <a:cs typeface="Times New Roman"/>
              </a:rPr>
              <a:t>cadastros (docentes, cursos, coordenadores, infraestrutura,  CPA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outros); </a:t>
            </a:r>
            <a:r>
              <a:rPr sz="1200" spc="-10" dirty="0">
                <a:latin typeface="Times New Roman"/>
                <a:cs typeface="Times New Roman"/>
              </a:rPr>
              <a:t>informar </a:t>
            </a:r>
            <a:r>
              <a:rPr sz="1200" spc="-5" dirty="0">
                <a:latin typeface="Times New Roman"/>
                <a:cs typeface="Times New Roman"/>
              </a:rPr>
              <a:t>ao Procurador Educacional Institucional </a:t>
            </a:r>
            <a:r>
              <a:rPr sz="1200" dirty="0">
                <a:latin typeface="Times New Roman"/>
                <a:cs typeface="Times New Roman"/>
              </a:rPr>
              <a:t>(PI) </a:t>
            </a:r>
            <a:r>
              <a:rPr sz="1200" spc="-5" dirty="0">
                <a:latin typeface="Times New Roman"/>
                <a:cs typeface="Times New Roman"/>
              </a:rPr>
              <a:t>sobre </a:t>
            </a:r>
            <a:r>
              <a:rPr sz="1200" spc="-10" dirty="0">
                <a:latin typeface="Times New Roman"/>
                <a:cs typeface="Times New Roman"/>
              </a:rPr>
              <a:t>qualquer  </a:t>
            </a:r>
            <a:r>
              <a:rPr sz="1200" spc="-5" dirty="0">
                <a:latin typeface="Times New Roman"/>
                <a:cs typeface="Times New Roman"/>
              </a:rPr>
              <a:t>atualização, quando </a:t>
            </a:r>
            <a:r>
              <a:rPr sz="1200" spc="-10" dirty="0">
                <a:latin typeface="Times New Roman"/>
                <a:cs typeface="Times New Roman"/>
              </a:rPr>
              <a:t>não for possível ser </a:t>
            </a:r>
            <a:r>
              <a:rPr sz="1200" spc="-5" dirty="0">
                <a:latin typeface="Times New Roman"/>
                <a:cs typeface="Times New Roman"/>
              </a:rPr>
              <a:t>realizada </a:t>
            </a:r>
            <a:r>
              <a:rPr sz="1200" spc="-10" dirty="0">
                <a:latin typeface="Times New Roman"/>
                <a:cs typeface="Times New Roman"/>
              </a:rPr>
              <a:t>pelo Auxiliar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Institucional;</a:t>
            </a:r>
            <a:endParaRPr sz="1200">
              <a:latin typeface="Times New Roman"/>
              <a:cs typeface="Times New Roman"/>
            </a:endParaRPr>
          </a:p>
          <a:p>
            <a:pPr marL="469900" indent="-36830" algn="just">
              <a:lnSpc>
                <a:spcPts val="1345"/>
              </a:lnSpc>
              <a:buAutoNum type="romanUcPeriod" startAt="7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Realizar as seguintes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-5" dirty="0">
                <a:latin typeface="Times New Roman"/>
                <a:cs typeface="Times New Roman"/>
              </a:rPr>
              <a:t>em </a:t>
            </a:r>
            <a:r>
              <a:rPr sz="1200" spc="-10" dirty="0">
                <a:latin typeface="Times New Roman"/>
                <a:cs typeface="Times New Roman"/>
              </a:rPr>
              <a:t>relação </a:t>
            </a:r>
            <a:r>
              <a:rPr sz="1200" spc="-15" dirty="0">
                <a:latin typeface="Times New Roman"/>
                <a:cs typeface="Times New Roman"/>
              </a:rPr>
              <a:t>ao Sistema </a:t>
            </a:r>
            <a:r>
              <a:rPr sz="1200" spc="-5" dirty="0">
                <a:latin typeface="Times New Roman"/>
                <a:cs typeface="Times New Roman"/>
              </a:rPr>
              <a:t>CENSUP: </a:t>
            </a:r>
            <a:r>
              <a:rPr sz="1200" spc="-10" dirty="0">
                <a:latin typeface="Times New Roman"/>
                <a:cs typeface="Times New Roman"/>
              </a:rPr>
              <a:t>participar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</a:t>
            </a:r>
            <a:endParaRPr sz="1200">
              <a:latin typeface="Times New Roman"/>
              <a:cs typeface="Times New Roman"/>
            </a:endParaRPr>
          </a:p>
          <a:p>
            <a:pPr marL="469900" marR="6350" algn="just">
              <a:lnSpc>
                <a:spcPct val="95800"/>
              </a:lnSpc>
              <a:spcBef>
                <a:spcPts val="35"/>
              </a:spcBef>
            </a:pPr>
            <a:r>
              <a:rPr sz="1200" spc="-5" dirty="0">
                <a:latin typeface="Times New Roman"/>
                <a:cs typeface="Times New Roman"/>
              </a:rPr>
              <a:t>processo </a:t>
            </a:r>
            <a:r>
              <a:rPr sz="1200" spc="-15" dirty="0">
                <a:latin typeface="Times New Roman"/>
                <a:cs typeface="Times New Roman"/>
              </a:rPr>
              <a:t>do Censo </a:t>
            </a:r>
            <a:r>
              <a:rPr sz="1200" spc="-5" dirty="0">
                <a:latin typeface="Times New Roman"/>
                <a:cs typeface="Times New Roman"/>
              </a:rPr>
              <a:t>Superior até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finalização;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legislação </a:t>
            </a:r>
            <a:r>
              <a:rPr sz="1200" spc="-5" dirty="0">
                <a:latin typeface="Times New Roman"/>
                <a:cs typeface="Times New Roman"/>
              </a:rPr>
              <a:t>(Portaria,  Cronograma, </a:t>
            </a:r>
            <a:r>
              <a:rPr sz="1200" spc="-10" dirty="0">
                <a:latin typeface="Times New Roman"/>
                <a:cs typeface="Times New Roman"/>
              </a:rPr>
              <a:t>Manuais, </a:t>
            </a:r>
            <a:r>
              <a:rPr sz="1200" dirty="0">
                <a:latin typeface="Times New Roman"/>
                <a:cs typeface="Times New Roman"/>
              </a:rPr>
              <a:t>etc.); </a:t>
            </a:r>
            <a:r>
              <a:rPr sz="1200" spc="-10" dirty="0">
                <a:latin typeface="Times New Roman"/>
                <a:cs typeface="Times New Roman"/>
              </a:rPr>
              <a:t>informar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5" dirty="0">
                <a:latin typeface="Times New Roman"/>
                <a:cs typeface="Times New Roman"/>
              </a:rPr>
              <a:t>perfis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acesso </a:t>
            </a:r>
            <a:r>
              <a:rPr sz="1200" dirty="0">
                <a:latin typeface="Times New Roman"/>
                <a:cs typeface="Times New Roman"/>
              </a:rPr>
              <a:t>para o </a:t>
            </a:r>
            <a:r>
              <a:rPr sz="1200" spc="-5" dirty="0">
                <a:latin typeface="Times New Roman"/>
                <a:cs typeface="Times New Roman"/>
              </a:rPr>
              <a:t>preenchimento das  informações; auxiliar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coordenadores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curso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cadastro das informações (Anual);  verificar, </a:t>
            </a:r>
            <a:r>
              <a:rPr sz="1200" spc="-10" dirty="0">
                <a:latin typeface="Times New Roman"/>
                <a:cs typeface="Times New Roman"/>
              </a:rPr>
              <a:t>conferir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corrigir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dirty="0">
                <a:latin typeface="Times New Roman"/>
                <a:cs typeface="Times New Roman"/>
              </a:rPr>
              <a:t>erros e </a:t>
            </a:r>
            <a:r>
              <a:rPr sz="1200" spc="-5" dirty="0">
                <a:latin typeface="Times New Roman"/>
                <a:cs typeface="Times New Roman"/>
              </a:rPr>
              <a:t>responder os relatórios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inconsistência; realizar 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fechamento </a:t>
            </a:r>
            <a:r>
              <a:rPr sz="1200" spc="-15" dirty="0">
                <a:latin typeface="Times New Roman"/>
                <a:cs typeface="Times New Roman"/>
              </a:rPr>
              <a:t>do Censo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gerar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comprovantes;</a:t>
            </a:r>
            <a:endParaRPr sz="1200">
              <a:latin typeface="Times New Roman"/>
              <a:cs typeface="Times New Roman"/>
            </a:endParaRPr>
          </a:p>
          <a:p>
            <a:pPr marL="469900" indent="63500" algn="just">
              <a:lnSpc>
                <a:spcPts val="1345"/>
              </a:lnSpc>
              <a:buAutoNum type="romanUcPeriod" startAt="9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Realizar as seguintes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relação ao </a:t>
            </a:r>
            <a:r>
              <a:rPr sz="1200" spc="-10" dirty="0">
                <a:latin typeface="Times New Roman"/>
                <a:cs typeface="Times New Roman"/>
              </a:rPr>
              <a:t>Sistema </a:t>
            </a:r>
            <a:r>
              <a:rPr sz="1200" spc="-5" dirty="0">
                <a:latin typeface="Times New Roman"/>
                <a:cs typeface="Times New Roman"/>
              </a:rPr>
              <a:t>ENADE: </a:t>
            </a:r>
            <a:r>
              <a:rPr sz="1200" spc="-10" dirty="0">
                <a:latin typeface="Times New Roman"/>
                <a:cs typeface="Times New Roman"/>
              </a:rPr>
              <a:t>acompanhar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</a:t>
            </a:r>
            <a:endParaRPr sz="1200">
              <a:latin typeface="Times New Roman"/>
              <a:cs typeface="Times New Roman"/>
            </a:endParaRPr>
          </a:p>
          <a:p>
            <a:pPr marL="469900" marR="6985" algn="just">
              <a:lnSpc>
                <a:spcPct val="95900"/>
              </a:lnSpc>
              <a:spcBef>
                <a:spcPts val="35"/>
              </a:spcBef>
            </a:pPr>
            <a:r>
              <a:rPr sz="1200" spc="-5" dirty="0">
                <a:latin typeface="Times New Roman"/>
                <a:cs typeface="Times New Roman"/>
              </a:rPr>
              <a:t>processo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ENADE </a:t>
            </a:r>
            <a:r>
              <a:rPr sz="1200" spc="5" dirty="0">
                <a:latin typeface="Times New Roman"/>
                <a:cs typeface="Times New Roman"/>
              </a:rPr>
              <a:t>até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finalização; 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legislação </a:t>
            </a:r>
            <a:r>
              <a:rPr sz="1200" spc="-10" dirty="0">
                <a:latin typeface="Times New Roman"/>
                <a:cs typeface="Times New Roman"/>
              </a:rPr>
              <a:t>(Cronograma,  </a:t>
            </a:r>
            <a:r>
              <a:rPr sz="1200" spc="-5" dirty="0">
                <a:latin typeface="Times New Roman"/>
                <a:cs typeface="Times New Roman"/>
              </a:rPr>
              <a:t>Diretrizes, </a:t>
            </a:r>
            <a:r>
              <a:rPr sz="1200" spc="-10" dirty="0">
                <a:latin typeface="Times New Roman"/>
                <a:cs typeface="Times New Roman"/>
              </a:rPr>
              <a:t>Portarias, Manuais, </a:t>
            </a:r>
            <a:r>
              <a:rPr sz="1200" dirty="0">
                <a:latin typeface="Times New Roman"/>
                <a:cs typeface="Times New Roman"/>
              </a:rPr>
              <a:t>etc.); </a:t>
            </a:r>
            <a:r>
              <a:rPr sz="1200" spc="-5" dirty="0">
                <a:latin typeface="Times New Roman"/>
                <a:cs typeface="Times New Roman"/>
              </a:rPr>
              <a:t>informar,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PI/PROEN, </a:t>
            </a:r>
            <a:r>
              <a:rPr sz="1200" spc="-10" dirty="0">
                <a:latin typeface="Times New Roman"/>
                <a:cs typeface="Times New Roman"/>
              </a:rPr>
              <a:t>quais </a:t>
            </a:r>
            <a:r>
              <a:rPr sz="1200" spc="5" dirty="0">
                <a:latin typeface="Times New Roman"/>
                <a:cs typeface="Times New Roman"/>
              </a:rPr>
              <a:t>os  </a:t>
            </a:r>
            <a:r>
              <a:rPr sz="1200" spc="-5" dirty="0">
                <a:latin typeface="Times New Roman"/>
                <a:cs typeface="Times New Roman"/>
              </a:rPr>
              <a:t>cursos/coordenação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10" dirty="0">
                <a:latin typeface="Times New Roman"/>
                <a:cs typeface="Times New Roman"/>
              </a:rPr>
              <a:t>participarão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ENADE;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coordenadores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curso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cadastro das </a:t>
            </a:r>
            <a:r>
              <a:rPr sz="1200" spc="-10" dirty="0">
                <a:latin typeface="Times New Roman"/>
                <a:cs typeface="Times New Roman"/>
              </a:rPr>
              <a:t>inscrições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alunos; manter </a:t>
            </a:r>
            <a:r>
              <a:rPr sz="1200" spc="-5" dirty="0">
                <a:latin typeface="Times New Roman"/>
                <a:cs typeface="Times New Roman"/>
              </a:rPr>
              <a:t>atualizado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dados dos  </a:t>
            </a:r>
            <a:r>
              <a:rPr sz="1200" dirty="0">
                <a:latin typeface="Times New Roman"/>
                <a:cs typeface="Times New Roman"/>
              </a:rPr>
              <a:t>coordenadores de curso; </a:t>
            </a:r>
            <a:r>
              <a:rPr sz="1200" spc="-10" dirty="0">
                <a:latin typeface="Times New Roman"/>
                <a:cs typeface="Times New Roman"/>
              </a:rPr>
              <a:t>fazer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levantamento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alunos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serão inscritos </a:t>
            </a:r>
            <a:r>
              <a:rPr sz="1200" spc="-15" dirty="0">
                <a:latin typeface="Times New Roman"/>
                <a:cs typeface="Times New Roman"/>
              </a:rPr>
              <a:t>no  </a:t>
            </a:r>
            <a:r>
              <a:rPr sz="1200" spc="-10" dirty="0">
                <a:latin typeface="Times New Roman"/>
                <a:cs typeface="Times New Roman"/>
              </a:rPr>
              <a:t>ENADE (apoio </a:t>
            </a:r>
            <a:r>
              <a:rPr sz="1200" spc="-5" dirty="0">
                <a:latin typeface="Times New Roman"/>
                <a:cs typeface="Times New Roman"/>
              </a:rPr>
              <a:t>ao coordenador);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preenchimento dos </a:t>
            </a:r>
            <a:r>
              <a:rPr sz="1200" spc="-10" dirty="0">
                <a:latin typeface="Times New Roman"/>
                <a:cs typeface="Times New Roman"/>
              </a:rPr>
              <a:t>questionários </a:t>
            </a:r>
            <a:r>
              <a:rPr sz="1200" spc="5" dirty="0">
                <a:latin typeface="Times New Roman"/>
                <a:cs typeface="Times New Roman"/>
              </a:rPr>
              <a:t>dos  </a:t>
            </a:r>
            <a:r>
              <a:rPr sz="1200" spc="-5" dirty="0">
                <a:latin typeface="Times New Roman"/>
                <a:cs typeface="Times New Roman"/>
              </a:rPr>
              <a:t>estudantes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coordenador;</a:t>
            </a:r>
            <a:endParaRPr sz="1200">
              <a:latin typeface="Times New Roman"/>
              <a:cs typeface="Times New Roman"/>
            </a:endParaRPr>
          </a:p>
          <a:p>
            <a:pPr marL="469900" indent="115570" algn="just">
              <a:lnSpc>
                <a:spcPts val="1345"/>
              </a:lnSpc>
              <a:buAutoNum type="romanUcPeriod" startAt="10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Realizar as seguintes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relação ao </a:t>
            </a:r>
            <a:r>
              <a:rPr sz="1200" spc="-10" dirty="0">
                <a:latin typeface="Times New Roman"/>
                <a:cs typeface="Times New Roman"/>
              </a:rPr>
              <a:t>Sistema </a:t>
            </a:r>
            <a:r>
              <a:rPr sz="1200" spc="-5" dirty="0">
                <a:latin typeface="Times New Roman"/>
                <a:cs typeface="Times New Roman"/>
              </a:rPr>
              <a:t>EDUCACENSO: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acompanhar</a:t>
            </a:r>
            <a:endParaRPr sz="1200">
              <a:latin typeface="Times New Roman"/>
              <a:cs typeface="Times New Roman"/>
            </a:endParaRPr>
          </a:p>
          <a:p>
            <a:pPr marL="469900" marR="8890" algn="just">
              <a:lnSpc>
                <a:spcPct val="95900"/>
              </a:lnSpc>
              <a:spcBef>
                <a:spcPts val="35"/>
              </a:spcBef>
            </a:pP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processo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EDUCACENSO </a:t>
            </a:r>
            <a:r>
              <a:rPr sz="1200" spc="5" dirty="0">
                <a:latin typeface="Times New Roman"/>
                <a:cs typeface="Times New Roman"/>
              </a:rPr>
              <a:t>até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finalização;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legislação (Portaria,  </a:t>
            </a:r>
            <a:r>
              <a:rPr sz="1200" spc="-5" dirty="0">
                <a:latin typeface="Times New Roman"/>
                <a:cs typeface="Times New Roman"/>
              </a:rPr>
              <a:t>Cronograma, Manuais, </a:t>
            </a:r>
            <a:r>
              <a:rPr sz="1200" dirty="0">
                <a:latin typeface="Times New Roman"/>
                <a:cs typeface="Times New Roman"/>
              </a:rPr>
              <a:t>etc.); </a:t>
            </a:r>
            <a:r>
              <a:rPr sz="1200" spc="-10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coleta dos dados </a:t>
            </a:r>
            <a:r>
              <a:rPr sz="1200" spc="-10" dirty="0">
                <a:latin typeface="Times New Roman"/>
                <a:cs typeface="Times New Roman"/>
              </a:rPr>
              <a:t>(escola, </a:t>
            </a:r>
            <a:r>
              <a:rPr sz="1200" spc="-5" dirty="0">
                <a:latin typeface="Times New Roman"/>
                <a:cs typeface="Times New Roman"/>
              </a:rPr>
              <a:t>discente, </a:t>
            </a:r>
            <a:r>
              <a:rPr sz="1200" spc="-10" dirty="0">
                <a:latin typeface="Times New Roman"/>
                <a:cs typeface="Times New Roman"/>
              </a:rPr>
              <a:t>turmas,  </a:t>
            </a:r>
            <a:r>
              <a:rPr sz="1200" spc="-5" dirty="0">
                <a:latin typeface="Times New Roman"/>
                <a:cs typeface="Times New Roman"/>
              </a:rPr>
              <a:t>docentes); preencher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dados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sistema; </a:t>
            </a:r>
            <a:r>
              <a:rPr sz="1200" spc="-5" dirty="0">
                <a:latin typeface="Times New Roman"/>
                <a:cs typeface="Times New Roman"/>
              </a:rPr>
              <a:t>verificar, </a:t>
            </a:r>
            <a:r>
              <a:rPr sz="1200" spc="-10" dirty="0">
                <a:latin typeface="Times New Roman"/>
                <a:cs typeface="Times New Roman"/>
              </a:rPr>
              <a:t>conferir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corrigir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dirty="0">
                <a:latin typeface="Times New Roman"/>
                <a:cs typeface="Times New Roman"/>
              </a:rPr>
              <a:t>erros e  </a:t>
            </a:r>
            <a:r>
              <a:rPr sz="1200" spc="-5" dirty="0">
                <a:latin typeface="Times New Roman"/>
                <a:cs typeface="Times New Roman"/>
              </a:rPr>
              <a:t>responder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relatórios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inconsistências; realizar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fechamento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EDUCACENSO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gerar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comprovantes;</a:t>
            </a:r>
            <a:endParaRPr sz="1200">
              <a:latin typeface="Times New Roman"/>
              <a:cs typeface="Times New Roman"/>
            </a:endParaRPr>
          </a:p>
          <a:p>
            <a:pPr marL="469900" indent="63500" algn="just">
              <a:lnSpc>
                <a:spcPts val="1345"/>
              </a:lnSpc>
              <a:buAutoNum type="romanUcPeriod" startAt="11"/>
              <a:tabLst>
                <a:tab pos="952500" algn="l"/>
              </a:tabLst>
            </a:pPr>
            <a:r>
              <a:rPr sz="1200" spc="-10" dirty="0">
                <a:latin typeface="Times New Roman"/>
                <a:cs typeface="Times New Roman"/>
              </a:rPr>
              <a:t>Realizar </a:t>
            </a:r>
            <a:r>
              <a:rPr sz="1200" spc="-5" dirty="0">
                <a:latin typeface="Times New Roman"/>
                <a:cs typeface="Times New Roman"/>
              </a:rPr>
              <a:t>as seguintes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relação </a:t>
            </a:r>
            <a:r>
              <a:rPr sz="1200" spc="-15" dirty="0">
                <a:latin typeface="Times New Roman"/>
                <a:cs typeface="Times New Roman"/>
              </a:rPr>
              <a:t>ao </a:t>
            </a:r>
            <a:r>
              <a:rPr sz="1200" spc="-10" dirty="0">
                <a:latin typeface="Times New Roman"/>
                <a:cs typeface="Times New Roman"/>
              </a:rPr>
              <a:t>SISTEC: </a:t>
            </a:r>
            <a:r>
              <a:rPr sz="1200" spc="-5" dirty="0">
                <a:latin typeface="Times New Roman"/>
                <a:cs typeface="Times New Roman"/>
              </a:rPr>
              <a:t>gerar, </a:t>
            </a:r>
            <a:r>
              <a:rPr sz="1200" spc="-10" dirty="0">
                <a:latin typeface="Times New Roman"/>
                <a:cs typeface="Times New Roman"/>
              </a:rPr>
              <a:t>mensalmente,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</a:t>
            </a:r>
            <a:endParaRPr sz="1200">
              <a:latin typeface="Times New Roman"/>
              <a:cs typeface="Times New Roman"/>
            </a:endParaRPr>
          </a:p>
          <a:p>
            <a:pPr marL="469900" marR="8890" algn="just">
              <a:lnSpc>
                <a:spcPct val="95600"/>
              </a:lnSpc>
              <a:spcBef>
                <a:spcPts val="40"/>
              </a:spcBef>
            </a:pP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sistema acadêmico interno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10" dirty="0">
                <a:latin typeface="Times New Roman"/>
                <a:cs typeface="Times New Roman"/>
              </a:rPr>
              <a:t>mudança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status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turma; atualizar,  mensalmente,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status dos </a:t>
            </a:r>
            <a:r>
              <a:rPr sz="1200" spc="-10" dirty="0">
                <a:latin typeface="Times New Roman"/>
                <a:cs typeface="Times New Roman"/>
              </a:rPr>
              <a:t>alunos; </a:t>
            </a:r>
            <a:r>
              <a:rPr sz="1200" spc="-5" dirty="0">
                <a:latin typeface="Times New Roman"/>
                <a:cs typeface="Times New Roman"/>
              </a:rPr>
              <a:t>solicitar, nos </a:t>
            </a:r>
            <a:r>
              <a:rPr sz="1200" spc="-10" dirty="0">
                <a:latin typeface="Times New Roman"/>
                <a:cs typeface="Times New Roman"/>
              </a:rPr>
              <a:t>meses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5" dirty="0">
                <a:latin typeface="Times New Roman"/>
                <a:cs typeface="Times New Roman"/>
              </a:rPr>
              <a:t>junho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novembro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cada  ano, </a:t>
            </a:r>
            <a:r>
              <a:rPr sz="1200" dirty="0">
                <a:latin typeface="Times New Roman"/>
                <a:cs typeface="Times New Roman"/>
              </a:rPr>
              <a:t>a reabertura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sistema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forma </a:t>
            </a:r>
            <a:r>
              <a:rPr sz="1200" spc="-5" dirty="0">
                <a:latin typeface="Times New Roman"/>
                <a:cs typeface="Times New Roman"/>
              </a:rPr>
              <a:t>irrestrita, </a:t>
            </a:r>
            <a:r>
              <a:rPr sz="1200" spc="-10" dirty="0">
                <a:latin typeface="Times New Roman"/>
                <a:cs typeface="Times New Roman"/>
              </a:rPr>
              <a:t>para criação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ciclos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5" dirty="0">
                <a:latin typeface="Times New Roman"/>
                <a:cs typeface="Times New Roman"/>
              </a:rPr>
              <a:t>matrículas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alunos fora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prazo </a:t>
            </a:r>
            <a:r>
              <a:rPr sz="1200" spc="-10" dirty="0">
                <a:latin typeface="Times New Roman"/>
                <a:cs typeface="Times New Roman"/>
              </a:rPr>
              <a:t>(Matrículas </a:t>
            </a:r>
            <a:r>
              <a:rPr sz="1200" spc="-5" dirty="0">
                <a:latin typeface="Times New Roman"/>
                <a:cs typeface="Times New Roman"/>
              </a:rPr>
              <a:t>Extemporâneas)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comunicado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PI/PROEN;</a:t>
            </a:r>
            <a:endParaRPr sz="1200">
              <a:latin typeface="Times New Roman"/>
              <a:cs typeface="Times New Roman"/>
            </a:endParaRPr>
          </a:p>
          <a:p>
            <a:pPr marL="469900" marR="5080" indent="12065" algn="just">
              <a:lnSpc>
                <a:spcPct val="95800"/>
              </a:lnSpc>
              <a:spcBef>
                <a:spcPts val="15"/>
              </a:spcBef>
              <a:buAutoNum type="romanUcPeriod" startAt="12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outras tarefas correlatas, determinadas pela Diretoria </a:t>
            </a:r>
            <a:r>
              <a:rPr sz="1200" dirty="0">
                <a:latin typeface="Times New Roman"/>
                <a:cs typeface="Times New Roman"/>
              </a:rPr>
              <a:t>Geral, pela 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</a:t>
            </a:r>
            <a:r>
              <a:rPr sz="1200" spc="-5" dirty="0">
                <a:latin typeface="Times New Roman"/>
                <a:cs typeface="Times New Roman"/>
              </a:rPr>
              <a:t>Básico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Profissional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pela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Graduação e </a:t>
            </a:r>
            <a:r>
              <a:rPr sz="1200" spc="-10" dirty="0">
                <a:latin typeface="Times New Roman"/>
                <a:cs typeface="Times New Roman"/>
              </a:rPr>
              <a:t>Políticas  </a:t>
            </a:r>
            <a:r>
              <a:rPr sz="1200" spc="-5" dirty="0">
                <a:latin typeface="Times New Roman"/>
                <a:cs typeface="Times New Roman"/>
              </a:rPr>
              <a:t>Educacionais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3</a:t>
            </a:r>
            <a:r>
              <a:rPr lang="pt-BR" sz="1200" b="1" dirty="0" smtClean="0">
                <a:latin typeface="Times New Roman"/>
                <a:cs typeface="Times New Roman"/>
              </a:rPr>
              <a:t>8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Setor </a:t>
            </a:r>
            <a:r>
              <a:rPr sz="1200" b="1" spc="-5" dirty="0">
                <a:latin typeface="Times New Roman"/>
                <a:cs typeface="Times New Roman"/>
              </a:rPr>
              <a:t>Pedagógico do </a:t>
            </a:r>
            <a:r>
              <a:rPr sz="1200" b="1" spc="-10" dirty="0">
                <a:latin typeface="Times New Roman"/>
                <a:cs typeface="Times New Roman"/>
              </a:rPr>
              <a:t>Ensino </a:t>
            </a:r>
            <a:r>
              <a:rPr sz="1200" b="1" spc="-5" dirty="0">
                <a:latin typeface="Times New Roman"/>
                <a:cs typeface="Times New Roman"/>
              </a:rPr>
              <a:t>Básico as seguintes</a:t>
            </a:r>
            <a:r>
              <a:rPr sz="1200" b="1" spc="13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26007" y="8932926"/>
            <a:ext cx="2159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spc="-20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16863" y="8054720"/>
            <a:ext cx="5628005" cy="178752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481965" marR="5080" indent="-356870" algn="just">
              <a:lnSpc>
                <a:spcPct val="95800"/>
              </a:lnSpc>
              <a:spcBef>
                <a:spcPts val="160"/>
              </a:spcBef>
              <a:buAutoNum type="romanUcPeriod"/>
              <a:tabLst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Acompanhar, juntamente 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5" dirty="0">
                <a:latin typeface="Times New Roman"/>
                <a:cs typeface="Times New Roman"/>
              </a:rPr>
              <a:t>Ensino </a:t>
            </a:r>
            <a:r>
              <a:rPr sz="1200" spc="-10" dirty="0">
                <a:latin typeface="Times New Roman"/>
                <a:cs typeface="Times New Roman"/>
              </a:rPr>
              <a:t>Básico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Profissional, </a:t>
            </a:r>
            <a:r>
              <a:rPr sz="1200" spc="5" dirty="0">
                <a:latin typeface="Times New Roman"/>
                <a:cs typeface="Times New Roman"/>
              </a:rPr>
              <a:t>os  </a:t>
            </a:r>
            <a:r>
              <a:rPr sz="1200" spc="-5" dirty="0">
                <a:latin typeface="Times New Roman"/>
                <a:cs typeface="Times New Roman"/>
              </a:rPr>
              <a:t>diversos </a:t>
            </a:r>
            <a:r>
              <a:rPr sz="1200" dirty="0">
                <a:latin typeface="Times New Roman"/>
                <a:cs typeface="Times New Roman"/>
              </a:rPr>
              <a:t>setores </a:t>
            </a:r>
            <a:r>
              <a:rPr sz="1200" spc="-10" dirty="0">
                <a:latin typeface="Times New Roman"/>
                <a:cs typeface="Times New Roman"/>
              </a:rPr>
              <a:t>educacionais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ambiente </a:t>
            </a:r>
            <a:r>
              <a:rPr sz="1200" spc="-10" dirty="0">
                <a:latin typeface="Times New Roman"/>
                <a:cs typeface="Times New Roman"/>
              </a:rPr>
              <a:t>escolar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tange </a:t>
            </a:r>
            <a:r>
              <a:rPr sz="1200" dirty="0">
                <a:latin typeface="Times New Roman"/>
                <a:cs typeface="Times New Roman"/>
              </a:rPr>
              <a:t>à oferta da  </a:t>
            </a:r>
            <a:r>
              <a:rPr sz="1200" spc="-5" dirty="0">
                <a:latin typeface="Times New Roman"/>
                <a:cs typeface="Times New Roman"/>
              </a:rPr>
              <a:t>educação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básica;</a:t>
            </a:r>
            <a:endParaRPr sz="1200">
              <a:latin typeface="Times New Roman"/>
              <a:cs typeface="Times New Roman"/>
            </a:endParaRPr>
          </a:p>
          <a:p>
            <a:pPr marL="481965" marR="9525" indent="-408940">
              <a:lnSpc>
                <a:spcPct val="95600"/>
              </a:lnSpc>
              <a:spcBef>
                <a:spcPts val="15"/>
              </a:spcBef>
              <a:buAutoNum type="romanUcPeriod"/>
              <a:tabLst>
                <a:tab pos="481965" algn="l"/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Estruturar horários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aula, </a:t>
            </a:r>
            <a:r>
              <a:rPr sz="1200" spc="-5" dirty="0">
                <a:latin typeface="Times New Roman"/>
                <a:cs typeface="Times New Roman"/>
              </a:rPr>
              <a:t>adequação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horários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designações </a:t>
            </a:r>
            <a:r>
              <a:rPr sz="1200" dirty="0">
                <a:latin typeface="Times New Roman"/>
                <a:cs typeface="Times New Roman"/>
              </a:rPr>
              <a:t>de docentes para 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componentes curriculares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consonância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coordenadores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curso;  Acompanhar, </a:t>
            </a:r>
            <a:r>
              <a:rPr sz="1200" spc="-10" dirty="0">
                <a:latin typeface="Times New Roman"/>
                <a:cs typeface="Times New Roman"/>
              </a:rPr>
              <a:t>junto </a:t>
            </a:r>
            <a:r>
              <a:rPr sz="1200" spc="-5" dirty="0">
                <a:latin typeface="Times New Roman"/>
                <a:cs typeface="Times New Roman"/>
              </a:rPr>
              <a:t>aos </a:t>
            </a:r>
            <a:r>
              <a:rPr sz="1200" dirty="0">
                <a:latin typeface="Times New Roman"/>
                <a:cs typeface="Times New Roman"/>
              </a:rPr>
              <a:t>coordenadores de </a:t>
            </a:r>
            <a:r>
              <a:rPr sz="1200" spc="-5" dirty="0">
                <a:latin typeface="Times New Roman"/>
                <a:cs typeface="Times New Roman"/>
              </a:rPr>
              <a:t>curso as </a:t>
            </a:r>
            <a:r>
              <a:rPr sz="1200" dirty="0">
                <a:latin typeface="Times New Roman"/>
                <a:cs typeface="Times New Roman"/>
              </a:rPr>
              <a:t>ofertas de </a:t>
            </a:r>
            <a:r>
              <a:rPr sz="1200" spc="-5" dirty="0">
                <a:latin typeface="Times New Roman"/>
                <a:cs typeface="Times New Roman"/>
              </a:rPr>
              <a:t>repercurso e/ </a:t>
            </a:r>
            <a:r>
              <a:rPr sz="1200" spc="10" dirty="0">
                <a:latin typeface="Times New Roman"/>
                <a:cs typeface="Times New Roman"/>
              </a:rPr>
              <a:t>ou  </a:t>
            </a:r>
            <a:r>
              <a:rPr sz="1200" spc="-5" dirty="0">
                <a:latin typeface="Times New Roman"/>
                <a:cs typeface="Times New Roman"/>
              </a:rPr>
              <a:t>disciplinas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EaD;</a:t>
            </a:r>
            <a:endParaRPr sz="1200">
              <a:latin typeface="Times New Roman"/>
              <a:cs typeface="Times New Roman"/>
            </a:endParaRPr>
          </a:p>
          <a:p>
            <a:pPr marL="481965" marR="5080" indent="-469900" algn="just">
              <a:lnSpc>
                <a:spcPct val="95800"/>
              </a:lnSpc>
              <a:spcBef>
                <a:spcPts val="10"/>
              </a:spcBef>
            </a:pPr>
            <a:r>
              <a:rPr sz="1200" dirty="0">
                <a:latin typeface="Times New Roman"/>
                <a:cs typeface="Times New Roman"/>
              </a:rPr>
              <a:t>IV. </a:t>
            </a:r>
            <a:r>
              <a:rPr sz="1200" spc="-5" dirty="0">
                <a:latin typeface="Times New Roman"/>
                <a:cs typeface="Times New Roman"/>
              </a:rPr>
              <a:t>Acompanhar, </a:t>
            </a:r>
            <a:r>
              <a:rPr sz="1200" spc="-10" dirty="0">
                <a:latin typeface="Times New Roman"/>
                <a:cs typeface="Times New Roman"/>
              </a:rPr>
              <a:t>junto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</a:t>
            </a:r>
            <a:r>
              <a:rPr sz="1200" spc="-5" dirty="0">
                <a:latin typeface="Times New Roman"/>
                <a:cs typeface="Times New Roman"/>
              </a:rPr>
              <a:t>Básico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Profissional,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5" dirty="0">
                <a:latin typeface="Times New Roman"/>
                <a:cs typeface="Times New Roman"/>
              </a:rPr>
              <a:t>setor  equivalente, Coordenação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Registros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Indicadores Acadêmicos </a:t>
            </a:r>
            <a:r>
              <a:rPr sz="1200" dirty="0">
                <a:latin typeface="Times New Roman"/>
                <a:cs typeface="Times New Roman"/>
              </a:rPr>
              <a:t>e coordenadores  de curso, o </a:t>
            </a:r>
            <a:r>
              <a:rPr sz="1200" spc="-10" dirty="0">
                <a:latin typeface="Times New Roman"/>
                <a:cs typeface="Times New Roman"/>
              </a:rPr>
              <a:t>lançamento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notas,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fazer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devidos encaminhamentos </a:t>
            </a:r>
            <a:r>
              <a:rPr sz="1200" dirty="0">
                <a:latin typeface="Times New Roman"/>
                <a:cs typeface="Times New Roman"/>
              </a:rPr>
              <a:t>para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sua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68094" y="2094102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16253" y="2444622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16253" y="3847338"/>
            <a:ext cx="328930" cy="55880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100330" algn="just">
              <a:lnSpc>
                <a:spcPct val="95800"/>
              </a:lnSpc>
              <a:spcBef>
                <a:spcPts val="160"/>
              </a:spcBef>
            </a:pPr>
            <a:r>
              <a:rPr sz="1200" spc="-5" dirty="0">
                <a:latin typeface="Times New Roman"/>
                <a:cs typeface="Times New Roman"/>
              </a:rPr>
              <a:t>XI.  XII.  XI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07109" y="4548377"/>
            <a:ext cx="3352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58036" y="5426455"/>
            <a:ext cx="386715" cy="38227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 indent="48895">
              <a:lnSpc>
                <a:spcPts val="1370"/>
              </a:lnSpc>
              <a:spcBef>
                <a:spcPts val="204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06220" y="5950965"/>
            <a:ext cx="438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07109" y="6301485"/>
            <a:ext cx="3352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58950" y="691641"/>
            <a:ext cx="5683885" cy="634619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539750" marR="6985" algn="just">
              <a:lnSpc>
                <a:spcPct val="95800"/>
              </a:lnSpc>
              <a:spcBef>
                <a:spcPts val="160"/>
              </a:spcBef>
            </a:pPr>
            <a:r>
              <a:rPr sz="1200" spc="-5" dirty="0">
                <a:latin typeface="Times New Roman"/>
                <a:cs typeface="Times New Roman"/>
              </a:rPr>
              <a:t>execução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período </a:t>
            </a:r>
            <a:r>
              <a:rPr sz="1200" spc="-5" dirty="0">
                <a:latin typeface="Times New Roman"/>
                <a:cs typeface="Times New Roman"/>
              </a:rPr>
              <a:t>prescrito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calendário </a:t>
            </a:r>
            <a:r>
              <a:rPr sz="1200" spc="-5" dirty="0">
                <a:latin typeface="Times New Roman"/>
                <a:cs typeface="Times New Roman"/>
              </a:rPr>
              <a:t>acadêmico, bem como </a:t>
            </a:r>
            <a:r>
              <a:rPr sz="1200" spc="-10" dirty="0">
                <a:latin typeface="Times New Roman"/>
                <a:cs typeface="Times New Roman"/>
              </a:rPr>
              <a:t>verificar </a:t>
            </a:r>
            <a:r>
              <a:rPr sz="1200" dirty="0">
                <a:latin typeface="Times New Roman"/>
                <a:cs typeface="Times New Roman"/>
              </a:rPr>
              <a:t>o  </a:t>
            </a:r>
            <a:r>
              <a:rPr sz="1200" spc="-5" dirty="0">
                <a:latin typeface="Times New Roman"/>
                <a:cs typeface="Times New Roman"/>
              </a:rPr>
              <a:t>registro </a:t>
            </a:r>
            <a:r>
              <a:rPr sz="1200" spc="-10" dirty="0">
                <a:latin typeface="Times New Roman"/>
                <a:cs typeface="Times New Roman"/>
              </a:rPr>
              <a:t>acadêmico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sistema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gerenciamento </a:t>
            </a:r>
            <a:r>
              <a:rPr sz="1200" spc="-10" dirty="0">
                <a:latin typeface="Times New Roman"/>
                <a:cs typeface="Times New Roman"/>
              </a:rPr>
              <a:t>acadêmico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IFPA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SISTEC dos  estudantes matriculados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39750" marR="10160" indent="-417830">
              <a:lnSpc>
                <a:spcPts val="1370"/>
              </a:lnSpc>
              <a:spcBef>
                <a:spcPts val="55"/>
              </a:spcBef>
              <a:buAutoNum type="romanUcPeriod" startAt="5"/>
              <a:tabLst>
                <a:tab pos="539750" algn="l"/>
                <a:tab pos="540385" algn="l"/>
              </a:tabLst>
            </a:pPr>
            <a:r>
              <a:rPr sz="1200" spc="-5" dirty="0">
                <a:latin typeface="Times New Roman"/>
                <a:cs typeface="Times New Roman"/>
              </a:rPr>
              <a:t>Verificar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componentes </a:t>
            </a:r>
            <a:r>
              <a:rPr sz="1200" spc="-10" dirty="0">
                <a:latin typeface="Times New Roman"/>
                <a:cs typeface="Times New Roman"/>
              </a:rPr>
              <a:t>legais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as </a:t>
            </a:r>
            <a:r>
              <a:rPr sz="1200" dirty="0">
                <a:latin typeface="Times New Roman"/>
                <a:cs typeface="Times New Roman"/>
              </a:rPr>
              <a:t>instruções </a:t>
            </a:r>
            <a:r>
              <a:rPr sz="1200" spc="-10" dirty="0">
                <a:latin typeface="Times New Roman"/>
                <a:cs typeface="Times New Roman"/>
              </a:rPr>
              <a:t>gerais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específicas </a:t>
            </a:r>
            <a:r>
              <a:rPr sz="1200" dirty="0">
                <a:latin typeface="Times New Roman"/>
                <a:cs typeface="Times New Roman"/>
              </a:rPr>
              <a:t>para avaliação  de curso; </a:t>
            </a:r>
            <a:r>
              <a:rPr sz="1200" spc="-5" dirty="0">
                <a:latin typeface="Times New Roman"/>
                <a:cs typeface="Times New Roman"/>
              </a:rPr>
              <a:t>obedecendo às instâncias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superiores.</a:t>
            </a:r>
            <a:endParaRPr sz="1200">
              <a:latin typeface="Times New Roman"/>
              <a:cs typeface="Times New Roman"/>
            </a:endParaRPr>
          </a:p>
          <a:p>
            <a:pPr marL="539750" marR="6985" indent="-469900">
              <a:lnSpc>
                <a:spcPts val="1370"/>
              </a:lnSpc>
              <a:spcBef>
                <a:spcPts val="25"/>
              </a:spcBef>
              <a:buAutoNum type="romanUcPeriod" startAt="5"/>
              <a:tabLst>
                <a:tab pos="539750" algn="l"/>
                <a:tab pos="540385" algn="l"/>
              </a:tabLst>
            </a:pPr>
            <a:r>
              <a:rPr sz="1200" dirty="0">
                <a:latin typeface="Times New Roman"/>
                <a:cs typeface="Times New Roman"/>
              </a:rPr>
              <a:t>Propor, </a:t>
            </a:r>
            <a:r>
              <a:rPr sz="1200" spc="-5" dirty="0">
                <a:latin typeface="Times New Roman"/>
                <a:cs typeface="Times New Roman"/>
              </a:rPr>
              <a:t>cooperar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emitir </a:t>
            </a:r>
            <a:r>
              <a:rPr sz="1200" spc="-5" dirty="0">
                <a:latin typeface="Times New Roman"/>
                <a:cs typeface="Times New Roman"/>
              </a:rPr>
              <a:t>parecer sobre as estratégias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enfrentamento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retenção 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evasão, utilizadas pela comissão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permanência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êxito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demais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20"/>
              </a:lnSpc>
            </a:pPr>
            <a:r>
              <a:rPr sz="1200" dirty="0">
                <a:latin typeface="Times New Roman"/>
                <a:cs typeface="Times New Roman"/>
              </a:rPr>
              <a:t>setores</a:t>
            </a:r>
            <a:r>
              <a:rPr sz="1200" spc="-5" dirty="0">
                <a:latin typeface="Times New Roman"/>
                <a:cs typeface="Times New Roman"/>
              </a:rPr>
              <a:t> envolvidos;</a:t>
            </a:r>
            <a:endParaRPr sz="1200">
              <a:latin typeface="Times New Roman"/>
              <a:cs typeface="Times New Roman"/>
            </a:endParaRPr>
          </a:p>
          <a:p>
            <a:pPr marL="539750" marR="6350">
              <a:lnSpc>
                <a:spcPts val="1390"/>
              </a:lnSpc>
              <a:spcBef>
                <a:spcPts val="50"/>
              </a:spcBef>
            </a:pPr>
            <a:r>
              <a:rPr sz="1200" spc="-5" dirty="0">
                <a:latin typeface="Times New Roman"/>
                <a:cs typeface="Times New Roman"/>
              </a:rPr>
              <a:t>Promover reuniões </a:t>
            </a:r>
            <a:r>
              <a:rPr sz="1200" spc="5" dirty="0">
                <a:latin typeface="Times New Roman"/>
                <a:cs typeface="Times New Roman"/>
              </a:rPr>
              <a:t>com os </a:t>
            </a:r>
            <a:r>
              <a:rPr sz="1200" spc="-5" dirty="0">
                <a:latin typeface="Times New Roman"/>
                <a:cs typeface="Times New Roman"/>
              </a:rPr>
              <a:t>coordenadores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cursos,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organização </a:t>
            </a:r>
            <a:r>
              <a:rPr sz="1200" dirty="0">
                <a:latin typeface="Times New Roman"/>
                <a:cs typeface="Times New Roman"/>
              </a:rPr>
              <a:t>de ações  </a:t>
            </a:r>
            <a:r>
              <a:rPr sz="1200" spc="-5" dirty="0">
                <a:latin typeface="Times New Roman"/>
                <a:cs typeface="Times New Roman"/>
              </a:rPr>
              <a:t>educacionais;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10"/>
              </a:lnSpc>
            </a:pPr>
            <a:r>
              <a:rPr sz="1200" spc="-5" dirty="0">
                <a:latin typeface="Times New Roman"/>
                <a:cs typeface="Times New Roman"/>
              </a:rPr>
              <a:t>Propor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organizar formações </a:t>
            </a:r>
            <a:r>
              <a:rPr sz="1200" dirty="0">
                <a:latin typeface="Times New Roman"/>
                <a:cs typeface="Times New Roman"/>
              </a:rPr>
              <a:t>aos docentes </a:t>
            </a:r>
            <a:r>
              <a:rPr sz="1200" spc="-10" dirty="0">
                <a:latin typeface="Times New Roman"/>
                <a:cs typeface="Times New Roman"/>
              </a:rPr>
              <a:t>para </a:t>
            </a:r>
            <a:r>
              <a:rPr sz="1200" dirty="0">
                <a:latin typeface="Times New Roman"/>
                <a:cs typeface="Times New Roman"/>
              </a:rPr>
              <a:t>atuação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áreas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estratégicas,</a:t>
            </a:r>
            <a:endParaRPr sz="1200">
              <a:latin typeface="Times New Roman"/>
              <a:cs typeface="Times New Roman"/>
            </a:endParaRPr>
          </a:p>
          <a:p>
            <a:pPr marL="539750" marR="6985" algn="just">
              <a:lnSpc>
                <a:spcPct val="95800"/>
              </a:lnSpc>
              <a:spcBef>
                <a:spcPts val="35"/>
              </a:spcBef>
            </a:pPr>
            <a:r>
              <a:rPr sz="1200" spc="-5" dirty="0">
                <a:latin typeface="Times New Roman"/>
                <a:cs typeface="Times New Roman"/>
              </a:rPr>
              <a:t>incluindo as </a:t>
            </a:r>
            <a:r>
              <a:rPr sz="1200" dirty="0">
                <a:latin typeface="Times New Roman"/>
                <a:cs typeface="Times New Roman"/>
              </a:rPr>
              <a:t>ofertas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diversidade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conjunto com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coordenadores 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cursos,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modo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registrar metodologias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aprendizagens reais </a:t>
            </a:r>
            <a:r>
              <a:rPr sz="1200" spc="5" dirty="0">
                <a:latin typeface="Times New Roman"/>
                <a:cs typeface="Times New Roman"/>
              </a:rPr>
              <a:t>às </a:t>
            </a:r>
            <a:r>
              <a:rPr sz="1200" spc="-5" dirty="0">
                <a:latin typeface="Times New Roman"/>
                <a:cs typeface="Times New Roman"/>
              </a:rPr>
              <a:t>práticas  profissionais;</a:t>
            </a:r>
            <a:endParaRPr sz="1200">
              <a:latin typeface="Times New Roman"/>
              <a:cs typeface="Times New Roman"/>
            </a:endParaRPr>
          </a:p>
          <a:p>
            <a:pPr marL="539750" marR="10160" indent="-469900" algn="just">
              <a:lnSpc>
                <a:spcPts val="1390"/>
              </a:lnSpc>
              <a:spcBef>
                <a:spcPts val="20"/>
              </a:spcBef>
              <a:buAutoNum type="romanUcPeriod" startAt="9"/>
              <a:tabLst>
                <a:tab pos="540385" algn="l"/>
              </a:tabLst>
            </a:pPr>
            <a:r>
              <a:rPr sz="1200" spc="-5" dirty="0">
                <a:latin typeface="Times New Roman"/>
                <a:cs typeface="Times New Roman"/>
              </a:rPr>
              <a:t>Orientar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fazer cumprir,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conjunto </a:t>
            </a:r>
            <a:r>
              <a:rPr sz="1200" spc="5" dirty="0">
                <a:latin typeface="Times New Roman"/>
                <a:cs typeface="Times New Roman"/>
              </a:rPr>
              <a:t>com os </a:t>
            </a:r>
            <a:r>
              <a:rPr sz="1200" spc="-5" dirty="0">
                <a:latin typeface="Times New Roman"/>
                <a:cs typeface="Times New Roman"/>
              </a:rPr>
              <a:t>coordenadores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curso, as  normativas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regulamentos acadêmicos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  <a:p>
            <a:pPr marL="539750" indent="-418465" algn="just">
              <a:lnSpc>
                <a:spcPts val="1310"/>
              </a:lnSpc>
              <a:buAutoNum type="romanUcPeriod" startAt="9"/>
              <a:tabLst>
                <a:tab pos="540385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zelar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pelo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Calendário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Acadêmico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Campus,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efetuando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os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ajustes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necessários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execução quando </a:t>
            </a:r>
            <a:r>
              <a:rPr sz="1200" spc="-10" dirty="0">
                <a:latin typeface="Times New Roman"/>
                <a:cs typeface="Times New Roman"/>
              </a:rPr>
              <a:t>for </a:t>
            </a:r>
            <a:r>
              <a:rPr sz="1200" dirty="0">
                <a:latin typeface="Times New Roman"/>
                <a:cs typeface="Times New Roman"/>
              </a:rPr>
              <a:t>o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caso;</a:t>
            </a:r>
            <a:endParaRPr sz="1200">
              <a:latin typeface="Times New Roman"/>
              <a:cs typeface="Times New Roman"/>
            </a:endParaRPr>
          </a:p>
          <a:p>
            <a:pPr marL="539750" marR="123825">
              <a:lnSpc>
                <a:spcPts val="1390"/>
              </a:lnSpc>
              <a:spcBef>
                <a:spcPts val="50"/>
              </a:spcBef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processo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avaliação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docentes </a:t>
            </a:r>
            <a:r>
              <a:rPr sz="1200" spc="5" dirty="0">
                <a:latin typeface="Times New Roman"/>
                <a:cs typeface="Times New Roman"/>
              </a:rPr>
              <a:t>com os </a:t>
            </a:r>
            <a:r>
              <a:rPr sz="1200" spc="-5" dirty="0">
                <a:latin typeface="Times New Roman"/>
                <a:cs typeface="Times New Roman"/>
              </a:rPr>
              <a:t>coordenadores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curso;  Auxiliar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coordenadores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curso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construção </a:t>
            </a:r>
            <a:r>
              <a:rPr sz="1200" spc="5" dirty="0">
                <a:latin typeface="Times New Roman"/>
                <a:cs typeface="Times New Roman"/>
              </a:rPr>
              <a:t>dos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PPC(s);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10"/>
              </a:lnSpc>
            </a:pPr>
            <a:r>
              <a:rPr sz="1200" spc="-10" dirty="0">
                <a:latin typeface="Times New Roman"/>
                <a:cs typeface="Times New Roman"/>
              </a:rPr>
              <a:t>Gerenciar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fazer </a:t>
            </a:r>
            <a:r>
              <a:rPr sz="1200" spc="-5" dirty="0">
                <a:latin typeface="Times New Roman"/>
                <a:cs typeface="Times New Roman"/>
              </a:rPr>
              <a:t>cumprir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construção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atualização </a:t>
            </a:r>
            <a:r>
              <a:rPr sz="1200" spc="-5" dirty="0">
                <a:latin typeface="Times New Roman"/>
                <a:cs typeface="Times New Roman"/>
              </a:rPr>
              <a:t>dos Projetos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Político-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pedagógicos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539750" marR="8890">
              <a:lnSpc>
                <a:spcPts val="1390"/>
              </a:lnSpc>
              <a:spcBef>
                <a:spcPts val="50"/>
              </a:spcBef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auxiliar, junto </a:t>
            </a:r>
            <a:r>
              <a:rPr sz="1200" spc="-5" dirty="0">
                <a:latin typeface="Times New Roman"/>
                <a:cs typeface="Times New Roman"/>
              </a:rPr>
              <a:t>aos setores pedagógicos </a:t>
            </a:r>
            <a:r>
              <a:rPr sz="1200" dirty="0">
                <a:latin typeface="Times New Roman"/>
                <a:cs typeface="Times New Roman"/>
              </a:rPr>
              <a:t>e de </a:t>
            </a:r>
            <a:r>
              <a:rPr sz="1200" spc="-10" dirty="0">
                <a:latin typeface="Times New Roman"/>
                <a:cs typeface="Times New Roman"/>
              </a:rPr>
              <a:t>assistência </a:t>
            </a:r>
            <a:r>
              <a:rPr sz="1200" spc="-5" dirty="0">
                <a:latin typeface="Times New Roman"/>
                <a:cs typeface="Times New Roman"/>
              </a:rPr>
              <a:t>ao educando,  reuniões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pais </a:t>
            </a:r>
            <a:r>
              <a:rPr sz="1200" spc="5" dirty="0">
                <a:latin typeface="Times New Roman"/>
                <a:cs typeface="Times New Roman"/>
              </a:rPr>
              <a:t>e/ou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responsáveis;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10"/>
              </a:lnSpc>
              <a:tabLst>
                <a:tab pos="539750" algn="l"/>
              </a:tabLst>
            </a:pPr>
            <a:r>
              <a:rPr sz="1200" spc="-5" dirty="0">
                <a:latin typeface="Times New Roman"/>
                <a:cs typeface="Times New Roman"/>
              </a:rPr>
              <a:t>XV.	Auxiliar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</a:t>
            </a:r>
            <a:r>
              <a:rPr sz="1200" spc="-5" dirty="0">
                <a:latin typeface="Times New Roman"/>
                <a:cs typeface="Times New Roman"/>
              </a:rPr>
              <a:t>Básico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Profissional, </a:t>
            </a:r>
            <a:r>
              <a:rPr sz="1200" dirty="0">
                <a:latin typeface="Times New Roman"/>
                <a:cs typeface="Times New Roman"/>
              </a:rPr>
              <a:t>e a </a:t>
            </a:r>
            <a:r>
              <a:rPr sz="1200" spc="-5" dirty="0">
                <a:latin typeface="Times New Roman"/>
                <a:cs typeface="Times New Roman"/>
              </a:rPr>
              <a:t>Equipe </a:t>
            </a:r>
            <a:r>
              <a:rPr sz="1200" dirty="0">
                <a:latin typeface="Times New Roman"/>
                <a:cs typeface="Times New Roman"/>
              </a:rPr>
              <a:t>Pedagógica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</a:t>
            </a:r>
            <a:endParaRPr sz="1200">
              <a:latin typeface="Times New Roman"/>
              <a:cs typeface="Times New Roman"/>
            </a:endParaRPr>
          </a:p>
          <a:p>
            <a:pPr marL="539750" marR="6985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Campus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elaboração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documentos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outras atividades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10" dirty="0">
                <a:latin typeface="Times New Roman"/>
                <a:cs typeface="Times New Roman"/>
              </a:rPr>
              <a:t>se </a:t>
            </a:r>
            <a:r>
              <a:rPr sz="1200" spc="-5" dirty="0">
                <a:latin typeface="Times New Roman"/>
                <a:cs typeface="Times New Roman"/>
              </a:rPr>
              <a:t>fizerem  necessárias;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Auxiliar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propor </a:t>
            </a:r>
            <a:r>
              <a:rPr sz="1200" spc="-10" dirty="0">
                <a:latin typeface="Times New Roman"/>
                <a:cs typeface="Times New Roman"/>
              </a:rPr>
              <a:t>novas </a:t>
            </a:r>
            <a:r>
              <a:rPr sz="1200" dirty="0">
                <a:latin typeface="Times New Roman"/>
                <a:cs typeface="Times New Roman"/>
              </a:rPr>
              <a:t>ações para </a:t>
            </a:r>
            <a:r>
              <a:rPr sz="1200" spc="-10" dirty="0">
                <a:latin typeface="Times New Roman"/>
                <a:cs typeface="Times New Roman"/>
              </a:rPr>
              <a:t>potencializar </a:t>
            </a:r>
            <a:r>
              <a:rPr sz="1200" spc="-5" dirty="0">
                <a:latin typeface="Times New Roman"/>
                <a:cs typeface="Times New Roman"/>
              </a:rPr>
              <a:t>os programas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estágio;</a:t>
            </a:r>
            <a:endParaRPr sz="1200">
              <a:latin typeface="Times New Roman"/>
              <a:cs typeface="Times New Roman"/>
            </a:endParaRPr>
          </a:p>
          <a:p>
            <a:pPr marL="539750" marR="7620">
              <a:lnSpc>
                <a:spcPts val="1390"/>
              </a:lnSpc>
              <a:spcBef>
                <a:spcPts val="55"/>
              </a:spcBef>
            </a:pPr>
            <a:r>
              <a:rPr sz="1200" spc="-5" dirty="0">
                <a:latin typeface="Times New Roman"/>
                <a:cs typeface="Times New Roman"/>
              </a:rPr>
              <a:t>Sugerir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-10" dirty="0">
                <a:latin typeface="Times New Roman"/>
                <a:cs typeface="Times New Roman"/>
              </a:rPr>
              <a:t>educacionais </a:t>
            </a:r>
            <a:r>
              <a:rPr sz="1200" dirty="0">
                <a:latin typeface="Times New Roman"/>
                <a:cs typeface="Times New Roman"/>
              </a:rPr>
              <a:t>coerentes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as necessidades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comunidade local </a:t>
            </a:r>
            <a:r>
              <a:rPr sz="1200" dirty="0">
                <a:latin typeface="Times New Roman"/>
                <a:cs typeface="Times New Roman"/>
              </a:rPr>
              <a:t>e  do </a:t>
            </a:r>
            <a:r>
              <a:rPr sz="1200" spc="-15" dirty="0">
                <a:latin typeface="Times New Roman"/>
                <a:cs typeface="Times New Roman"/>
              </a:rPr>
              <a:t>mundo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trabalho, </a:t>
            </a:r>
            <a:r>
              <a:rPr sz="1200" spc="-10" dirty="0">
                <a:latin typeface="Times New Roman"/>
                <a:cs typeface="Times New Roman"/>
              </a:rPr>
              <a:t>usando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interface </a:t>
            </a:r>
            <a:r>
              <a:rPr sz="1200" spc="-5" dirty="0">
                <a:latin typeface="Times New Roman"/>
                <a:cs typeface="Times New Roman"/>
              </a:rPr>
              <a:t>ensino, pesquisa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extensão;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10"/>
              </a:lnSpc>
            </a:pPr>
            <a:r>
              <a:rPr sz="1200" spc="-5" dirty="0">
                <a:latin typeface="Times New Roman"/>
                <a:cs typeface="Times New Roman"/>
              </a:rPr>
              <a:t>Organizar </a:t>
            </a:r>
            <a:r>
              <a:rPr sz="1200" dirty="0">
                <a:latin typeface="Times New Roman"/>
                <a:cs typeface="Times New Roman"/>
              </a:rPr>
              <a:t>a elaboração, </a:t>
            </a:r>
            <a:r>
              <a:rPr sz="1200" spc="-5" dirty="0">
                <a:latin typeface="Times New Roman"/>
                <a:cs typeface="Times New Roman"/>
              </a:rPr>
              <a:t>distribuição, publicidade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atualização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Manual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Estudante, </a:t>
            </a:r>
            <a:r>
              <a:rPr sz="1200" spc="-5" dirty="0">
                <a:latin typeface="Times New Roman"/>
                <a:cs typeface="Times New Roman"/>
              </a:rPr>
              <a:t>observando-se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legislação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normas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vigentes;</a:t>
            </a:r>
            <a:endParaRPr sz="1200">
              <a:latin typeface="Times New Roman"/>
              <a:cs typeface="Times New Roman"/>
            </a:endParaRPr>
          </a:p>
          <a:p>
            <a:pPr marL="539750" marR="6985">
              <a:lnSpc>
                <a:spcPts val="1390"/>
              </a:lnSpc>
              <a:spcBef>
                <a:spcPts val="50"/>
              </a:spcBef>
            </a:pPr>
            <a:r>
              <a:rPr sz="1200" dirty="0">
                <a:latin typeface="Times New Roman"/>
                <a:cs typeface="Times New Roman"/>
              </a:rPr>
              <a:t>Prestar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spc="-5" dirty="0">
                <a:latin typeface="Times New Roman"/>
                <a:cs typeface="Times New Roman"/>
              </a:rPr>
              <a:t>anual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Básico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Profissional </a:t>
            </a:r>
            <a:r>
              <a:rPr sz="1200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Campus,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enviá-lo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Políticas Educacionais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PROEN;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10"/>
              </a:lnSpc>
              <a:tabLst>
                <a:tab pos="539750" algn="l"/>
              </a:tabLst>
            </a:pPr>
            <a:r>
              <a:rPr sz="1200" spc="-5" dirty="0">
                <a:latin typeface="Times New Roman"/>
                <a:cs typeface="Times New Roman"/>
              </a:rPr>
              <a:t>XX.	Executar outras tarefas correlatas, determinadas </a:t>
            </a:r>
            <a:r>
              <a:rPr sz="1200" spc="-10" dirty="0">
                <a:latin typeface="Times New Roman"/>
                <a:cs typeface="Times New Roman"/>
              </a:rPr>
              <a:t>pela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Geral e </a:t>
            </a:r>
            <a:r>
              <a:rPr sz="1200" spc="-10" dirty="0">
                <a:latin typeface="Times New Roman"/>
                <a:cs typeface="Times New Roman"/>
              </a:rPr>
              <a:t>Diretoria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  <a:p>
            <a:pPr marL="539750">
              <a:lnSpc>
                <a:spcPts val="1420"/>
              </a:lnSpc>
            </a:pPr>
            <a:r>
              <a:rPr sz="1200" spc="-10" dirty="0">
                <a:latin typeface="Times New Roman"/>
                <a:cs typeface="Times New Roman"/>
              </a:rPr>
              <a:t>Ensino Básico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Profissional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pela Pró-reitoria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IFPA.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66596" y="7533258"/>
            <a:ext cx="5814695" cy="23544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3</a:t>
            </a:r>
            <a:r>
              <a:rPr lang="pt-BR" sz="1200" b="1" dirty="0" smtClean="0">
                <a:latin typeface="Times New Roman"/>
                <a:cs typeface="Times New Roman"/>
              </a:rPr>
              <a:t>9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à </a:t>
            </a:r>
            <a:r>
              <a:rPr sz="1200" b="1" spc="-5" dirty="0">
                <a:latin typeface="Times New Roman"/>
                <a:cs typeface="Times New Roman"/>
              </a:rPr>
              <a:t>Coordenação de Educação </a:t>
            </a:r>
            <a:r>
              <a:rPr sz="1200" b="1" dirty="0">
                <a:latin typeface="Times New Roman"/>
                <a:cs typeface="Times New Roman"/>
              </a:rPr>
              <a:t>à </a:t>
            </a:r>
            <a:r>
              <a:rPr sz="1200" b="1" spc="-5" dirty="0">
                <a:latin typeface="Times New Roman"/>
                <a:cs typeface="Times New Roman"/>
              </a:rPr>
              <a:t>Distância as seguintes</a:t>
            </a:r>
            <a:r>
              <a:rPr sz="1200" b="1" spc="14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Times New Roman"/>
              <a:cs typeface="Times New Roman"/>
            </a:endParaRPr>
          </a:p>
          <a:p>
            <a:pPr marL="732155" indent="-269240">
              <a:lnSpc>
                <a:spcPts val="1405"/>
              </a:lnSpc>
              <a:buAutoNum type="romanUcPeriod"/>
              <a:tabLst>
                <a:tab pos="732155" algn="l"/>
                <a:tab pos="732790" algn="l"/>
              </a:tabLst>
            </a:pPr>
            <a:r>
              <a:rPr sz="1200" spc="-10" dirty="0">
                <a:latin typeface="Times New Roman"/>
                <a:cs typeface="Times New Roman"/>
              </a:rPr>
              <a:t>Assistir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Direção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assuntos </a:t>
            </a:r>
            <a:r>
              <a:rPr sz="1200" spc="-10" dirty="0">
                <a:latin typeface="Times New Roman"/>
                <a:cs typeface="Times New Roman"/>
              </a:rPr>
              <a:t>educacionais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dirty="0">
                <a:latin typeface="Times New Roman"/>
                <a:cs typeface="Times New Roman"/>
              </a:rPr>
              <a:t>cursos de </a:t>
            </a:r>
            <a:r>
              <a:rPr sz="1200" spc="-5" dirty="0">
                <a:latin typeface="Times New Roman"/>
                <a:cs typeface="Times New Roman"/>
              </a:rPr>
              <a:t>EaD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FIC;</a:t>
            </a:r>
            <a:endParaRPr sz="1200">
              <a:latin typeface="Times New Roman"/>
              <a:cs typeface="Times New Roman"/>
            </a:endParaRPr>
          </a:p>
          <a:p>
            <a:pPr marL="732155" marR="58419" indent="-268605">
              <a:lnSpc>
                <a:spcPts val="1390"/>
              </a:lnSpc>
              <a:spcBef>
                <a:spcPts val="55"/>
              </a:spcBef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spc="-10" dirty="0">
                <a:latin typeface="Times New Roman"/>
                <a:cs typeface="Times New Roman"/>
              </a:rPr>
              <a:t>políticas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diretrizes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implementar </a:t>
            </a:r>
            <a:r>
              <a:rPr sz="1200" dirty="0">
                <a:latin typeface="Times New Roman"/>
                <a:cs typeface="Times New Roman"/>
              </a:rPr>
              <a:t>ações para o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programas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EaD </a:t>
            </a:r>
            <a:r>
              <a:rPr sz="1200" spc="-15" dirty="0">
                <a:latin typeface="Times New Roman"/>
                <a:cs typeface="Times New Roman"/>
              </a:rPr>
              <a:t>nas </a:t>
            </a:r>
            <a:r>
              <a:rPr sz="1200" spc="-5" dirty="0">
                <a:latin typeface="Times New Roman"/>
                <a:cs typeface="Times New Roman"/>
              </a:rPr>
              <a:t>áreas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Ensino, </a:t>
            </a:r>
            <a:r>
              <a:rPr sz="1200" dirty="0">
                <a:latin typeface="Times New Roman"/>
                <a:cs typeface="Times New Roman"/>
              </a:rPr>
              <a:t>Pós-graduação e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Extensão;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10"/>
              </a:lnSpc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5" dirty="0">
                <a:latin typeface="Times New Roman"/>
                <a:cs typeface="Times New Roman"/>
              </a:rPr>
              <a:t>plano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metas </a:t>
            </a:r>
            <a:r>
              <a:rPr sz="1200" dirty="0">
                <a:latin typeface="Times New Roman"/>
                <a:cs typeface="Times New Roman"/>
              </a:rPr>
              <a:t>anual para </a:t>
            </a:r>
            <a:r>
              <a:rPr sz="1200" spc="-5" dirty="0">
                <a:latin typeface="Times New Roman"/>
                <a:cs typeface="Times New Roman"/>
              </a:rPr>
              <a:t>EaD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FIC;</a:t>
            </a:r>
            <a:endParaRPr sz="1200">
              <a:latin typeface="Times New Roman"/>
              <a:cs typeface="Times New Roman"/>
            </a:endParaRPr>
          </a:p>
          <a:p>
            <a:pPr marL="732155" marR="52705" indent="-268605">
              <a:lnSpc>
                <a:spcPts val="1370"/>
              </a:lnSpc>
              <a:spcBef>
                <a:spcPts val="80"/>
              </a:spcBef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spc="-10" dirty="0">
                <a:latin typeface="Times New Roman"/>
                <a:cs typeface="Times New Roman"/>
              </a:rPr>
              <a:t>políticas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diretrizes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implementar </a:t>
            </a:r>
            <a:r>
              <a:rPr sz="1200" dirty="0">
                <a:latin typeface="Times New Roman"/>
                <a:cs typeface="Times New Roman"/>
              </a:rPr>
              <a:t>ações para o desenvolvimento de  </a:t>
            </a:r>
            <a:r>
              <a:rPr sz="1200" spc="-5" dirty="0">
                <a:latin typeface="Times New Roman"/>
                <a:cs typeface="Times New Roman"/>
              </a:rPr>
              <a:t>programas </a:t>
            </a:r>
            <a:r>
              <a:rPr sz="1200" spc="-10" dirty="0">
                <a:latin typeface="Times New Roman"/>
                <a:cs typeface="Times New Roman"/>
              </a:rPr>
              <a:t>FIC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732155" marR="5080" indent="-268605">
              <a:lnSpc>
                <a:spcPts val="1370"/>
              </a:lnSpc>
              <a:spcBef>
                <a:spcPts val="20"/>
              </a:spcBef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Garantir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aplicação </a:t>
            </a:r>
            <a:r>
              <a:rPr sz="1200" spc="-5" dirty="0">
                <a:latin typeface="Times New Roman"/>
                <a:cs typeface="Times New Roman"/>
              </a:rPr>
              <a:t>das diretrizes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regulamentos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cursos </a:t>
            </a:r>
            <a:r>
              <a:rPr sz="1200" dirty="0">
                <a:latin typeface="Times New Roman"/>
                <a:cs typeface="Times New Roman"/>
              </a:rPr>
              <a:t>da EaD, </a:t>
            </a:r>
            <a:r>
              <a:rPr sz="1200" spc="-10" dirty="0">
                <a:latin typeface="Times New Roman"/>
                <a:cs typeface="Times New Roman"/>
              </a:rPr>
              <a:t>assessorando 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Direção Acadêmica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aplicação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delas;</a:t>
            </a:r>
            <a:endParaRPr sz="1200">
              <a:latin typeface="Times New Roman"/>
              <a:cs typeface="Times New Roman"/>
            </a:endParaRPr>
          </a:p>
          <a:p>
            <a:pPr marL="732155" marR="134620" indent="-268605">
              <a:lnSpc>
                <a:spcPts val="1370"/>
              </a:lnSpc>
              <a:spcBef>
                <a:spcPts val="20"/>
              </a:spcBef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Fornecer orientação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apoio ao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dirty="0">
                <a:latin typeface="Times New Roman"/>
                <a:cs typeface="Times New Roman"/>
              </a:rPr>
              <a:t>execução </a:t>
            </a:r>
            <a:r>
              <a:rPr sz="1200" spc="-5" dirty="0">
                <a:latin typeface="Times New Roman"/>
                <a:cs typeface="Times New Roman"/>
              </a:rPr>
              <a:t>dos regulamentos, </a:t>
            </a:r>
            <a:r>
              <a:rPr sz="1200" spc="-10" dirty="0">
                <a:latin typeface="Times New Roman"/>
                <a:cs typeface="Times New Roman"/>
              </a:rPr>
              <a:t>normas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10" dirty="0">
                <a:latin typeface="Times New Roman"/>
                <a:cs typeface="Times New Roman"/>
              </a:rPr>
              <a:t>demais </a:t>
            </a:r>
            <a:r>
              <a:rPr sz="1200" spc="-5" dirty="0">
                <a:latin typeface="Times New Roman"/>
                <a:cs typeface="Times New Roman"/>
              </a:rPr>
              <a:t>demandas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spc="-5" dirty="0">
                <a:latin typeface="Times New Roman"/>
                <a:cs typeface="Times New Roman"/>
              </a:rPr>
              <a:t>dos </a:t>
            </a:r>
            <a:r>
              <a:rPr sz="1200" dirty="0">
                <a:latin typeface="Times New Roman"/>
                <a:cs typeface="Times New Roman"/>
              </a:rPr>
              <a:t>cursos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EaD;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55"/>
              </a:lnSpc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Manter </a:t>
            </a:r>
            <a:r>
              <a:rPr sz="1200" spc="-10" dirty="0">
                <a:latin typeface="Times New Roman"/>
                <a:cs typeface="Times New Roman"/>
              </a:rPr>
              <a:t>atualizados, </a:t>
            </a:r>
            <a:r>
              <a:rPr sz="1200" spc="-5" dirty="0">
                <a:latin typeface="Times New Roman"/>
                <a:cs typeface="Times New Roman"/>
              </a:rPr>
              <a:t>nos </a:t>
            </a:r>
            <a:r>
              <a:rPr sz="1200" spc="-10" dirty="0">
                <a:latin typeface="Times New Roman"/>
                <a:cs typeface="Times New Roman"/>
              </a:rPr>
              <a:t>Sistemas </a:t>
            </a:r>
            <a:r>
              <a:rPr sz="1200" dirty="0">
                <a:latin typeface="Times New Roman"/>
                <a:cs typeface="Times New Roman"/>
              </a:rPr>
              <a:t>do MEC, </a:t>
            </a:r>
            <a:r>
              <a:rPr sz="1200" spc="-5" dirty="0">
                <a:latin typeface="Times New Roman"/>
                <a:cs typeface="Times New Roman"/>
              </a:rPr>
              <a:t>as </a:t>
            </a:r>
            <a:r>
              <a:rPr sz="1200" spc="-10" dirty="0">
                <a:latin typeface="Times New Roman"/>
                <a:cs typeface="Times New Roman"/>
              </a:rPr>
              <a:t>informações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cursos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EaD;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596" y="691641"/>
            <a:ext cx="5763260" cy="395557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732155" marR="50165" indent="-268605">
              <a:lnSpc>
                <a:spcPts val="1390"/>
              </a:lnSpc>
              <a:spcBef>
                <a:spcPts val="185"/>
              </a:spcBef>
              <a:buAutoNum type="romanUcPeriod" startAt="8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 </a:t>
            </a:r>
            <a:r>
              <a:rPr sz="1200" dirty="0">
                <a:latin typeface="Times New Roman"/>
                <a:cs typeface="Times New Roman"/>
              </a:rPr>
              <a:t>a rede de </a:t>
            </a:r>
            <a:r>
              <a:rPr sz="1200" spc="-10" dirty="0">
                <a:latin typeface="Times New Roman"/>
                <a:cs typeface="Times New Roman"/>
              </a:rPr>
              <a:t>apoio </a:t>
            </a:r>
            <a:r>
              <a:rPr sz="1200" spc="-5" dirty="0">
                <a:latin typeface="Times New Roman"/>
                <a:cs typeface="Times New Roman"/>
              </a:rPr>
              <a:t>tecnológico </a:t>
            </a:r>
            <a:r>
              <a:rPr sz="1200" dirty="0">
                <a:latin typeface="Times New Roman"/>
                <a:cs typeface="Times New Roman"/>
              </a:rPr>
              <a:t>e a </a:t>
            </a:r>
            <a:r>
              <a:rPr sz="1200" spc="-5" dirty="0">
                <a:latin typeface="Times New Roman"/>
                <a:cs typeface="Times New Roman"/>
              </a:rPr>
              <a:t>utilização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sistemas </a:t>
            </a:r>
            <a:r>
              <a:rPr sz="1200" spc="-5" dirty="0">
                <a:latin typeface="Times New Roman"/>
                <a:cs typeface="Times New Roman"/>
              </a:rPr>
              <a:t>interativos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aprendizagem </a:t>
            </a:r>
            <a:r>
              <a:rPr sz="1200" dirty="0">
                <a:latin typeface="Times New Roman"/>
                <a:cs typeface="Times New Roman"/>
              </a:rPr>
              <a:t>online </a:t>
            </a:r>
            <a:r>
              <a:rPr sz="1200" spc="-5" dirty="0">
                <a:latin typeface="Times New Roman"/>
                <a:cs typeface="Times New Roman"/>
              </a:rPr>
              <a:t>nas atividades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EaD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10"/>
              </a:lnSpc>
              <a:buAutoNum type="romanUcPeriod" startAt="8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índice </a:t>
            </a:r>
            <a:r>
              <a:rPr sz="1200" spc="5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desempenho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estudantes nos </a:t>
            </a:r>
            <a:r>
              <a:rPr sz="1200" dirty="0">
                <a:latin typeface="Times New Roman"/>
                <a:cs typeface="Times New Roman"/>
              </a:rPr>
              <a:t>cursos a </a:t>
            </a:r>
            <a:r>
              <a:rPr sz="1200" spc="-10" dirty="0">
                <a:latin typeface="Times New Roman"/>
                <a:cs typeface="Times New Roman"/>
              </a:rPr>
              <a:t>distância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nos</a:t>
            </a:r>
            <a:endParaRPr sz="1200">
              <a:latin typeface="Times New Roman"/>
              <a:cs typeface="Times New Roman"/>
            </a:endParaRPr>
          </a:p>
          <a:p>
            <a:pPr marL="732155">
              <a:lnSpc>
                <a:spcPts val="1380"/>
              </a:lnSpc>
            </a:pPr>
            <a:r>
              <a:rPr sz="1200" spc="-10" dirty="0">
                <a:latin typeface="Times New Roman"/>
                <a:cs typeface="Times New Roman"/>
              </a:rPr>
              <a:t>módulos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EaD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cursos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presenciais;</a:t>
            </a:r>
            <a:endParaRPr sz="1200">
              <a:latin typeface="Times New Roman"/>
              <a:cs typeface="Times New Roman"/>
            </a:endParaRPr>
          </a:p>
          <a:p>
            <a:pPr marL="732155" marR="86360" indent="-268605">
              <a:lnSpc>
                <a:spcPts val="1400"/>
              </a:lnSpc>
              <a:spcBef>
                <a:spcPts val="45"/>
              </a:spcBef>
              <a:buAutoNum type="romanUcPeriod" startAt="10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Acompanhar, </a:t>
            </a:r>
            <a:r>
              <a:rPr sz="1200" spc="-10" dirty="0">
                <a:latin typeface="Times New Roman"/>
                <a:cs typeface="Times New Roman"/>
              </a:rPr>
              <a:t>junto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Departamentos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Gestão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Cursos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Básico </a:t>
            </a:r>
            <a:r>
              <a:rPr sz="1200" dirty="0">
                <a:latin typeface="Times New Roman"/>
                <a:cs typeface="Times New Roman"/>
              </a:rPr>
              <a:t>e  Superior, </a:t>
            </a:r>
            <a:r>
              <a:rPr sz="1200" spc="-10" dirty="0">
                <a:latin typeface="Times New Roman"/>
                <a:cs typeface="Times New Roman"/>
              </a:rPr>
              <a:t>Extensão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Pesquisa, as atividades </a:t>
            </a:r>
            <a:r>
              <a:rPr sz="1200" dirty="0">
                <a:latin typeface="Times New Roman"/>
                <a:cs typeface="Times New Roman"/>
              </a:rPr>
              <a:t>acadêmicas </a:t>
            </a:r>
            <a:r>
              <a:rPr sz="1200" spc="-5" dirty="0">
                <a:latin typeface="Times New Roman"/>
                <a:cs typeface="Times New Roman"/>
              </a:rPr>
              <a:t>envolvendo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EaD;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00"/>
              </a:lnSpc>
              <a:buAutoNum type="romanUcPeriod" startAt="10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Assessorar as </a:t>
            </a:r>
            <a:r>
              <a:rPr sz="1200" spc="-10" dirty="0">
                <a:latin typeface="Times New Roman"/>
                <a:cs typeface="Times New Roman"/>
              </a:rPr>
              <a:t>Diretoriasde Ensino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implantação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coordenação </a:t>
            </a:r>
            <a:r>
              <a:rPr sz="1200" dirty="0">
                <a:latin typeface="Times New Roman"/>
                <a:cs typeface="Times New Roman"/>
              </a:rPr>
              <a:t>de cursos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na</a:t>
            </a:r>
            <a:endParaRPr sz="1200">
              <a:latin typeface="Times New Roman"/>
              <a:cs typeface="Times New Roman"/>
            </a:endParaRPr>
          </a:p>
          <a:p>
            <a:pPr marL="732155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modalidade EaD envolvendo </a:t>
            </a:r>
            <a:r>
              <a:rPr sz="1200" dirty="0">
                <a:latin typeface="Times New Roman"/>
                <a:cs typeface="Times New Roman"/>
              </a:rPr>
              <a:t>o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732155" marR="456565" indent="-268605">
              <a:lnSpc>
                <a:spcPts val="1390"/>
              </a:lnSpc>
              <a:spcBef>
                <a:spcPts val="50"/>
              </a:spcBef>
              <a:buAutoNum type="romanUcPeriod" startAt="12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cumprimento dos projetos </a:t>
            </a:r>
            <a:r>
              <a:rPr sz="1200" dirty="0">
                <a:latin typeface="Times New Roman"/>
                <a:cs typeface="Times New Roman"/>
              </a:rPr>
              <a:t>de EaD, </a:t>
            </a:r>
            <a:r>
              <a:rPr sz="1200" spc="-5" dirty="0">
                <a:latin typeface="Times New Roman"/>
                <a:cs typeface="Times New Roman"/>
              </a:rPr>
              <a:t>nos </a:t>
            </a:r>
            <a:r>
              <a:rPr sz="1200" dirty="0">
                <a:latin typeface="Times New Roman"/>
                <a:cs typeface="Times New Roman"/>
              </a:rPr>
              <a:t>aspectos </a:t>
            </a:r>
            <a:r>
              <a:rPr sz="1200" spc="-10" dirty="0">
                <a:latin typeface="Times New Roman"/>
                <a:cs typeface="Times New Roman"/>
              </a:rPr>
              <a:t>científicos,  </a:t>
            </a:r>
            <a:r>
              <a:rPr sz="1200" spc="-5" dirty="0">
                <a:latin typeface="Times New Roman"/>
                <a:cs typeface="Times New Roman"/>
              </a:rPr>
              <a:t>tecnológicos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pedagógicos;</a:t>
            </a:r>
            <a:endParaRPr sz="1200">
              <a:latin typeface="Times New Roman"/>
              <a:cs typeface="Times New Roman"/>
            </a:endParaRPr>
          </a:p>
          <a:p>
            <a:pPr marL="911860" indent="-448945">
              <a:lnSpc>
                <a:spcPts val="1310"/>
              </a:lnSpc>
              <a:buAutoNum type="romanUcPeriod" startAt="12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avaliar </a:t>
            </a:r>
            <a:r>
              <a:rPr sz="1200" spc="-5" dirty="0">
                <a:latin typeface="Times New Roman"/>
                <a:cs typeface="Times New Roman"/>
              </a:rPr>
              <a:t>as atividades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polos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apoio </a:t>
            </a:r>
            <a:r>
              <a:rPr sz="1200" dirty="0">
                <a:latin typeface="Times New Roman"/>
                <a:cs typeface="Times New Roman"/>
              </a:rPr>
              <a:t>e de </a:t>
            </a:r>
            <a:r>
              <a:rPr sz="1200" spc="-10" dirty="0">
                <a:latin typeface="Times New Roman"/>
                <a:cs typeface="Times New Roman"/>
              </a:rPr>
              <a:t>tutoria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presencial</a:t>
            </a:r>
            <a:endParaRPr sz="1200">
              <a:latin typeface="Times New Roman"/>
              <a:cs typeface="Times New Roman"/>
            </a:endParaRPr>
          </a:p>
          <a:p>
            <a:pPr marL="732155">
              <a:lnSpc>
                <a:spcPts val="1380"/>
              </a:lnSpc>
            </a:pP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cursos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distância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  <a:p>
            <a:pPr marL="732155" marR="87630" indent="-268605">
              <a:lnSpc>
                <a:spcPts val="1390"/>
              </a:lnSpc>
              <a:spcBef>
                <a:spcPts val="55"/>
              </a:spcBef>
              <a:buAutoNum type="romanUcPeriod" startAt="14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avaliar </a:t>
            </a:r>
            <a:r>
              <a:rPr sz="1200" spc="-5" dirty="0">
                <a:latin typeface="Times New Roman"/>
                <a:cs typeface="Times New Roman"/>
              </a:rPr>
              <a:t>as atividades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tutoria </a:t>
            </a:r>
            <a:r>
              <a:rPr sz="1200" i="1" dirty="0">
                <a:latin typeface="Times New Roman"/>
                <a:cs typeface="Times New Roman"/>
              </a:rPr>
              <a:t>online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cursos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distância </a:t>
            </a:r>
            <a:r>
              <a:rPr sz="1200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10"/>
              </a:lnSpc>
              <a:buAutoNum type="romanUcPeriod" startAt="14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Orientar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trabalhos das comissões, </a:t>
            </a:r>
            <a:r>
              <a:rPr sz="1200" dirty="0">
                <a:latin typeface="Times New Roman"/>
                <a:cs typeface="Times New Roman"/>
              </a:rPr>
              <a:t>grupos de </a:t>
            </a:r>
            <a:r>
              <a:rPr sz="1200" spc="-5" dirty="0">
                <a:latin typeface="Times New Roman"/>
                <a:cs typeface="Times New Roman"/>
              </a:rPr>
              <a:t>estudos </a:t>
            </a:r>
            <a:r>
              <a:rPr sz="1200" dirty="0">
                <a:latin typeface="Times New Roman"/>
                <a:cs typeface="Times New Roman"/>
              </a:rPr>
              <a:t>e grupos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  <a:p>
            <a:pPr marL="732155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trabalhos, acerca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alterações </a:t>
            </a:r>
            <a:r>
              <a:rPr sz="1200" dirty="0">
                <a:latin typeface="Times New Roman"/>
                <a:cs typeface="Times New Roman"/>
              </a:rPr>
              <a:t>e/ou </a:t>
            </a:r>
            <a:r>
              <a:rPr sz="1200" spc="-5" dirty="0">
                <a:latin typeface="Times New Roman"/>
                <a:cs typeface="Times New Roman"/>
              </a:rPr>
              <a:t>proposta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implantação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cursos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distância;</a:t>
            </a:r>
            <a:endParaRPr sz="1200">
              <a:latin typeface="Times New Roman"/>
              <a:cs typeface="Times New Roman"/>
            </a:endParaRPr>
          </a:p>
          <a:p>
            <a:pPr marL="911860" indent="-448945">
              <a:lnSpc>
                <a:spcPts val="1380"/>
              </a:lnSpc>
              <a:buAutoNum type="romanUcPeriod" startAt="16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Garantir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cumprimento </a:t>
            </a:r>
            <a:r>
              <a:rPr sz="1200" spc="-5" dirty="0">
                <a:latin typeface="Times New Roman"/>
                <a:cs typeface="Times New Roman"/>
              </a:rPr>
              <a:t>das </a:t>
            </a:r>
            <a:r>
              <a:rPr sz="1200" spc="-10" dirty="0">
                <a:latin typeface="Times New Roman"/>
                <a:cs typeface="Times New Roman"/>
              </a:rPr>
              <a:t>Normas </a:t>
            </a:r>
            <a:r>
              <a:rPr sz="1200" spc="-5" dirty="0">
                <a:latin typeface="Times New Roman"/>
                <a:cs typeface="Times New Roman"/>
              </a:rPr>
              <a:t>Acadêmicas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Educação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Distância;</a:t>
            </a:r>
            <a:endParaRPr sz="1200">
              <a:latin typeface="Times New Roman"/>
              <a:cs typeface="Times New Roman"/>
            </a:endParaRPr>
          </a:p>
          <a:p>
            <a:pPr marL="911860" indent="-448945">
              <a:lnSpc>
                <a:spcPts val="1380"/>
              </a:lnSpc>
              <a:buAutoNum type="romanUcPeriod" startAt="16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Representar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Direção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Básico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Profissional quando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designado(a);</a:t>
            </a:r>
            <a:endParaRPr sz="1200">
              <a:latin typeface="Times New Roman"/>
              <a:cs typeface="Times New Roman"/>
            </a:endParaRPr>
          </a:p>
          <a:p>
            <a:pPr marL="732155" marR="284480" indent="-268605">
              <a:lnSpc>
                <a:spcPts val="1390"/>
              </a:lnSpc>
              <a:spcBef>
                <a:spcPts val="50"/>
              </a:spcBef>
              <a:buAutoNum type="romanUcPeriod" startAt="16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coordenar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planejamento </a:t>
            </a:r>
            <a:r>
              <a:rPr sz="1200" spc="-5" dirty="0">
                <a:latin typeface="Times New Roman"/>
                <a:cs typeface="Times New Roman"/>
              </a:rPr>
              <a:t>anual </a:t>
            </a:r>
            <a:r>
              <a:rPr sz="1200" dirty="0">
                <a:latin typeface="Times New Roman"/>
                <a:cs typeface="Times New Roman"/>
              </a:rPr>
              <a:t>e o relatório </a:t>
            </a:r>
            <a:r>
              <a:rPr sz="1200" spc="-5" dirty="0">
                <a:latin typeface="Times New Roman"/>
                <a:cs typeface="Times New Roman"/>
              </a:rPr>
              <a:t>anual </a:t>
            </a:r>
            <a:r>
              <a:rPr sz="1200" dirty="0">
                <a:latin typeface="Times New Roman"/>
                <a:cs typeface="Times New Roman"/>
              </a:rPr>
              <a:t>de gestão da  </a:t>
            </a:r>
            <a:r>
              <a:rPr sz="1200" spc="-5" dirty="0">
                <a:latin typeface="Times New Roman"/>
                <a:cs typeface="Times New Roman"/>
              </a:rPr>
              <a:t>Coordenação.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lang="pt-BR" sz="1200" b="1" spc="-10" dirty="0" smtClean="0">
                <a:latin typeface="Times New Roman"/>
                <a:cs typeface="Times New Roman"/>
              </a:rPr>
              <a:t>40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Setor </a:t>
            </a:r>
            <a:r>
              <a:rPr sz="1200" b="1" spc="-5" dirty="0">
                <a:latin typeface="Times New Roman"/>
                <a:cs typeface="Times New Roman"/>
              </a:rPr>
              <a:t>de Alimentação Escolar as seguintes</a:t>
            </a:r>
            <a:r>
              <a:rPr sz="1200" b="1" spc="5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95527" y="6319773"/>
            <a:ext cx="328295" cy="427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VII.  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95527" y="7591170"/>
            <a:ext cx="1733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95527" y="4707127"/>
            <a:ext cx="5650230" cy="361696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240"/>
              </a:spcBef>
              <a:buAutoNum type="romanUcPeriod"/>
              <a:tabLst>
                <a:tab pos="469265" algn="l"/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aplicação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dirty="0">
                <a:latin typeface="Times New Roman"/>
                <a:cs typeface="Times New Roman"/>
              </a:rPr>
              <a:t>recursos </a:t>
            </a:r>
            <a:r>
              <a:rPr sz="1200" spc="-10" dirty="0">
                <a:latin typeface="Times New Roman"/>
                <a:cs typeface="Times New Roman"/>
              </a:rPr>
              <a:t>federais </a:t>
            </a:r>
            <a:r>
              <a:rPr sz="1200" spc="-5" dirty="0">
                <a:latin typeface="Times New Roman"/>
                <a:cs typeface="Times New Roman"/>
              </a:rPr>
              <a:t>transferidos </a:t>
            </a:r>
            <a:r>
              <a:rPr sz="1200" dirty="0">
                <a:latin typeface="Times New Roman"/>
                <a:cs typeface="Times New Roman"/>
              </a:rPr>
              <a:t>à conta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PNAE;</a:t>
            </a:r>
            <a:endParaRPr sz="12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145"/>
              </a:spcBef>
              <a:buAutoNum type="romanUcPeriod"/>
              <a:tabLst>
                <a:tab pos="469265" algn="l"/>
                <a:tab pos="469900" algn="l"/>
              </a:tabLst>
            </a:pPr>
            <a:r>
              <a:rPr sz="1200" dirty="0">
                <a:latin typeface="Times New Roman"/>
                <a:cs typeface="Times New Roman"/>
              </a:rPr>
              <a:t>Contratar e </a:t>
            </a:r>
            <a:r>
              <a:rPr sz="1200" spc="-5" dirty="0">
                <a:latin typeface="Times New Roman"/>
                <a:cs typeface="Times New Roman"/>
              </a:rPr>
              <a:t>treinar </a:t>
            </a:r>
            <a:r>
              <a:rPr sz="1200" spc="-20" dirty="0">
                <a:latin typeface="Times New Roman"/>
                <a:cs typeface="Times New Roman"/>
              </a:rPr>
              <a:t>mão </a:t>
            </a:r>
            <a:r>
              <a:rPr sz="1200" dirty="0">
                <a:latin typeface="Times New Roman"/>
                <a:cs typeface="Times New Roman"/>
              </a:rPr>
              <a:t>de obra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necessária;</a:t>
            </a:r>
            <a:endParaRPr sz="12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145"/>
              </a:spcBef>
              <a:buAutoNum type="romanUcPeriod"/>
              <a:tabLst>
                <a:tab pos="469265" algn="l"/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objetos para o </a:t>
            </a:r>
            <a:r>
              <a:rPr sz="1200" spc="-10" dirty="0">
                <a:latin typeface="Times New Roman"/>
                <a:cs typeface="Times New Roman"/>
              </a:rPr>
              <a:t>processo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licitatório;</a:t>
            </a:r>
            <a:endParaRPr sz="12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145"/>
              </a:spcBef>
              <a:buAutoNum type="romanUcPeriod"/>
              <a:tabLst>
                <a:tab pos="469265" algn="l"/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Fiscalizar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serviços </a:t>
            </a:r>
            <a:r>
              <a:rPr sz="1200" dirty="0">
                <a:latin typeface="Times New Roman"/>
                <a:cs typeface="Times New Roman"/>
              </a:rPr>
              <a:t>prestados à </a:t>
            </a:r>
            <a:r>
              <a:rPr sz="1200" spc="-5" dirty="0">
                <a:latin typeface="Times New Roman"/>
                <a:cs typeface="Times New Roman"/>
              </a:rPr>
              <a:t>Alimentação </a:t>
            </a:r>
            <a:r>
              <a:rPr sz="1200" spc="-15" dirty="0">
                <a:latin typeface="Times New Roman"/>
                <a:cs typeface="Times New Roman"/>
              </a:rPr>
              <a:t>Escolar </a:t>
            </a:r>
            <a:r>
              <a:rPr sz="1200" spc="-5" dirty="0">
                <a:latin typeface="Times New Roman"/>
                <a:cs typeface="Times New Roman"/>
              </a:rPr>
              <a:t>(Fiscalização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contratos);</a:t>
            </a:r>
            <a:endParaRPr sz="1200">
              <a:latin typeface="Times New Roman"/>
              <a:cs typeface="Times New Roman"/>
            </a:endParaRPr>
          </a:p>
          <a:p>
            <a:pPr marL="469265" marR="7620" indent="-457200">
              <a:lnSpc>
                <a:spcPts val="1590"/>
              </a:lnSpc>
              <a:spcBef>
                <a:spcPts val="70"/>
              </a:spcBef>
              <a:buAutoNum type="romanUcPeriod"/>
              <a:tabLst>
                <a:tab pos="469265" algn="l"/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Proceder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aquisição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abastecimento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gêneros alimentícios perecíveis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10" dirty="0">
                <a:latin typeface="Times New Roman"/>
                <a:cs typeface="Times New Roman"/>
              </a:rPr>
              <a:t>não-  </a:t>
            </a:r>
            <a:r>
              <a:rPr sz="1200" spc="-5" dirty="0">
                <a:latin typeface="Times New Roman"/>
                <a:cs typeface="Times New Roman"/>
              </a:rPr>
              <a:t>perecíveis;</a:t>
            </a:r>
            <a:endParaRPr sz="12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65"/>
              </a:spcBef>
              <a:buAutoNum type="romanUcPeriod"/>
              <a:tabLst>
                <a:tab pos="469265" algn="l"/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monitorar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aquisição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produtos, </a:t>
            </a:r>
            <a:r>
              <a:rPr sz="1200" spc="-10" dirty="0">
                <a:latin typeface="Times New Roman"/>
                <a:cs typeface="Times New Roman"/>
              </a:rPr>
              <a:t>zelando pela </a:t>
            </a:r>
            <a:r>
              <a:rPr sz="1200" dirty="0">
                <a:latin typeface="Times New Roman"/>
                <a:cs typeface="Times New Roman"/>
              </a:rPr>
              <a:t>qualidade </a:t>
            </a:r>
            <a:r>
              <a:rPr sz="1200" spc="-5" dirty="0">
                <a:latin typeface="Times New Roman"/>
                <a:cs typeface="Times New Roman"/>
              </a:rPr>
              <a:t>deles,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em</a:t>
            </a:r>
            <a:endParaRPr sz="1200">
              <a:latin typeface="Times New Roman"/>
              <a:cs typeface="Times New Roman"/>
            </a:endParaRPr>
          </a:p>
          <a:p>
            <a:pPr marL="469265">
              <a:lnSpc>
                <a:spcPct val="100000"/>
              </a:lnSpc>
              <a:spcBef>
                <a:spcPts val="140"/>
              </a:spcBef>
            </a:pPr>
            <a:r>
              <a:rPr sz="1200" dirty="0">
                <a:latin typeface="Times New Roman"/>
                <a:cs typeface="Times New Roman"/>
              </a:rPr>
              <a:t>todos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5" dirty="0">
                <a:latin typeface="Times New Roman"/>
                <a:cs typeface="Times New Roman"/>
              </a:rPr>
              <a:t>níveis, </a:t>
            </a:r>
            <a:r>
              <a:rPr sz="1200" spc="5" dirty="0">
                <a:latin typeface="Times New Roman"/>
                <a:cs typeface="Times New Roman"/>
              </a:rPr>
              <a:t>até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recebimento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refeição </a:t>
            </a:r>
            <a:r>
              <a:rPr sz="1200" spc="-10" dirty="0">
                <a:latin typeface="Times New Roman"/>
                <a:cs typeface="Times New Roman"/>
              </a:rPr>
              <a:t>pelos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alunos;</a:t>
            </a:r>
            <a:endParaRPr sz="1200">
              <a:latin typeface="Times New Roman"/>
              <a:cs typeface="Times New Roman"/>
            </a:endParaRPr>
          </a:p>
          <a:p>
            <a:pPr marL="469265" marR="8890">
              <a:lnSpc>
                <a:spcPct val="102499"/>
              </a:lnSpc>
              <a:spcBef>
                <a:spcPts val="135"/>
              </a:spcBef>
            </a:pPr>
            <a:r>
              <a:rPr sz="1200" spc="-5" dirty="0">
                <a:latin typeface="Times New Roman"/>
                <a:cs typeface="Times New Roman"/>
              </a:rPr>
              <a:t>Orientar sobre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armazenamento dos </a:t>
            </a:r>
            <a:r>
              <a:rPr sz="1200" dirty="0">
                <a:latin typeface="Times New Roman"/>
                <a:cs typeface="Times New Roman"/>
              </a:rPr>
              <a:t>gêneros </a:t>
            </a:r>
            <a:r>
              <a:rPr sz="1200" spc="-10" dirty="0">
                <a:latin typeface="Times New Roman"/>
                <a:cs typeface="Times New Roman"/>
              </a:rPr>
              <a:t>alimentícios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depósito adequado;  </a:t>
            </a:r>
            <a:r>
              <a:rPr sz="1200" spc="-10" dirty="0">
                <a:latin typeface="Times New Roman"/>
                <a:cs typeface="Times New Roman"/>
              </a:rPr>
              <a:t>Comunicar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Administração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10" dirty="0">
                <a:latin typeface="Times New Roman"/>
                <a:cs typeface="Times New Roman"/>
              </a:rPr>
              <a:t>fiscal </a:t>
            </a:r>
            <a:r>
              <a:rPr sz="1200" dirty="0">
                <a:latin typeface="Times New Roman"/>
                <a:cs typeface="Times New Roman"/>
              </a:rPr>
              <a:t>de contrato de </a:t>
            </a:r>
            <a:r>
              <a:rPr sz="1200" spc="-10" dirty="0">
                <a:latin typeface="Times New Roman"/>
                <a:cs typeface="Times New Roman"/>
              </a:rPr>
              <a:t>fornecimento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alimentos,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ocorrência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irregularidades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relação </a:t>
            </a:r>
            <a:r>
              <a:rPr sz="1200" spc="-5" dirty="0">
                <a:latin typeface="Times New Roman"/>
                <a:cs typeface="Times New Roman"/>
              </a:rPr>
              <a:t>aos gêneros </a:t>
            </a:r>
            <a:r>
              <a:rPr sz="1200" spc="-10" dirty="0">
                <a:latin typeface="Times New Roman"/>
                <a:cs typeface="Times New Roman"/>
              </a:rPr>
              <a:t>alimentícios,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tais</a:t>
            </a:r>
            <a:endParaRPr sz="1200">
              <a:latin typeface="Times New Roman"/>
              <a:cs typeface="Times New Roman"/>
            </a:endParaRPr>
          </a:p>
          <a:p>
            <a:pPr marL="469265" marR="9525">
              <a:lnSpc>
                <a:spcPts val="1370"/>
              </a:lnSpc>
              <a:spcBef>
                <a:spcPts val="60"/>
              </a:spcBef>
            </a:pPr>
            <a:r>
              <a:rPr sz="1200" spc="-5" dirty="0">
                <a:latin typeface="Times New Roman"/>
                <a:cs typeface="Times New Roman"/>
              </a:rPr>
              <a:t>como: vencimentodo </a:t>
            </a:r>
            <a:r>
              <a:rPr sz="1200" spc="-10" dirty="0">
                <a:latin typeface="Times New Roman"/>
                <a:cs typeface="Times New Roman"/>
              </a:rPr>
              <a:t>prazo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validade, </a:t>
            </a:r>
            <a:r>
              <a:rPr sz="1200" spc="-5" dirty="0">
                <a:latin typeface="Times New Roman"/>
                <a:cs typeface="Times New Roman"/>
              </a:rPr>
              <a:t>deterioração, </a:t>
            </a:r>
            <a:r>
              <a:rPr sz="1200" spc="-10" dirty="0">
                <a:latin typeface="Times New Roman"/>
                <a:cs typeface="Times New Roman"/>
              </a:rPr>
              <a:t>desvio, </a:t>
            </a:r>
            <a:r>
              <a:rPr sz="1200" spc="-5" dirty="0">
                <a:latin typeface="Times New Roman"/>
                <a:cs typeface="Times New Roman"/>
              </a:rPr>
              <a:t>furtos, </a:t>
            </a:r>
            <a:r>
              <a:rPr sz="1200" dirty="0">
                <a:latin typeface="Times New Roman"/>
                <a:cs typeface="Times New Roman"/>
              </a:rPr>
              <a:t>entre outros  para que </a:t>
            </a:r>
            <a:r>
              <a:rPr sz="1200" spc="-10" dirty="0">
                <a:latin typeface="Times New Roman"/>
                <a:cs typeface="Times New Roman"/>
              </a:rPr>
              <a:t>sejam </a:t>
            </a:r>
            <a:r>
              <a:rPr sz="1200" dirty="0">
                <a:latin typeface="Times New Roman"/>
                <a:cs typeface="Times New Roman"/>
              </a:rPr>
              <a:t>tomadas </a:t>
            </a:r>
            <a:r>
              <a:rPr sz="1200" spc="-5" dirty="0">
                <a:latin typeface="Times New Roman"/>
                <a:cs typeface="Times New Roman"/>
              </a:rPr>
              <a:t>asdevidas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providências;</a:t>
            </a:r>
            <a:endParaRPr sz="1200">
              <a:latin typeface="Times New Roman"/>
              <a:cs typeface="Times New Roman"/>
            </a:endParaRPr>
          </a:p>
          <a:p>
            <a:pPr marL="469265" marR="10795" indent="-457200">
              <a:lnSpc>
                <a:spcPts val="1370"/>
              </a:lnSpc>
              <a:spcBef>
                <a:spcPts val="20"/>
              </a:spcBef>
              <a:tabLst>
                <a:tab pos="469265" algn="l"/>
              </a:tabLst>
            </a:pPr>
            <a:r>
              <a:rPr sz="1200" dirty="0">
                <a:latin typeface="Times New Roman"/>
                <a:cs typeface="Times New Roman"/>
              </a:rPr>
              <a:t>IX.	</a:t>
            </a: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elaboração dos </a:t>
            </a:r>
            <a:r>
              <a:rPr sz="1200" spc="-10" dirty="0">
                <a:latin typeface="Times New Roman"/>
                <a:cs typeface="Times New Roman"/>
              </a:rPr>
              <a:t>cardápios, </a:t>
            </a:r>
            <a:r>
              <a:rPr sz="1200" spc="-5" dirty="0">
                <a:latin typeface="Times New Roman"/>
                <a:cs typeface="Times New Roman"/>
              </a:rPr>
              <a:t>opinando sobres </a:t>
            </a:r>
            <a:r>
              <a:rPr sz="1200" spc="5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adequação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realidade  </a:t>
            </a:r>
            <a:r>
              <a:rPr sz="1200" spc="-10" dirty="0">
                <a:latin typeface="Times New Roman"/>
                <a:cs typeface="Times New Roman"/>
              </a:rPr>
              <a:t>local;</a:t>
            </a:r>
            <a:endParaRPr sz="1200">
              <a:latin typeface="Times New Roman"/>
              <a:cs typeface="Times New Roman"/>
            </a:endParaRPr>
          </a:p>
          <a:p>
            <a:pPr marL="469265" marR="12065">
              <a:lnSpc>
                <a:spcPts val="1370"/>
              </a:lnSpc>
              <a:spcBef>
                <a:spcPts val="20"/>
              </a:spcBef>
              <a:tabLst>
                <a:tab pos="1139190" algn="l"/>
                <a:tab pos="2107565" algn="l"/>
                <a:tab pos="4476750" algn="l"/>
                <a:tab pos="4747895" algn="l"/>
              </a:tabLst>
            </a:pPr>
            <a:r>
              <a:rPr sz="1200" spc="-5" dirty="0">
                <a:latin typeface="Times New Roman"/>
                <a:cs typeface="Times New Roman"/>
              </a:rPr>
              <a:t>P</a:t>
            </a:r>
            <a:r>
              <a:rPr sz="1200" spc="-20" dirty="0">
                <a:latin typeface="Times New Roman"/>
                <a:cs typeface="Times New Roman"/>
              </a:rPr>
              <a:t>r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5" dirty="0">
                <a:latin typeface="Times New Roman"/>
                <a:cs typeface="Times New Roman"/>
              </a:rPr>
              <a:t>ce</a:t>
            </a:r>
            <a:r>
              <a:rPr sz="1200" dirty="0">
                <a:latin typeface="Times New Roman"/>
                <a:cs typeface="Times New Roman"/>
              </a:rPr>
              <a:t>d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r	a  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40" dirty="0">
                <a:latin typeface="Times New Roman"/>
                <a:cs typeface="Times New Roman"/>
              </a:rPr>
              <a:t>s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25" dirty="0">
                <a:latin typeface="Times New Roman"/>
                <a:cs typeface="Times New Roman"/>
              </a:rPr>
              <a:t>li</a:t>
            </a:r>
            <a:r>
              <a:rPr sz="1200" spc="15" dirty="0">
                <a:latin typeface="Times New Roman"/>
                <a:cs typeface="Times New Roman"/>
              </a:rPr>
              <a:t>c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spc="-5" dirty="0">
                <a:latin typeface="Times New Roman"/>
                <a:cs typeface="Times New Roman"/>
              </a:rPr>
              <a:t>çã</a:t>
            </a:r>
            <a:r>
              <a:rPr sz="1200" dirty="0">
                <a:latin typeface="Times New Roman"/>
                <a:cs typeface="Times New Roman"/>
              </a:rPr>
              <a:t>o	de  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qu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spc="5" dirty="0">
                <a:latin typeface="Times New Roman"/>
                <a:cs typeface="Times New Roman"/>
              </a:rPr>
              <a:t>s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çã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dirty="0">
                <a:latin typeface="Times New Roman"/>
                <a:cs typeface="Times New Roman"/>
              </a:rPr>
              <a:t>/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20" dirty="0">
                <a:latin typeface="Times New Roman"/>
                <a:cs typeface="Times New Roman"/>
              </a:rPr>
              <a:t>s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çã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25" dirty="0">
                <a:latin typeface="Times New Roman"/>
                <a:cs typeface="Times New Roman"/>
              </a:rPr>
              <a:t>/</a:t>
            </a:r>
            <a:r>
              <a:rPr sz="1200" spc="-50" dirty="0">
                <a:latin typeface="Times New Roman"/>
                <a:cs typeface="Times New Roman"/>
              </a:rPr>
              <a:t>m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dirty="0">
                <a:latin typeface="Times New Roman"/>
                <a:cs typeface="Times New Roman"/>
              </a:rPr>
              <a:t>u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çã</a:t>
            </a:r>
            <a:r>
              <a:rPr sz="1200" dirty="0">
                <a:latin typeface="Times New Roman"/>
                <a:cs typeface="Times New Roman"/>
              </a:rPr>
              <a:t>o	de	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qu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spc="-25" dirty="0">
                <a:latin typeface="Times New Roman"/>
                <a:cs typeface="Times New Roman"/>
              </a:rPr>
              <a:t>m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20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,  </a:t>
            </a:r>
            <a:r>
              <a:rPr sz="1200" spc="-5" dirty="0">
                <a:latin typeface="Times New Roman"/>
                <a:cs typeface="Times New Roman"/>
              </a:rPr>
              <a:t>utensílios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mobiliários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cozinha,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despensas,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manutenção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instalações</a:t>
            </a:r>
            <a:endParaRPr sz="1200">
              <a:latin typeface="Times New Roman"/>
              <a:cs typeface="Times New Roman"/>
            </a:endParaRPr>
          </a:p>
          <a:p>
            <a:pPr marL="469265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utilizadas, </a:t>
            </a:r>
            <a:r>
              <a:rPr sz="1200" dirty="0">
                <a:latin typeface="Times New Roman"/>
                <a:cs typeface="Times New Roman"/>
              </a:rPr>
              <a:t>dentre outras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necessárias;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  <a:tabLst>
                <a:tab pos="469265" algn="l"/>
              </a:tabLst>
            </a:pPr>
            <a:r>
              <a:rPr sz="1200" spc="-5" dirty="0">
                <a:latin typeface="Times New Roman"/>
                <a:cs typeface="Times New Roman"/>
              </a:rPr>
              <a:t>XI.	Encaminhar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chefia </a:t>
            </a:r>
            <a:r>
              <a:rPr sz="1200" spc="-5" dirty="0">
                <a:latin typeface="Times New Roman"/>
                <a:cs typeface="Times New Roman"/>
              </a:rPr>
              <a:t>imediata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desenvolvidas </a:t>
            </a:r>
            <a:r>
              <a:rPr sz="1200" spc="-10" dirty="0">
                <a:latin typeface="Times New Roman"/>
                <a:cs typeface="Times New Roman"/>
              </a:rPr>
              <a:t>pelo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setor.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596" y="4490465"/>
            <a:ext cx="5879465" cy="5041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10160">
              <a:lnSpc>
                <a:spcPts val="1390"/>
              </a:lnSpc>
              <a:spcBef>
                <a:spcPts val="185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4</a:t>
            </a:r>
            <a:r>
              <a:rPr lang="pt-BR" sz="1200" b="1" dirty="0" smtClean="0">
                <a:latin typeface="Times New Roman"/>
                <a:cs typeface="Times New Roman"/>
              </a:rPr>
              <a:t>1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à </a:t>
            </a:r>
            <a:r>
              <a:rPr sz="1200" b="1" spc="-5" dirty="0">
                <a:latin typeface="Times New Roman"/>
                <a:cs typeface="Times New Roman"/>
              </a:rPr>
              <a:t>Diretoria de Graduação </a:t>
            </a:r>
            <a:r>
              <a:rPr sz="1200" b="1" dirty="0">
                <a:latin typeface="Times New Roman"/>
                <a:cs typeface="Times New Roman"/>
              </a:rPr>
              <a:t>e </a:t>
            </a:r>
            <a:r>
              <a:rPr sz="1200" b="1" spc="-5" dirty="0">
                <a:latin typeface="Times New Roman"/>
                <a:cs typeface="Times New Roman"/>
              </a:rPr>
              <a:t>Políticas Educacionais </a:t>
            </a:r>
            <a:r>
              <a:rPr sz="1200" b="1" spc="5" dirty="0">
                <a:latin typeface="Times New Roman"/>
                <a:cs typeface="Times New Roman"/>
              </a:rPr>
              <a:t>as </a:t>
            </a:r>
            <a:r>
              <a:rPr sz="1200" b="1" spc="-5" dirty="0">
                <a:latin typeface="Times New Roman"/>
                <a:cs typeface="Times New Roman"/>
              </a:rPr>
              <a:t>seguintes  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50">
              <a:latin typeface="Times New Roman"/>
              <a:cs typeface="Times New Roman"/>
            </a:endParaRPr>
          </a:p>
          <a:p>
            <a:pPr marL="469900" marR="20320" indent="173355">
              <a:lnSpc>
                <a:spcPts val="1370"/>
              </a:lnSpc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Planejar, coordenar, supervisionar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executar atividades referentes ao </a:t>
            </a:r>
            <a:r>
              <a:rPr sz="1200" spc="-10" dirty="0">
                <a:latin typeface="Times New Roman"/>
                <a:cs typeface="Times New Roman"/>
              </a:rPr>
              <a:t>Ensino  </a:t>
            </a:r>
            <a:r>
              <a:rPr sz="1200" spc="-5" dirty="0">
                <a:latin typeface="Times New Roman"/>
                <a:cs typeface="Times New Roman"/>
              </a:rPr>
              <a:t>Superior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Graduação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às </a:t>
            </a:r>
            <a:r>
              <a:rPr sz="1200" spc="-10" dirty="0">
                <a:latin typeface="Times New Roman"/>
                <a:cs typeface="Times New Roman"/>
              </a:rPr>
              <a:t>Políticas </a:t>
            </a:r>
            <a:r>
              <a:rPr sz="1200" spc="-5" dirty="0">
                <a:latin typeface="Times New Roman"/>
                <a:cs typeface="Times New Roman"/>
              </a:rPr>
              <a:t>Educacionais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Belém;</a:t>
            </a:r>
            <a:endParaRPr sz="1200">
              <a:latin typeface="Times New Roman"/>
              <a:cs typeface="Times New Roman"/>
            </a:endParaRPr>
          </a:p>
          <a:p>
            <a:pPr marL="469900" marR="12065" indent="121920">
              <a:lnSpc>
                <a:spcPts val="1370"/>
              </a:lnSpc>
              <a:spcBef>
                <a:spcPts val="20"/>
              </a:spcBef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articulação </a:t>
            </a:r>
            <a:r>
              <a:rPr sz="1200" dirty="0">
                <a:latin typeface="Times New Roman"/>
                <a:cs typeface="Times New Roman"/>
              </a:rPr>
              <a:t>entre a </a:t>
            </a:r>
            <a:r>
              <a:rPr sz="1200" spc="-5" dirty="0">
                <a:latin typeface="Times New Roman"/>
                <a:cs typeface="Times New Roman"/>
              </a:rPr>
              <a:t>educação superior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as diferentes </a:t>
            </a:r>
            <a:r>
              <a:rPr sz="1200" spc="-10" dirty="0">
                <a:latin typeface="Times New Roman"/>
                <a:cs typeface="Times New Roman"/>
              </a:rPr>
              <a:t>formas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estratégias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educação;</a:t>
            </a:r>
            <a:endParaRPr sz="1200">
              <a:latin typeface="Times New Roman"/>
              <a:cs typeface="Times New Roman"/>
            </a:endParaRPr>
          </a:p>
          <a:p>
            <a:pPr marL="951865" indent="-409575">
              <a:lnSpc>
                <a:spcPts val="1310"/>
              </a:lnSpc>
              <a:buAutoNum type="romanUcPeriod"/>
              <a:tabLst>
                <a:tab pos="951865" algn="l"/>
                <a:tab pos="952500" algn="l"/>
              </a:tabLst>
            </a:pPr>
            <a:r>
              <a:rPr sz="1200" spc="-10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estudo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viabilidade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5" dirty="0">
                <a:latin typeface="Times New Roman"/>
                <a:cs typeface="Times New Roman"/>
              </a:rPr>
              <a:t>criação </a:t>
            </a:r>
            <a:r>
              <a:rPr sz="1200" spc="-15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novos </a:t>
            </a:r>
            <a:r>
              <a:rPr sz="1200" dirty="0">
                <a:latin typeface="Times New Roman"/>
                <a:cs typeface="Times New Roman"/>
              </a:rPr>
              <a:t>cursos de</a:t>
            </a:r>
            <a:r>
              <a:rPr sz="1200" spc="-1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graduação,</a:t>
            </a:r>
            <a:endParaRPr sz="1200">
              <a:latin typeface="Times New Roman"/>
              <a:cs typeface="Times New Roman"/>
            </a:endParaRPr>
          </a:p>
          <a:p>
            <a:pPr marL="469900" marR="9525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bem como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ampliação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vagas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dirty="0">
                <a:latin typeface="Times New Roman"/>
                <a:cs typeface="Times New Roman"/>
              </a:rPr>
              <a:t>cursos </a:t>
            </a:r>
            <a:r>
              <a:rPr sz="1200" spc="-15" dirty="0">
                <a:latin typeface="Times New Roman"/>
                <a:cs typeface="Times New Roman"/>
              </a:rPr>
              <a:t>já </a:t>
            </a:r>
            <a:r>
              <a:rPr sz="1200" spc="-5" dirty="0">
                <a:latin typeface="Times New Roman"/>
                <a:cs typeface="Times New Roman"/>
              </a:rPr>
              <a:t>existentes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Campus,  </a:t>
            </a:r>
            <a:r>
              <a:rPr sz="1200" spc="-5" dirty="0">
                <a:latin typeface="Times New Roman"/>
                <a:cs typeface="Times New Roman"/>
              </a:rPr>
              <a:t>atendendo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demanda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ao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PDC;</a:t>
            </a:r>
            <a:endParaRPr sz="1200">
              <a:latin typeface="Times New Roman"/>
              <a:cs typeface="Times New Roman"/>
            </a:endParaRPr>
          </a:p>
          <a:p>
            <a:pPr marL="469900" marR="9525" indent="63500">
              <a:lnSpc>
                <a:spcPts val="1370"/>
              </a:lnSpc>
              <a:spcBef>
                <a:spcPts val="20"/>
              </a:spcBef>
              <a:buAutoNum type="romanUcPeriod" startAt="4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proposta pedagógica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organização didático-curricular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Campus,  </a:t>
            </a:r>
            <a:r>
              <a:rPr sz="1200" spc="-5" dirty="0">
                <a:latin typeface="Times New Roman"/>
                <a:cs typeface="Times New Roman"/>
              </a:rPr>
              <a:t>observada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legislação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normas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vigentes;</a:t>
            </a:r>
            <a:endParaRPr sz="1200">
              <a:latin typeface="Times New Roman"/>
              <a:cs typeface="Times New Roman"/>
            </a:endParaRPr>
          </a:p>
          <a:p>
            <a:pPr marL="469900" marR="11430" indent="115570">
              <a:lnSpc>
                <a:spcPts val="1370"/>
              </a:lnSpc>
              <a:spcBef>
                <a:spcPts val="20"/>
              </a:spcBef>
              <a:buAutoNum type="romanUcPeriod" startAt="4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Estruturar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executar </a:t>
            </a:r>
            <a:r>
              <a:rPr sz="1200" spc="-10" dirty="0">
                <a:latin typeface="Times New Roman"/>
                <a:cs typeface="Times New Roman"/>
              </a:rPr>
              <a:t>atividades </a:t>
            </a:r>
            <a:r>
              <a:rPr sz="1200" spc="-5" dirty="0">
                <a:latin typeface="Times New Roman"/>
                <a:cs typeface="Times New Roman"/>
              </a:rPr>
              <a:t>curriculares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extracurriculares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articulação 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as demais </a:t>
            </a:r>
            <a:r>
              <a:rPr sz="1200" dirty="0">
                <a:latin typeface="Times New Roman"/>
                <a:cs typeface="Times New Roman"/>
              </a:rPr>
              <a:t>unidades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gestoras;</a:t>
            </a:r>
            <a:endParaRPr sz="1200">
              <a:latin typeface="Times New Roman"/>
              <a:cs typeface="Times New Roman"/>
            </a:endParaRPr>
          </a:p>
          <a:p>
            <a:pPr marL="469900" marR="8890" indent="63500">
              <a:lnSpc>
                <a:spcPts val="1370"/>
              </a:lnSpc>
              <a:spcBef>
                <a:spcPts val="25"/>
              </a:spcBef>
              <a:buAutoNum type="romanUcPeriod" startAt="4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Desenvolver atividades relacionadas </a:t>
            </a:r>
            <a:r>
              <a:rPr sz="1200" dirty="0">
                <a:latin typeface="Times New Roman"/>
                <a:cs typeface="Times New Roman"/>
              </a:rPr>
              <a:t>à gestão </a:t>
            </a:r>
            <a:r>
              <a:rPr sz="1200" spc="-10" dirty="0">
                <a:latin typeface="Times New Roman"/>
                <a:cs typeface="Times New Roman"/>
              </a:rPr>
              <a:t>dos </a:t>
            </a:r>
            <a:r>
              <a:rPr sz="1200" dirty="0">
                <a:latin typeface="Times New Roman"/>
                <a:cs typeface="Times New Roman"/>
              </a:rPr>
              <a:t>recursos </a:t>
            </a:r>
            <a:r>
              <a:rPr sz="1200" spc="-10" dirty="0">
                <a:latin typeface="Times New Roman"/>
                <a:cs typeface="Times New Roman"/>
              </a:rPr>
              <a:t>humanos </a:t>
            </a:r>
            <a:r>
              <a:rPr sz="1200" spc="-5" dirty="0">
                <a:latin typeface="Times New Roman"/>
                <a:cs typeface="Times New Roman"/>
              </a:rPr>
              <a:t>ligados </a:t>
            </a:r>
            <a:r>
              <a:rPr sz="1200" dirty="0">
                <a:latin typeface="Times New Roman"/>
                <a:cs typeface="Times New Roman"/>
              </a:rPr>
              <a:t>a  esta </a:t>
            </a:r>
            <a:r>
              <a:rPr sz="1200" spc="-5" dirty="0">
                <a:latin typeface="Times New Roman"/>
                <a:cs typeface="Times New Roman"/>
              </a:rPr>
              <a:t>unidade </a:t>
            </a:r>
            <a:r>
              <a:rPr sz="1200" dirty="0">
                <a:latin typeface="Times New Roman"/>
                <a:cs typeface="Times New Roman"/>
              </a:rPr>
              <a:t>gestora, </a:t>
            </a:r>
            <a:r>
              <a:rPr sz="1200" spc="-5" dirty="0">
                <a:latin typeface="Times New Roman"/>
                <a:cs typeface="Times New Roman"/>
              </a:rPr>
              <a:t>em articulação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20" dirty="0">
                <a:latin typeface="Times New Roman"/>
                <a:cs typeface="Times New Roman"/>
              </a:rPr>
              <a:t>as </a:t>
            </a:r>
            <a:r>
              <a:rPr sz="1200" dirty="0">
                <a:latin typeface="Times New Roman"/>
                <a:cs typeface="Times New Roman"/>
              </a:rPr>
              <a:t>demais </a:t>
            </a:r>
            <a:r>
              <a:rPr sz="1200" spc="-5" dirty="0">
                <a:latin typeface="Times New Roman"/>
                <a:cs typeface="Times New Roman"/>
              </a:rPr>
              <a:t>diretorias, </a:t>
            </a:r>
            <a:r>
              <a:rPr sz="1200" spc="-10" dirty="0">
                <a:latin typeface="Times New Roman"/>
                <a:cs typeface="Times New Roman"/>
              </a:rPr>
              <a:t>visando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qualidade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ensino;</a:t>
            </a:r>
            <a:endParaRPr sz="1200">
              <a:latin typeface="Times New Roman"/>
              <a:cs typeface="Times New Roman"/>
            </a:endParaRPr>
          </a:p>
          <a:p>
            <a:pPr marL="469900" marR="5080" indent="12065" algn="just">
              <a:lnSpc>
                <a:spcPct val="95800"/>
              </a:lnSpc>
              <a:spcBef>
                <a:spcPts val="25"/>
              </a:spcBef>
              <a:buAutoNum type="romanUcPeriod" startAt="7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Desenvolver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acompanhar atividades voltadas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inclusão </a:t>
            </a:r>
            <a:r>
              <a:rPr sz="1200" spc="-5" dirty="0">
                <a:latin typeface="Times New Roman"/>
                <a:cs typeface="Times New Roman"/>
              </a:rPr>
              <a:t>social </a:t>
            </a:r>
            <a:r>
              <a:rPr sz="1200" dirty="0">
                <a:latin typeface="Times New Roman"/>
                <a:cs typeface="Times New Roman"/>
              </a:rPr>
              <a:t>e de pessoas 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necessidades especiais, vinculadas ao </a:t>
            </a:r>
            <a:r>
              <a:rPr sz="1200" spc="-10" dirty="0">
                <a:latin typeface="Times New Roman"/>
                <a:cs typeface="Times New Roman"/>
              </a:rPr>
              <a:t>Ensino </a:t>
            </a:r>
            <a:r>
              <a:rPr sz="1200" spc="-5" dirty="0">
                <a:latin typeface="Times New Roman"/>
                <a:cs typeface="Times New Roman"/>
              </a:rPr>
              <a:t>Superior </a:t>
            </a:r>
            <a:r>
              <a:rPr sz="1200" dirty="0">
                <a:latin typeface="Times New Roman"/>
                <a:cs typeface="Times New Roman"/>
              </a:rPr>
              <a:t>de graduação, </a:t>
            </a:r>
            <a:r>
              <a:rPr sz="1200" spc="-5" dirty="0">
                <a:latin typeface="Times New Roman"/>
                <a:cs typeface="Times New Roman"/>
              </a:rPr>
              <a:t>atendendo </a:t>
            </a:r>
            <a:r>
              <a:rPr sz="1200" dirty="0">
                <a:latin typeface="Times New Roman"/>
                <a:cs typeface="Times New Roman"/>
              </a:rPr>
              <a:t>à  </a:t>
            </a:r>
            <a:r>
              <a:rPr sz="1200" spc="-5" dirty="0">
                <a:latin typeface="Times New Roman"/>
                <a:cs typeface="Times New Roman"/>
              </a:rPr>
              <a:t>legislação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vigente;</a:t>
            </a:r>
            <a:endParaRPr sz="1200">
              <a:latin typeface="Times New Roman"/>
              <a:cs typeface="Times New Roman"/>
            </a:endParaRPr>
          </a:p>
          <a:p>
            <a:pPr marL="469900" marR="15875" indent="-36830" algn="just">
              <a:lnSpc>
                <a:spcPts val="1370"/>
              </a:lnSpc>
              <a:spcBef>
                <a:spcPts val="55"/>
              </a:spcBef>
              <a:buAutoNum type="romanUcPeriod" startAt="7"/>
              <a:tabLst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Planejar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desenvolver programas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projetos </a:t>
            </a:r>
            <a:r>
              <a:rPr sz="1200" spc="-10" dirty="0">
                <a:latin typeface="Times New Roman"/>
                <a:cs typeface="Times New Roman"/>
              </a:rPr>
              <a:t>educacionais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outras </a:t>
            </a:r>
            <a:r>
              <a:rPr sz="1200" spc="-5" dirty="0">
                <a:latin typeface="Times New Roman"/>
                <a:cs typeface="Times New Roman"/>
              </a:rPr>
              <a:t>atividades  </a:t>
            </a:r>
            <a:r>
              <a:rPr sz="1200" spc="-10" dirty="0">
                <a:latin typeface="Times New Roman"/>
                <a:cs typeface="Times New Roman"/>
              </a:rPr>
              <a:t>afins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unidade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gestora;</a:t>
            </a:r>
            <a:endParaRPr sz="1200">
              <a:latin typeface="Times New Roman"/>
              <a:cs typeface="Times New Roman"/>
            </a:endParaRPr>
          </a:p>
          <a:p>
            <a:pPr marL="911860" indent="-378460">
              <a:lnSpc>
                <a:spcPts val="1320"/>
              </a:lnSpc>
              <a:buAutoNum type="romanUcPeriod" startAt="7"/>
              <a:tabLst>
                <a:tab pos="911860" algn="l"/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Fazer </a:t>
            </a:r>
            <a:r>
              <a:rPr sz="1200" dirty="0">
                <a:latin typeface="Times New Roman"/>
                <a:cs typeface="Times New Roman"/>
              </a:rPr>
              <a:t>gestão e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trabalho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docente;</a:t>
            </a:r>
            <a:endParaRPr sz="1200">
              <a:latin typeface="Times New Roman"/>
              <a:cs typeface="Times New Roman"/>
            </a:endParaRPr>
          </a:p>
          <a:p>
            <a:pPr marL="469900" marR="16510" indent="115570">
              <a:lnSpc>
                <a:spcPts val="1390"/>
              </a:lnSpc>
              <a:spcBef>
                <a:spcPts val="55"/>
              </a:spcBef>
              <a:buAutoNum type="romanUcPeriod" startAt="7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Enviar </a:t>
            </a:r>
            <a:r>
              <a:rPr sz="1200" spc="-10" dirty="0">
                <a:latin typeface="Times New Roman"/>
                <a:cs typeface="Times New Roman"/>
              </a:rPr>
              <a:t>mensalmente </a:t>
            </a:r>
            <a:r>
              <a:rPr sz="1200" spc="-5" dirty="0">
                <a:latin typeface="Times New Roman"/>
                <a:cs typeface="Times New Roman"/>
              </a:rPr>
              <a:t>relatório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desenvolvidas pela Diretoria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Graduação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Políticas Educacionais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5" dirty="0">
                <a:latin typeface="Times New Roman"/>
                <a:cs typeface="Times New Roman"/>
              </a:rPr>
              <a:t>Diretoria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Geral;</a:t>
            </a:r>
            <a:endParaRPr sz="1200">
              <a:latin typeface="Times New Roman"/>
              <a:cs typeface="Times New Roman"/>
            </a:endParaRPr>
          </a:p>
          <a:p>
            <a:pPr marL="911860" indent="-378460">
              <a:lnSpc>
                <a:spcPts val="1310"/>
              </a:lnSpc>
              <a:buAutoNum type="romanUcPeriod" startAt="7"/>
              <a:tabLst>
                <a:tab pos="911860" algn="l"/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Zelar pela </a:t>
            </a:r>
            <a:r>
              <a:rPr sz="1200" spc="-5" dirty="0">
                <a:latin typeface="Times New Roman"/>
                <a:cs typeface="Times New Roman"/>
              </a:rPr>
              <a:t>conservação dos </a:t>
            </a:r>
            <a:r>
              <a:rPr sz="1200" spc="-10" dirty="0">
                <a:latin typeface="Times New Roman"/>
                <a:cs typeface="Times New Roman"/>
              </a:rPr>
              <a:t>bens </a:t>
            </a:r>
            <a:r>
              <a:rPr sz="1200" spc="-5" dirty="0">
                <a:latin typeface="Times New Roman"/>
                <a:cs typeface="Times New Roman"/>
              </a:rPr>
              <a:t>patrimoniais </a:t>
            </a:r>
            <a:r>
              <a:rPr sz="1200" dirty="0">
                <a:latin typeface="Times New Roman"/>
                <a:cs typeface="Times New Roman"/>
              </a:rPr>
              <a:t>sob sua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responsabilidade;</a:t>
            </a:r>
            <a:endParaRPr sz="1200">
              <a:latin typeface="Times New Roman"/>
              <a:cs typeface="Times New Roman"/>
            </a:endParaRPr>
          </a:p>
          <a:p>
            <a:pPr marL="469900" marR="10160" indent="12065">
              <a:lnSpc>
                <a:spcPts val="1370"/>
              </a:lnSpc>
              <a:spcBef>
                <a:spcPts val="80"/>
              </a:spcBef>
              <a:buAutoNum type="romanUcPeriod" startAt="7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</a:t>
            </a:r>
            <a:r>
              <a:rPr sz="1200" dirty="0">
                <a:latin typeface="Times New Roman"/>
                <a:cs typeface="Times New Roman"/>
              </a:rPr>
              <a:t>outras </a:t>
            </a:r>
            <a:r>
              <a:rPr sz="1200" spc="-5" dirty="0">
                <a:latin typeface="Times New Roman"/>
                <a:cs typeface="Times New Roman"/>
              </a:rPr>
              <a:t>funções que, por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natureza,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spc="-5" dirty="0">
                <a:latin typeface="Times New Roman"/>
                <a:cs typeface="Times New Roman"/>
              </a:rPr>
              <a:t>estejam </a:t>
            </a:r>
            <a:r>
              <a:rPr sz="1200" dirty="0">
                <a:latin typeface="Times New Roman"/>
                <a:cs typeface="Times New Roman"/>
              </a:rPr>
              <a:t>afetas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10" dirty="0">
                <a:latin typeface="Times New Roman"/>
                <a:cs typeface="Times New Roman"/>
              </a:rPr>
              <a:t>lhe </a:t>
            </a:r>
            <a:r>
              <a:rPr sz="1200" spc="5" dirty="0">
                <a:latin typeface="Times New Roman"/>
                <a:cs typeface="Times New Roman"/>
              </a:rPr>
              <a:t>tenham  </a:t>
            </a:r>
            <a:r>
              <a:rPr sz="1200" spc="-10" dirty="0">
                <a:latin typeface="Times New Roman"/>
                <a:cs typeface="Times New Roman"/>
              </a:rPr>
              <a:t>sido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atribuídas.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53629" y="767733"/>
            <a:ext cx="3639161" cy="31825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596" y="694690"/>
            <a:ext cx="5879465" cy="908261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6350">
              <a:lnSpc>
                <a:spcPts val="1390"/>
              </a:lnSpc>
              <a:spcBef>
                <a:spcPts val="185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pc="-5" smtClean="0">
                <a:latin typeface="Times New Roman"/>
                <a:cs typeface="Times New Roman"/>
              </a:rPr>
              <a:t>4</a:t>
            </a:r>
            <a:r>
              <a:rPr lang="pt-BR" sz="1200" b="1" spc="-5" dirty="0" smtClean="0">
                <a:latin typeface="Times New Roman"/>
                <a:cs typeface="Times New Roman"/>
              </a:rPr>
              <a:t>2</a:t>
            </a:r>
            <a:r>
              <a:rPr sz="1200" b="1" spc="-5" smtClean="0">
                <a:latin typeface="Times New Roman"/>
                <a:cs typeface="Times New Roman"/>
              </a:rPr>
              <a:t>º</a:t>
            </a:r>
            <a:r>
              <a:rPr sz="1200" b="1" spc="-5" dirty="0">
                <a:latin typeface="Times New Roman"/>
                <a:cs typeface="Times New Roman"/>
              </a:rPr>
              <a:t>. Competem </a:t>
            </a:r>
            <a:r>
              <a:rPr sz="1200" b="1" dirty="0">
                <a:latin typeface="Times New Roman"/>
                <a:cs typeface="Times New Roman"/>
              </a:rPr>
              <a:t>ao </a:t>
            </a:r>
            <a:r>
              <a:rPr sz="1200" b="1" spc="-5" dirty="0">
                <a:latin typeface="Times New Roman"/>
                <a:cs typeface="Times New Roman"/>
              </a:rPr>
              <a:t>Departamento de </a:t>
            </a:r>
            <a:r>
              <a:rPr sz="1200" b="1" spc="-10" dirty="0">
                <a:latin typeface="Times New Roman"/>
                <a:cs typeface="Times New Roman"/>
              </a:rPr>
              <a:t>Gestão </a:t>
            </a:r>
            <a:r>
              <a:rPr sz="1200" b="1" spc="-5" dirty="0">
                <a:latin typeface="Times New Roman"/>
                <a:cs typeface="Times New Roman"/>
              </a:rPr>
              <a:t>dos </a:t>
            </a:r>
            <a:r>
              <a:rPr sz="1200" b="1" spc="-10" dirty="0">
                <a:latin typeface="Times New Roman"/>
                <a:cs typeface="Times New Roman"/>
              </a:rPr>
              <a:t>Cursos </a:t>
            </a:r>
            <a:r>
              <a:rPr sz="1200" b="1" spc="-5" dirty="0">
                <a:latin typeface="Times New Roman"/>
                <a:cs typeface="Times New Roman"/>
              </a:rPr>
              <a:t>de Licenciatura as seguintes  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Times New Roman"/>
              <a:cs typeface="Times New Roman"/>
            </a:endParaRPr>
          </a:p>
          <a:p>
            <a:pPr marL="469900" marR="9525" indent="173355" algn="just">
              <a:lnSpc>
                <a:spcPct val="95900"/>
              </a:lnSpc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Acompanhar, juntamente 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Graduação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Políticas  </a:t>
            </a:r>
            <a:r>
              <a:rPr sz="1200" spc="-5" dirty="0">
                <a:latin typeface="Times New Roman"/>
                <a:cs typeface="Times New Roman"/>
              </a:rPr>
              <a:t>Educacionais,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diversos </a:t>
            </a:r>
            <a:r>
              <a:rPr sz="1200" dirty="0">
                <a:latin typeface="Times New Roman"/>
                <a:cs typeface="Times New Roman"/>
              </a:rPr>
              <a:t>setores </a:t>
            </a:r>
            <a:r>
              <a:rPr sz="1200" spc="-10" dirty="0">
                <a:latin typeface="Times New Roman"/>
                <a:cs typeface="Times New Roman"/>
              </a:rPr>
              <a:t>educacionais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dirty="0">
                <a:latin typeface="Times New Roman"/>
                <a:cs typeface="Times New Roman"/>
              </a:rPr>
              <a:t>ambiente </a:t>
            </a:r>
            <a:r>
              <a:rPr sz="1200" spc="-5" dirty="0">
                <a:latin typeface="Times New Roman"/>
                <a:cs typeface="Times New Roman"/>
              </a:rPr>
              <a:t>escolar relacionados </a:t>
            </a:r>
            <a:r>
              <a:rPr sz="1200" dirty="0">
                <a:latin typeface="Times New Roman"/>
                <a:cs typeface="Times New Roman"/>
              </a:rPr>
              <a:t>à  </a:t>
            </a:r>
            <a:r>
              <a:rPr sz="1200" spc="-5" dirty="0">
                <a:latin typeface="Times New Roman"/>
                <a:cs typeface="Times New Roman"/>
              </a:rPr>
              <a:t>Educação </a:t>
            </a:r>
            <a:r>
              <a:rPr sz="1200" spc="-10" dirty="0">
                <a:latin typeface="Times New Roman"/>
                <a:cs typeface="Times New Roman"/>
              </a:rPr>
              <a:t>Superior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formação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professores;</a:t>
            </a:r>
            <a:endParaRPr sz="1200">
              <a:latin typeface="Times New Roman"/>
              <a:cs typeface="Times New Roman"/>
            </a:endParaRPr>
          </a:p>
          <a:p>
            <a:pPr marL="469900" indent="121920" algn="just">
              <a:lnSpc>
                <a:spcPts val="1345"/>
              </a:lnSpc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Acompanhar, </a:t>
            </a:r>
            <a:r>
              <a:rPr sz="1200" spc="-10" dirty="0">
                <a:latin typeface="Times New Roman"/>
                <a:cs typeface="Times New Roman"/>
              </a:rPr>
              <a:t>junto </a:t>
            </a:r>
            <a:r>
              <a:rPr sz="1200" spc="-5" dirty="0">
                <a:latin typeface="Times New Roman"/>
                <a:cs typeface="Times New Roman"/>
              </a:rPr>
              <a:t>aos coordenadores </a:t>
            </a:r>
            <a:r>
              <a:rPr sz="1200" dirty="0">
                <a:latin typeface="Times New Roman"/>
                <a:cs typeface="Times New Roman"/>
              </a:rPr>
              <a:t>de curso, a </a:t>
            </a:r>
            <a:r>
              <a:rPr sz="1200" spc="-10" dirty="0">
                <a:latin typeface="Times New Roman"/>
                <a:cs typeface="Times New Roman"/>
              </a:rPr>
              <a:t>elaboração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Plano</a:t>
            </a:r>
            <a:endParaRPr sz="1200">
              <a:latin typeface="Times New Roman"/>
              <a:cs typeface="Times New Roman"/>
            </a:endParaRPr>
          </a:p>
          <a:p>
            <a:pPr marL="469900" marR="12700" algn="just">
              <a:lnSpc>
                <a:spcPct val="95800"/>
              </a:lnSpc>
              <a:spcBef>
                <a:spcPts val="35"/>
              </a:spcBef>
            </a:pPr>
            <a:r>
              <a:rPr sz="1200" spc="-5" dirty="0">
                <a:latin typeface="Times New Roman"/>
                <a:cs typeface="Times New Roman"/>
              </a:rPr>
              <a:t>Individual </a:t>
            </a:r>
            <a:r>
              <a:rPr sz="1200" spc="1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Trabalho </a:t>
            </a:r>
            <a:r>
              <a:rPr sz="1200" dirty="0">
                <a:latin typeface="Times New Roman"/>
                <a:cs typeface="Times New Roman"/>
              </a:rPr>
              <a:t>(PIT) e de </a:t>
            </a:r>
            <a:r>
              <a:rPr sz="1200" spc="-10" dirty="0">
                <a:latin typeface="Times New Roman"/>
                <a:cs typeface="Times New Roman"/>
              </a:rPr>
              <a:t>seu </a:t>
            </a:r>
            <a:r>
              <a:rPr sz="1200" dirty="0">
                <a:latin typeface="Times New Roman"/>
                <a:cs typeface="Times New Roman"/>
              </a:rPr>
              <a:t>Relatório, a </a:t>
            </a:r>
            <a:r>
              <a:rPr sz="1200" spc="-5" dirty="0">
                <a:latin typeface="Times New Roman"/>
                <a:cs typeface="Times New Roman"/>
              </a:rPr>
              <a:t>confecção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horário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aulas, </a:t>
            </a:r>
            <a:r>
              <a:rPr sz="1200" dirty="0">
                <a:latin typeface="Times New Roman"/>
                <a:cs typeface="Times New Roman"/>
              </a:rPr>
              <a:t>a  </a:t>
            </a:r>
            <a:r>
              <a:rPr sz="1200" spc="-5" dirty="0">
                <a:latin typeface="Times New Roman"/>
                <a:cs typeface="Times New Roman"/>
              </a:rPr>
              <a:t>lotação dos professores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atuação nos componentes curriculares </a:t>
            </a:r>
            <a:r>
              <a:rPr sz="1200" dirty="0">
                <a:latin typeface="Times New Roman"/>
                <a:cs typeface="Times New Roman"/>
              </a:rPr>
              <a:t>e o </a:t>
            </a:r>
            <a:r>
              <a:rPr sz="1200" spc="-5" dirty="0">
                <a:latin typeface="Times New Roman"/>
                <a:cs typeface="Times New Roman"/>
              </a:rPr>
              <a:t>trabalho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orientação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docente;</a:t>
            </a:r>
            <a:endParaRPr sz="1200">
              <a:latin typeface="Times New Roman"/>
              <a:cs typeface="Times New Roman"/>
            </a:endParaRPr>
          </a:p>
          <a:p>
            <a:pPr marL="469900" indent="73025" algn="just">
              <a:lnSpc>
                <a:spcPts val="1345"/>
              </a:lnSpc>
              <a:buAutoNum type="romanUcPeriod" startAt="3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orientar </a:t>
            </a:r>
            <a:r>
              <a:rPr sz="1200" dirty="0">
                <a:latin typeface="Times New Roman"/>
                <a:cs typeface="Times New Roman"/>
              </a:rPr>
              <a:t>todas </a:t>
            </a:r>
            <a:r>
              <a:rPr sz="1200" spc="-5" dirty="0">
                <a:latin typeface="Times New Roman"/>
                <a:cs typeface="Times New Roman"/>
              </a:rPr>
              <a:t>as </a:t>
            </a:r>
            <a:r>
              <a:rPr sz="1200" dirty="0">
                <a:latin typeface="Times New Roman"/>
                <a:cs typeface="Times New Roman"/>
              </a:rPr>
              <a:t>ofertas de </a:t>
            </a:r>
            <a:r>
              <a:rPr sz="1200" spc="5" dirty="0">
                <a:latin typeface="Times New Roman"/>
                <a:cs typeface="Times New Roman"/>
              </a:rPr>
              <a:t>cursos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licenciaturas </a:t>
            </a:r>
            <a:r>
              <a:rPr sz="1200" spc="-15" dirty="0">
                <a:latin typeface="Times New Roman"/>
                <a:cs typeface="Times New Roman"/>
              </a:rPr>
              <a:t>na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modalidade</a:t>
            </a:r>
            <a:endParaRPr sz="1200">
              <a:latin typeface="Times New Roman"/>
              <a:cs typeface="Times New Roman"/>
            </a:endParaRPr>
          </a:p>
          <a:p>
            <a:pPr marL="469900" marR="12700" algn="just">
              <a:lnSpc>
                <a:spcPts val="1370"/>
              </a:lnSpc>
              <a:spcBef>
                <a:spcPts val="85"/>
              </a:spcBef>
            </a:pPr>
            <a:r>
              <a:rPr sz="1200" spc="-5" dirty="0">
                <a:latin typeface="Times New Roman"/>
                <a:cs typeface="Times New Roman"/>
              </a:rPr>
              <a:t>presencial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distância, inclusive </a:t>
            </a:r>
            <a:r>
              <a:rPr sz="1200" dirty="0">
                <a:latin typeface="Times New Roman"/>
                <a:cs typeface="Times New Roman"/>
              </a:rPr>
              <a:t>aquelas </a:t>
            </a:r>
            <a:r>
              <a:rPr sz="1200" spc="-5" dirty="0">
                <a:latin typeface="Times New Roman"/>
                <a:cs typeface="Times New Roman"/>
              </a:rPr>
              <a:t>realizadas </a:t>
            </a:r>
            <a:r>
              <a:rPr sz="1200" spc="5" dirty="0">
                <a:latin typeface="Times New Roman"/>
                <a:cs typeface="Times New Roman"/>
              </a:rPr>
              <a:t>por</a:t>
            </a:r>
            <a:r>
              <a:rPr sz="1200" spc="31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meio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programas  educacionais;</a:t>
            </a:r>
            <a:endParaRPr sz="1200">
              <a:latin typeface="Times New Roman"/>
              <a:cs typeface="Times New Roman"/>
            </a:endParaRPr>
          </a:p>
          <a:p>
            <a:pPr marL="469900" marR="11430" indent="63500" algn="just">
              <a:lnSpc>
                <a:spcPts val="1370"/>
              </a:lnSpc>
              <a:spcBef>
                <a:spcPts val="20"/>
              </a:spcBef>
              <a:buAutoNum type="romanUcPeriod" startAt="4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efetividade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calendário acadêmico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Campus, </a:t>
            </a:r>
            <a:r>
              <a:rPr sz="1200" spc="-5" dirty="0">
                <a:latin typeface="Times New Roman"/>
                <a:cs typeface="Times New Roman"/>
              </a:rPr>
              <a:t>zelando </a:t>
            </a:r>
            <a:r>
              <a:rPr sz="1200" spc="-15" dirty="0">
                <a:latin typeface="Times New Roman"/>
                <a:cs typeface="Times New Roman"/>
              </a:rPr>
              <a:t>pelo  </a:t>
            </a:r>
            <a:r>
              <a:rPr sz="1200" spc="-5" dirty="0">
                <a:latin typeface="Times New Roman"/>
                <a:cs typeface="Times New Roman"/>
              </a:rPr>
              <a:t>cumprimento dos prazos previstos </a:t>
            </a:r>
            <a:r>
              <a:rPr sz="1200" spc="-10" dirty="0">
                <a:latin typeface="Times New Roman"/>
                <a:cs typeface="Times New Roman"/>
              </a:rPr>
              <a:t>nele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20" dirty="0">
                <a:latin typeface="Times New Roman"/>
                <a:cs typeface="Times New Roman"/>
              </a:rPr>
              <a:t>pelo  </a:t>
            </a:r>
            <a:r>
              <a:rPr sz="1200" spc="-5" dirty="0">
                <a:latin typeface="Times New Roman"/>
                <a:cs typeface="Times New Roman"/>
              </a:rPr>
              <a:t>devido registro </a:t>
            </a:r>
            <a:r>
              <a:rPr sz="1200" spc="-15" dirty="0">
                <a:latin typeface="Times New Roman"/>
                <a:cs typeface="Times New Roman"/>
              </a:rPr>
              <a:t>no Sistema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  <a:p>
            <a:pPr marL="469900" marR="8890" algn="just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Gerenciamento </a:t>
            </a:r>
            <a:r>
              <a:rPr sz="1200" spc="-10" dirty="0">
                <a:latin typeface="Times New Roman"/>
                <a:cs typeface="Times New Roman"/>
              </a:rPr>
              <a:t>Acadêmico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IFPA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no Sistema </a:t>
            </a:r>
            <a:r>
              <a:rPr sz="1200" spc="-5" dirty="0">
                <a:latin typeface="Times New Roman"/>
                <a:cs typeface="Times New Roman"/>
              </a:rPr>
              <a:t>Nacional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Informações </a:t>
            </a:r>
            <a:r>
              <a:rPr sz="1200" dirty="0">
                <a:latin typeface="Times New Roman"/>
                <a:cs typeface="Times New Roman"/>
              </a:rPr>
              <a:t>da  </a:t>
            </a:r>
            <a:r>
              <a:rPr sz="1200" spc="-5" dirty="0">
                <a:latin typeface="Times New Roman"/>
                <a:cs typeface="Times New Roman"/>
              </a:rPr>
              <a:t>Educação Profissional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Tecnológica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(SISTEC);</a:t>
            </a:r>
            <a:endParaRPr sz="1200">
              <a:latin typeface="Times New Roman"/>
              <a:cs typeface="Times New Roman"/>
            </a:endParaRPr>
          </a:p>
          <a:p>
            <a:pPr marL="911860" indent="-327025" algn="just">
              <a:lnSpc>
                <a:spcPts val="1325"/>
              </a:lnSpc>
              <a:buAutoNum type="romanUcPeriod" startAt="5"/>
              <a:tabLst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Apoiar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coordenadores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cursos nos processos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avaliação interna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externa;</a:t>
            </a:r>
            <a:endParaRPr sz="1200">
              <a:latin typeface="Times New Roman"/>
              <a:cs typeface="Times New Roman"/>
            </a:endParaRPr>
          </a:p>
          <a:p>
            <a:pPr marL="469900" marR="10160" indent="63500" algn="just">
              <a:lnSpc>
                <a:spcPct val="96100"/>
              </a:lnSpc>
              <a:spcBef>
                <a:spcPts val="20"/>
              </a:spcBef>
              <a:buAutoNum type="romanUcPeriod" startAt="5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Elaborar, </a:t>
            </a:r>
            <a:r>
              <a:rPr sz="1200" spc="-10" dirty="0">
                <a:latin typeface="Times New Roman"/>
                <a:cs typeface="Times New Roman"/>
              </a:rPr>
              <a:t>implementar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avaliar </a:t>
            </a:r>
            <a:r>
              <a:rPr sz="1200" spc="-5" dirty="0">
                <a:latin typeface="Times New Roman"/>
                <a:cs typeface="Times New Roman"/>
              </a:rPr>
              <a:t>estratégias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enfrentamento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retenção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10" dirty="0">
                <a:latin typeface="Times New Roman"/>
                <a:cs typeface="Times New Roman"/>
              </a:rPr>
              <a:t>evasão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ensino,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articulação </a:t>
            </a:r>
            <a:r>
              <a:rPr sz="1200" spc="5" dirty="0">
                <a:latin typeface="Times New Roman"/>
                <a:cs typeface="Times New Roman"/>
              </a:rPr>
              <a:t>com os </a:t>
            </a:r>
            <a:r>
              <a:rPr sz="1200" spc="-5" dirty="0">
                <a:latin typeface="Times New Roman"/>
                <a:cs typeface="Times New Roman"/>
              </a:rPr>
              <a:t>coordenadores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cursos, 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Comissão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Permanência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Êxito, 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equipe </a:t>
            </a:r>
            <a:r>
              <a:rPr sz="1200" spc="-5" dirty="0">
                <a:latin typeface="Times New Roman"/>
                <a:cs typeface="Times New Roman"/>
              </a:rPr>
              <a:t>pedagógica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Coordenação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Assistência  </a:t>
            </a:r>
            <a:r>
              <a:rPr sz="1200" spc="-5" dirty="0">
                <a:latin typeface="Times New Roman"/>
                <a:cs typeface="Times New Roman"/>
              </a:rPr>
              <a:t>Estudantil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69900" marR="9525" indent="12065" algn="just">
              <a:lnSpc>
                <a:spcPts val="1390"/>
              </a:lnSpc>
              <a:spcBef>
                <a:spcPts val="15"/>
              </a:spcBef>
              <a:buAutoNum type="romanUcPeriod" startAt="5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reuniões </a:t>
            </a:r>
            <a:r>
              <a:rPr sz="1200" spc="5" dirty="0">
                <a:latin typeface="Times New Roman"/>
                <a:cs typeface="Times New Roman"/>
              </a:rPr>
              <a:t>com os </a:t>
            </a:r>
            <a:r>
              <a:rPr sz="1200" spc="-5" dirty="0">
                <a:latin typeface="Times New Roman"/>
                <a:cs typeface="Times New Roman"/>
              </a:rPr>
              <a:t>coordenadores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cursos,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planejamento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avaliação das </a:t>
            </a:r>
            <a:r>
              <a:rPr sz="1200" dirty="0">
                <a:latin typeface="Times New Roman"/>
                <a:cs typeface="Times New Roman"/>
              </a:rPr>
              <a:t>ações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educacionais;</a:t>
            </a:r>
            <a:endParaRPr sz="1200">
              <a:latin typeface="Times New Roman"/>
              <a:cs typeface="Times New Roman"/>
            </a:endParaRPr>
          </a:p>
          <a:p>
            <a:pPr marL="911860" indent="-479425" algn="just">
              <a:lnSpc>
                <a:spcPts val="1310"/>
              </a:lnSpc>
              <a:buAutoNum type="romanUcPeriod" startAt="5"/>
              <a:tabLst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Zelar pelo </a:t>
            </a:r>
            <a:r>
              <a:rPr sz="1200" spc="-5" dirty="0">
                <a:latin typeface="Times New Roman"/>
                <a:cs typeface="Times New Roman"/>
              </a:rPr>
              <a:t>cumprimento das normativas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regulamentos </a:t>
            </a:r>
            <a:r>
              <a:rPr sz="1200" spc="-10" dirty="0">
                <a:latin typeface="Times New Roman"/>
                <a:cs typeface="Times New Roman"/>
              </a:rPr>
              <a:t>acadêmicos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e do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  <a:p>
            <a:pPr marL="469900" marR="12065" indent="63500">
              <a:lnSpc>
                <a:spcPts val="1390"/>
              </a:lnSpc>
              <a:spcBef>
                <a:spcPts val="50"/>
              </a:spcBef>
              <a:buAutoNum type="romanUcPeriod" startAt="9"/>
              <a:tabLst>
                <a:tab pos="911860" algn="l"/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Contribuir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5" dirty="0">
                <a:latin typeface="Times New Roman"/>
                <a:cs typeface="Times New Roman"/>
              </a:rPr>
              <a:t>elaboração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calendário </a:t>
            </a:r>
            <a:r>
              <a:rPr sz="1200" spc="-5" dirty="0">
                <a:latin typeface="Times New Roman"/>
                <a:cs typeface="Times New Roman"/>
              </a:rPr>
              <a:t>acadêmico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acompanhar 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execução, </a:t>
            </a:r>
            <a:r>
              <a:rPr sz="1200" spc="-10" dirty="0">
                <a:latin typeface="Times New Roman"/>
                <a:cs typeface="Times New Roman"/>
              </a:rPr>
              <a:t>realizando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ajustes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10" dirty="0">
                <a:latin typeface="Times New Roman"/>
                <a:cs typeface="Times New Roman"/>
              </a:rPr>
              <a:t>se façam </a:t>
            </a:r>
            <a:r>
              <a:rPr sz="1200" spc="-5" dirty="0">
                <a:latin typeface="Times New Roman"/>
                <a:cs typeface="Times New Roman"/>
              </a:rPr>
              <a:t>necessários ao </a:t>
            </a:r>
            <a:r>
              <a:rPr sz="1200" spc="-15" dirty="0">
                <a:latin typeface="Times New Roman"/>
                <a:cs typeface="Times New Roman"/>
              </a:rPr>
              <a:t>longo do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ano letivo;</a:t>
            </a:r>
            <a:endParaRPr sz="1200">
              <a:latin typeface="Times New Roman"/>
              <a:cs typeface="Times New Roman"/>
            </a:endParaRPr>
          </a:p>
          <a:p>
            <a:pPr marL="911860" indent="-327025">
              <a:lnSpc>
                <a:spcPts val="1310"/>
              </a:lnSpc>
              <a:buAutoNum type="romanUcPeriod" startAt="9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processo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avaliação </a:t>
            </a:r>
            <a:r>
              <a:rPr sz="1200" spc="-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docentes, </a:t>
            </a:r>
            <a:r>
              <a:rPr sz="1200" spc="5" dirty="0">
                <a:latin typeface="Times New Roman"/>
                <a:cs typeface="Times New Roman"/>
              </a:rPr>
              <a:t>com os </a:t>
            </a:r>
            <a:r>
              <a:rPr sz="1200" spc="-5" dirty="0">
                <a:latin typeface="Times New Roman"/>
                <a:cs typeface="Times New Roman"/>
              </a:rPr>
              <a:t>coordenadores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curso;</a:t>
            </a:r>
            <a:endParaRPr sz="1200">
              <a:latin typeface="Times New Roman"/>
              <a:cs typeface="Times New Roman"/>
            </a:endParaRPr>
          </a:p>
          <a:p>
            <a:pPr marL="469900" marR="8890" indent="63500">
              <a:lnSpc>
                <a:spcPts val="1390"/>
              </a:lnSpc>
              <a:spcBef>
                <a:spcPts val="55"/>
              </a:spcBef>
              <a:buAutoNum type="romanUcPeriod" startAt="11"/>
              <a:tabLst>
                <a:tab pos="911860" algn="l"/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Apoiar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Núcleos </a:t>
            </a:r>
            <a:r>
              <a:rPr sz="1200" dirty="0">
                <a:latin typeface="Times New Roman"/>
                <a:cs typeface="Times New Roman"/>
              </a:rPr>
              <a:t>Docentes Estruturantes(NDE) </a:t>
            </a:r>
            <a:r>
              <a:rPr sz="1200" spc="-5" dirty="0">
                <a:latin typeface="Times New Roman"/>
                <a:cs typeface="Times New Roman"/>
              </a:rPr>
              <a:t>dos cursos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graduação, </a:t>
            </a:r>
            <a:r>
              <a:rPr sz="1200" spc="-15" dirty="0">
                <a:latin typeface="Times New Roman"/>
                <a:cs typeface="Times New Roman"/>
              </a:rPr>
              <a:t>na  </a:t>
            </a:r>
            <a:r>
              <a:rPr sz="1200" dirty="0">
                <a:latin typeface="Times New Roman"/>
                <a:cs typeface="Times New Roman"/>
              </a:rPr>
              <a:t>construção e </a:t>
            </a:r>
            <a:r>
              <a:rPr sz="1200" spc="-10" dirty="0">
                <a:latin typeface="Times New Roman"/>
                <a:cs typeface="Times New Roman"/>
              </a:rPr>
              <a:t>atualização </a:t>
            </a:r>
            <a:r>
              <a:rPr sz="1200" spc="-5" dirty="0">
                <a:latin typeface="Times New Roman"/>
                <a:cs typeface="Times New Roman"/>
              </a:rPr>
              <a:t>dos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PPC(s);</a:t>
            </a:r>
            <a:endParaRPr sz="1200">
              <a:latin typeface="Times New Roman"/>
              <a:cs typeface="Times New Roman"/>
            </a:endParaRPr>
          </a:p>
          <a:p>
            <a:pPr marL="911860" indent="-430530">
              <a:lnSpc>
                <a:spcPts val="1310"/>
              </a:lnSpc>
              <a:buAutoNum type="romanUcPeriod" startAt="11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Participar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construção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revisão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Projeto </a:t>
            </a:r>
            <a:r>
              <a:rPr sz="1200" spc="-10" dirty="0">
                <a:latin typeface="Times New Roman"/>
                <a:cs typeface="Times New Roman"/>
              </a:rPr>
              <a:t>Político </a:t>
            </a:r>
            <a:r>
              <a:rPr sz="1200" spc="-5" dirty="0">
                <a:latin typeface="Times New Roman"/>
                <a:cs typeface="Times New Roman"/>
              </a:rPr>
              <a:t>Pedagógico (PPP)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PDC;</a:t>
            </a:r>
            <a:endParaRPr sz="1200">
              <a:latin typeface="Times New Roman"/>
              <a:cs typeface="Times New Roman"/>
            </a:endParaRPr>
          </a:p>
          <a:p>
            <a:pPr marL="469900" marR="8890" indent="-36830">
              <a:lnSpc>
                <a:spcPts val="1400"/>
              </a:lnSpc>
              <a:spcBef>
                <a:spcPts val="40"/>
              </a:spcBef>
              <a:buAutoNum type="romanUcPeriod" startAt="13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Auxiliar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Graduação e </a:t>
            </a:r>
            <a:r>
              <a:rPr sz="1200" spc="-5" dirty="0">
                <a:latin typeface="Times New Roman"/>
                <a:cs typeface="Times New Roman"/>
              </a:rPr>
              <a:t>Políticas Educacionais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Campus </a:t>
            </a:r>
            <a:r>
              <a:rPr sz="1200" spc="-15" dirty="0">
                <a:latin typeface="Times New Roman"/>
                <a:cs typeface="Times New Roman"/>
              </a:rPr>
              <a:t>na  </a:t>
            </a:r>
            <a:r>
              <a:rPr sz="1200" spc="-5" dirty="0">
                <a:latin typeface="Times New Roman"/>
                <a:cs typeface="Times New Roman"/>
              </a:rPr>
              <a:t>elaboração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documentos </a:t>
            </a:r>
            <a:r>
              <a:rPr sz="1200" dirty="0">
                <a:latin typeface="Times New Roman"/>
                <a:cs typeface="Times New Roman"/>
              </a:rPr>
              <a:t>e outras </a:t>
            </a:r>
            <a:r>
              <a:rPr sz="1200" spc="-5" dirty="0">
                <a:latin typeface="Times New Roman"/>
                <a:cs typeface="Times New Roman"/>
              </a:rPr>
              <a:t>atividades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10" dirty="0">
                <a:latin typeface="Times New Roman"/>
                <a:cs typeface="Times New Roman"/>
              </a:rPr>
              <a:t>se </a:t>
            </a:r>
            <a:r>
              <a:rPr sz="1200" spc="-5" dirty="0">
                <a:latin typeface="Times New Roman"/>
                <a:cs typeface="Times New Roman"/>
              </a:rPr>
              <a:t>fizerem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necessárias;</a:t>
            </a:r>
            <a:endParaRPr sz="1200">
              <a:latin typeface="Times New Roman"/>
              <a:cs typeface="Times New Roman"/>
            </a:endParaRPr>
          </a:p>
          <a:p>
            <a:pPr marL="911860" indent="-488315">
              <a:lnSpc>
                <a:spcPts val="1300"/>
              </a:lnSpc>
              <a:buAutoNum type="romanUcPeriod" startAt="13"/>
              <a:tabLst>
                <a:tab pos="911860" algn="l"/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Apoiar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planejamento </a:t>
            </a:r>
            <a:r>
              <a:rPr sz="1200" dirty="0">
                <a:latin typeface="Times New Roman"/>
                <a:cs typeface="Times New Roman"/>
              </a:rPr>
              <a:t>e a </a:t>
            </a:r>
            <a:r>
              <a:rPr sz="1200" spc="-10" dirty="0">
                <a:latin typeface="Times New Roman"/>
                <a:cs typeface="Times New Roman"/>
              </a:rPr>
              <a:t>realização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estágio </a:t>
            </a:r>
            <a:r>
              <a:rPr sz="1200" spc="-5" dirty="0">
                <a:latin typeface="Times New Roman"/>
                <a:cs typeface="Times New Roman"/>
              </a:rPr>
              <a:t>nos </a:t>
            </a:r>
            <a:r>
              <a:rPr sz="1200" dirty="0">
                <a:latin typeface="Times New Roman"/>
                <a:cs typeface="Times New Roman"/>
              </a:rPr>
              <a:t>cursos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que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estiverem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previstos;</a:t>
            </a:r>
            <a:endParaRPr sz="1200">
              <a:latin typeface="Times New Roman"/>
              <a:cs typeface="Times New Roman"/>
            </a:endParaRPr>
          </a:p>
          <a:p>
            <a:pPr marL="469900" marR="10795" indent="5715">
              <a:lnSpc>
                <a:spcPts val="1390"/>
              </a:lnSpc>
              <a:spcBef>
                <a:spcPts val="55"/>
              </a:spcBef>
              <a:buAutoNum type="romanUcPeriod" startAt="15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Sugerir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-10" dirty="0">
                <a:latin typeface="Times New Roman"/>
                <a:cs typeface="Times New Roman"/>
              </a:rPr>
              <a:t>educacionais </a:t>
            </a:r>
            <a:r>
              <a:rPr sz="1200" dirty="0">
                <a:latin typeface="Times New Roman"/>
                <a:cs typeface="Times New Roman"/>
              </a:rPr>
              <a:t>coerentes </a:t>
            </a:r>
            <a:r>
              <a:rPr sz="1200" spc="-5" dirty="0">
                <a:latin typeface="Times New Roman"/>
                <a:cs typeface="Times New Roman"/>
              </a:rPr>
              <a:t>com as necessidades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comunidade </a:t>
            </a:r>
            <a:r>
              <a:rPr sz="1200" spc="-5" dirty="0">
                <a:latin typeface="Times New Roman"/>
                <a:cs typeface="Times New Roman"/>
              </a:rPr>
              <a:t>local  </a:t>
            </a:r>
            <a:r>
              <a:rPr sz="1200" dirty="0">
                <a:latin typeface="Times New Roman"/>
                <a:cs typeface="Times New Roman"/>
              </a:rPr>
              <a:t>e do </a:t>
            </a:r>
            <a:r>
              <a:rPr sz="1200" spc="-15" dirty="0">
                <a:latin typeface="Times New Roman"/>
                <a:cs typeface="Times New Roman"/>
              </a:rPr>
              <a:t>mundo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trabalho, </a:t>
            </a:r>
            <a:r>
              <a:rPr sz="1200" spc="-10" dirty="0">
                <a:latin typeface="Times New Roman"/>
                <a:cs typeface="Times New Roman"/>
              </a:rPr>
              <a:t>usando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interface </a:t>
            </a:r>
            <a:r>
              <a:rPr sz="1200" spc="-5" dirty="0">
                <a:latin typeface="Times New Roman"/>
                <a:cs typeface="Times New Roman"/>
              </a:rPr>
              <a:t>ensino, pesquisa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extensão;</a:t>
            </a:r>
            <a:endParaRPr sz="1200">
              <a:latin typeface="Times New Roman"/>
              <a:cs typeface="Times New Roman"/>
            </a:endParaRPr>
          </a:p>
          <a:p>
            <a:pPr marL="911860" indent="-488315">
              <a:lnSpc>
                <a:spcPts val="1310"/>
              </a:lnSpc>
              <a:buAutoNum type="romanUcPeriod" startAt="15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zelar pelo </a:t>
            </a:r>
            <a:r>
              <a:rPr sz="1200" spc="-5" dirty="0">
                <a:latin typeface="Times New Roman"/>
                <a:cs typeface="Times New Roman"/>
              </a:rPr>
              <a:t>lançamento adequado das informações</a:t>
            </a:r>
            <a:r>
              <a:rPr sz="1200" spc="-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concernentes</a:t>
            </a:r>
            <a:endParaRPr sz="1200">
              <a:latin typeface="Times New Roman"/>
              <a:cs typeface="Times New Roman"/>
            </a:endParaRPr>
          </a:p>
          <a:p>
            <a:pPr marL="469900" marR="8890" algn="just">
              <a:lnSpc>
                <a:spcPct val="95800"/>
              </a:lnSpc>
              <a:spcBef>
                <a:spcPts val="35"/>
              </a:spcBef>
            </a:pP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cursos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graduação </a:t>
            </a:r>
            <a:r>
              <a:rPr sz="1200" spc="-15" dirty="0">
                <a:latin typeface="Times New Roman"/>
                <a:cs typeface="Times New Roman"/>
              </a:rPr>
              <a:t>no Censo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Educação Superior (CENSUP)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Educacenso, em  conjunto </a:t>
            </a:r>
            <a:r>
              <a:rPr sz="1200" spc="5" dirty="0">
                <a:latin typeface="Times New Roman"/>
                <a:cs typeface="Times New Roman"/>
              </a:rPr>
              <a:t>com  </a:t>
            </a:r>
            <a:r>
              <a:rPr sz="1200" dirty="0">
                <a:latin typeface="Times New Roman"/>
                <a:cs typeface="Times New Roman"/>
              </a:rPr>
              <a:t>coordenadores de </a:t>
            </a:r>
            <a:r>
              <a:rPr sz="1200" spc="-10" dirty="0">
                <a:latin typeface="Times New Roman"/>
                <a:cs typeface="Times New Roman"/>
              </a:rPr>
              <a:t>cursos, </a:t>
            </a:r>
            <a:r>
              <a:rPr sz="1200" spc="-5" dirty="0">
                <a:latin typeface="Times New Roman"/>
                <a:cs typeface="Times New Roman"/>
              </a:rPr>
              <a:t>Pesquisador Institucional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Secretaria  Acadêmica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69900" indent="-97790" algn="just">
              <a:lnSpc>
                <a:spcPts val="1345"/>
              </a:lnSpc>
              <a:buAutoNum type="romanUcPeriod" startAt="17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desenvolvimento dos Trabalhos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Conclusão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Curso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endParaRPr sz="1200">
              <a:latin typeface="Times New Roman"/>
              <a:cs typeface="Times New Roman"/>
            </a:endParaRPr>
          </a:p>
          <a:p>
            <a:pPr marL="469900" marR="5080" algn="just">
              <a:lnSpc>
                <a:spcPct val="95900"/>
              </a:lnSpc>
              <a:spcBef>
                <a:spcPts val="35"/>
              </a:spcBef>
            </a:pPr>
            <a:r>
              <a:rPr sz="1200" spc="-10" dirty="0">
                <a:latin typeface="Times New Roman"/>
                <a:cs typeface="Times New Roman"/>
              </a:rPr>
              <a:t>ensino </a:t>
            </a:r>
            <a:r>
              <a:rPr sz="1200" spc="-5" dirty="0">
                <a:latin typeface="Times New Roman"/>
                <a:cs typeface="Times New Roman"/>
              </a:rPr>
              <a:t>superior, em conformidade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Manual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Normalização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Trabalhos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10" dirty="0">
                <a:latin typeface="Times New Roman"/>
                <a:cs typeface="Times New Roman"/>
              </a:rPr>
              <a:t>Conclusão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Curso </a:t>
            </a:r>
            <a:r>
              <a:rPr sz="1200" spc="-5" dirty="0">
                <a:latin typeface="Times New Roman"/>
                <a:cs typeface="Times New Roman"/>
              </a:rPr>
              <a:t>(TCC)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Regulamento Geral </a:t>
            </a:r>
            <a:r>
              <a:rPr sz="1200" dirty="0">
                <a:latin typeface="Times New Roman"/>
                <a:cs typeface="Times New Roman"/>
              </a:rPr>
              <a:t>para Elaboração, </a:t>
            </a:r>
            <a:r>
              <a:rPr sz="1200" spc="-5" dirty="0">
                <a:latin typeface="Times New Roman"/>
                <a:cs typeface="Times New Roman"/>
              </a:rPr>
              <a:t>Redação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Avaliação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Trabalho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Conclusão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Curso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  <a:p>
            <a:pPr marL="469900" indent="-146685" algn="just">
              <a:lnSpc>
                <a:spcPts val="1345"/>
              </a:lnSpc>
              <a:buAutoNum type="romanUcPeriod" startAt="18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Participar, juntamente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Diretoria de Graduação e </a:t>
            </a:r>
            <a:r>
              <a:rPr sz="1200" spc="-5" dirty="0">
                <a:latin typeface="Times New Roman"/>
                <a:cs typeface="Times New Roman"/>
              </a:rPr>
              <a:t>Políticas Educacionais</a:t>
            </a:r>
            <a:r>
              <a:rPr sz="1200" spc="-10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endParaRPr sz="1200">
              <a:latin typeface="Times New Roman"/>
              <a:cs typeface="Times New Roman"/>
            </a:endParaRPr>
          </a:p>
          <a:p>
            <a:pPr marL="469900" marR="14604" algn="just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Equipe Pedagógica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Campus,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elaboração, distribuição, </a:t>
            </a:r>
            <a:r>
              <a:rPr sz="1200" spc="-10" dirty="0">
                <a:latin typeface="Times New Roman"/>
                <a:cs typeface="Times New Roman"/>
              </a:rPr>
              <a:t>publicidade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atualização 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Manual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Estudante, observando-se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legislação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normas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vigentes;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596" y="691641"/>
            <a:ext cx="5878195" cy="897382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469900" marR="8255" indent="-45720">
              <a:lnSpc>
                <a:spcPts val="1390"/>
              </a:lnSpc>
              <a:spcBef>
                <a:spcPts val="185"/>
              </a:spcBef>
              <a:buAutoNum type="romanUcPeriod" startAt="19"/>
              <a:tabLst>
                <a:tab pos="911860" algn="l"/>
                <a:tab pos="912494" algn="l"/>
              </a:tabLst>
            </a:pPr>
            <a:r>
              <a:rPr sz="1200" dirty="0">
                <a:latin typeface="Times New Roman"/>
                <a:cs typeface="Times New Roman"/>
              </a:rPr>
              <a:t>Prestar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spc="-5" dirty="0">
                <a:latin typeface="Times New Roman"/>
                <a:cs typeface="Times New Roman"/>
              </a:rPr>
              <a:t>anual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Graduação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Políticas  </a:t>
            </a:r>
            <a:r>
              <a:rPr sz="1200" spc="-5" dirty="0">
                <a:latin typeface="Times New Roman"/>
                <a:cs typeface="Times New Roman"/>
              </a:rPr>
              <a:t>Educacionais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enviá-lo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Políticas Educacionais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PROEN;</a:t>
            </a:r>
            <a:endParaRPr sz="1200">
              <a:latin typeface="Times New Roman"/>
              <a:cs typeface="Times New Roman"/>
            </a:endParaRPr>
          </a:p>
          <a:p>
            <a:pPr marL="911860" indent="-436245">
              <a:lnSpc>
                <a:spcPts val="1310"/>
              </a:lnSpc>
              <a:buAutoNum type="romanUcPeriod" startAt="19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</a:t>
            </a:r>
            <a:r>
              <a:rPr sz="1200" dirty="0">
                <a:latin typeface="Times New Roman"/>
                <a:cs typeface="Times New Roman"/>
              </a:rPr>
              <a:t>outras </a:t>
            </a:r>
            <a:r>
              <a:rPr sz="1200" spc="-5" dirty="0">
                <a:latin typeface="Times New Roman"/>
                <a:cs typeface="Times New Roman"/>
              </a:rPr>
              <a:t>tarefas correlatas, determinadas </a:t>
            </a:r>
            <a:r>
              <a:rPr sz="1200" spc="-10" dirty="0">
                <a:latin typeface="Times New Roman"/>
                <a:cs typeface="Times New Roman"/>
              </a:rPr>
              <a:t>pela </a:t>
            </a:r>
            <a:r>
              <a:rPr sz="1200" spc="-5" dirty="0">
                <a:latin typeface="Times New Roman"/>
                <a:cs typeface="Times New Roman"/>
              </a:rPr>
              <a:t>Diretoria Geral,</a:t>
            </a:r>
            <a:r>
              <a:rPr sz="1200" spc="-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Diretoria</a:t>
            </a:r>
            <a:endParaRPr sz="1200">
              <a:latin typeface="Times New Roman"/>
              <a:cs typeface="Times New Roman"/>
            </a:endParaRPr>
          </a:p>
          <a:p>
            <a:pPr marL="469900" marR="10795">
              <a:lnSpc>
                <a:spcPts val="1370"/>
              </a:lnSpc>
              <a:spcBef>
                <a:spcPts val="80"/>
              </a:spcBef>
            </a:pP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Graduação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Políticas Educacionais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pela </a:t>
            </a:r>
            <a:r>
              <a:rPr sz="1200" spc="-5" dirty="0">
                <a:latin typeface="Times New Roman"/>
                <a:cs typeface="Times New Roman"/>
              </a:rPr>
              <a:t>Pró-reitoria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</a:t>
            </a:r>
            <a:r>
              <a:rPr sz="1200" dirty="0">
                <a:latin typeface="Times New Roman"/>
                <a:cs typeface="Times New Roman"/>
              </a:rPr>
              <a:t>do  </a:t>
            </a:r>
            <a:r>
              <a:rPr sz="1200" spc="-10" dirty="0">
                <a:latin typeface="Times New Roman"/>
                <a:cs typeface="Times New Roman"/>
              </a:rPr>
              <a:t>IFPA.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 marR="10160">
              <a:lnSpc>
                <a:spcPts val="1370"/>
              </a:lnSpc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4</a:t>
            </a:r>
            <a:r>
              <a:rPr lang="pt-BR" sz="1200" b="1" dirty="0" smtClean="0">
                <a:latin typeface="Times New Roman"/>
                <a:cs typeface="Times New Roman"/>
              </a:rPr>
              <a:t>3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</a:t>
            </a:r>
            <a:r>
              <a:rPr sz="1200" b="1" spc="-5" dirty="0">
                <a:latin typeface="Times New Roman"/>
                <a:cs typeface="Times New Roman"/>
              </a:rPr>
              <a:t>Departamento de Gestão dos </a:t>
            </a:r>
            <a:r>
              <a:rPr sz="1200" b="1" spc="-10" dirty="0">
                <a:latin typeface="Times New Roman"/>
                <a:cs typeface="Times New Roman"/>
              </a:rPr>
              <a:t>Cursos </a:t>
            </a:r>
            <a:r>
              <a:rPr sz="1200" b="1" spc="-5" dirty="0">
                <a:latin typeface="Times New Roman"/>
                <a:cs typeface="Times New Roman"/>
              </a:rPr>
              <a:t>de Engenharias </a:t>
            </a:r>
            <a:r>
              <a:rPr sz="1200" b="1" dirty="0">
                <a:latin typeface="Times New Roman"/>
                <a:cs typeface="Times New Roman"/>
              </a:rPr>
              <a:t>e  </a:t>
            </a:r>
            <a:r>
              <a:rPr sz="1200" b="1" spc="-5" dirty="0">
                <a:latin typeface="Times New Roman"/>
                <a:cs typeface="Times New Roman"/>
              </a:rPr>
              <a:t>Tecnologias as seguintes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Times New Roman"/>
              <a:cs typeface="Times New Roman"/>
            </a:endParaRPr>
          </a:p>
          <a:p>
            <a:pPr marL="469900" marR="6350" lvl="1" indent="173355" algn="just">
              <a:lnSpc>
                <a:spcPct val="95900"/>
              </a:lnSpc>
              <a:spcBef>
                <a:spcPts val="5"/>
              </a:spcBef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Acompanhar, juntamente 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Graduação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Políticas  Educacionais,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diversos </a:t>
            </a:r>
            <a:r>
              <a:rPr sz="1200" dirty="0">
                <a:latin typeface="Times New Roman"/>
                <a:cs typeface="Times New Roman"/>
              </a:rPr>
              <a:t>setores </a:t>
            </a:r>
            <a:r>
              <a:rPr sz="1200" spc="-10" dirty="0">
                <a:latin typeface="Times New Roman"/>
                <a:cs typeface="Times New Roman"/>
              </a:rPr>
              <a:t>educacionais </a:t>
            </a:r>
            <a:r>
              <a:rPr sz="1200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ambiente </a:t>
            </a:r>
            <a:r>
              <a:rPr sz="1200" spc="-10" dirty="0">
                <a:latin typeface="Times New Roman"/>
                <a:cs typeface="Times New Roman"/>
              </a:rPr>
              <a:t>acadêmico </a:t>
            </a:r>
            <a:r>
              <a:rPr sz="1200" spc="-5" dirty="0">
                <a:latin typeface="Times New Roman"/>
                <a:cs typeface="Times New Roman"/>
              </a:rPr>
              <a:t>relacionados </a:t>
            </a:r>
            <a:r>
              <a:rPr sz="1200" dirty="0">
                <a:latin typeface="Times New Roman"/>
                <a:cs typeface="Times New Roman"/>
              </a:rPr>
              <a:t>à  </a:t>
            </a:r>
            <a:r>
              <a:rPr sz="1200" spc="-5" dirty="0">
                <a:latin typeface="Times New Roman"/>
                <a:cs typeface="Times New Roman"/>
              </a:rPr>
              <a:t>Educação </a:t>
            </a:r>
            <a:r>
              <a:rPr sz="1200" spc="-10" dirty="0">
                <a:latin typeface="Times New Roman"/>
                <a:cs typeface="Times New Roman"/>
              </a:rPr>
              <a:t>Superior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Engenharia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Tecnologia;</a:t>
            </a:r>
            <a:endParaRPr sz="1200">
              <a:latin typeface="Times New Roman"/>
              <a:cs typeface="Times New Roman"/>
            </a:endParaRPr>
          </a:p>
          <a:p>
            <a:pPr marL="469900" marR="12065" lvl="1" indent="121920" algn="just">
              <a:lnSpc>
                <a:spcPct val="95600"/>
              </a:lnSpc>
              <a:spcBef>
                <a:spcPts val="15"/>
              </a:spcBef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Acompanhar, </a:t>
            </a:r>
            <a:r>
              <a:rPr sz="1200" spc="-10" dirty="0">
                <a:latin typeface="Times New Roman"/>
                <a:cs typeface="Times New Roman"/>
              </a:rPr>
              <a:t>junto </a:t>
            </a:r>
            <a:r>
              <a:rPr sz="1200" spc="-5" dirty="0">
                <a:latin typeface="Times New Roman"/>
                <a:cs typeface="Times New Roman"/>
              </a:rPr>
              <a:t>aos coordenadores </a:t>
            </a:r>
            <a:r>
              <a:rPr sz="1200" dirty="0">
                <a:latin typeface="Times New Roman"/>
                <a:cs typeface="Times New Roman"/>
              </a:rPr>
              <a:t>de curso, a </a:t>
            </a:r>
            <a:r>
              <a:rPr sz="1200" spc="-10" dirty="0">
                <a:latin typeface="Times New Roman"/>
                <a:cs typeface="Times New Roman"/>
              </a:rPr>
              <a:t>elaboração </a:t>
            </a:r>
            <a:r>
              <a:rPr sz="1200" spc="-15" dirty="0">
                <a:latin typeface="Times New Roman"/>
                <a:cs typeface="Times New Roman"/>
              </a:rPr>
              <a:t>do Plano  </a:t>
            </a:r>
            <a:r>
              <a:rPr sz="1200" spc="-5" dirty="0">
                <a:latin typeface="Times New Roman"/>
                <a:cs typeface="Times New Roman"/>
              </a:rPr>
              <a:t>Individual </a:t>
            </a:r>
            <a:r>
              <a:rPr sz="1200" spc="1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Trabalho </a:t>
            </a:r>
            <a:r>
              <a:rPr sz="1200" dirty="0">
                <a:latin typeface="Times New Roman"/>
                <a:cs typeface="Times New Roman"/>
              </a:rPr>
              <a:t>(PIT) e de </a:t>
            </a:r>
            <a:r>
              <a:rPr sz="1200" spc="-10" dirty="0">
                <a:latin typeface="Times New Roman"/>
                <a:cs typeface="Times New Roman"/>
              </a:rPr>
              <a:t>seu </a:t>
            </a:r>
            <a:r>
              <a:rPr sz="1200" spc="-5" dirty="0">
                <a:latin typeface="Times New Roman"/>
                <a:cs typeface="Times New Roman"/>
              </a:rPr>
              <a:t>Relatório,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confecção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horário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aulas, </a:t>
            </a:r>
            <a:r>
              <a:rPr sz="1200" dirty="0">
                <a:latin typeface="Times New Roman"/>
                <a:cs typeface="Times New Roman"/>
              </a:rPr>
              <a:t>a  </a:t>
            </a:r>
            <a:r>
              <a:rPr sz="1200" spc="-5" dirty="0">
                <a:latin typeface="Times New Roman"/>
                <a:cs typeface="Times New Roman"/>
              </a:rPr>
              <a:t>lotação dos professores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atuação nos componentes curriculares </a:t>
            </a:r>
            <a:r>
              <a:rPr sz="1200" dirty="0">
                <a:latin typeface="Times New Roman"/>
                <a:cs typeface="Times New Roman"/>
              </a:rPr>
              <a:t>e o </a:t>
            </a:r>
            <a:r>
              <a:rPr sz="1200" spc="-5" dirty="0">
                <a:latin typeface="Times New Roman"/>
                <a:cs typeface="Times New Roman"/>
              </a:rPr>
              <a:t>trabalho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orientação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docente;</a:t>
            </a:r>
            <a:endParaRPr sz="1200">
              <a:latin typeface="Times New Roman"/>
              <a:cs typeface="Times New Roman"/>
            </a:endParaRPr>
          </a:p>
          <a:p>
            <a:pPr marL="469900" marR="8890" lvl="1" indent="73025" algn="just">
              <a:lnSpc>
                <a:spcPct val="95800"/>
              </a:lnSpc>
              <a:spcBef>
                <a:spcPts val="15"/>
              </a:spcBef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orientar </a:t>
            </a:r>
            <a:r>
              <a:rPr sz="1200" dirty="0">
                <a:latin typeface="Times New Roman"/>
                <a:cs typeface="Times New Roman"/>
              </a:rPr>
              <a:t>todas </a:t>
            </a:r>
            <a:r>
              <a:rPr sz="1200" spc="-5" dirty="0">
                <a:latin typeface="Times New Roman"/>
                <a:cs typeface="Times New Roman"/>
              </a:rPr>
              <a:t>as </a:t>
            </a:r>
            <a:r>
              <a:rPr sz="1200" dirty="0">
                <a:latin typeface="Times New Roman"/>
                <a:cs typeface="Times New Roman"/>
              </a:rPr>
              <a:t>ofertas de </a:t>
            </a:r>
            <a:r>
              <a:rPr sz="1200" spc="5" dirty="0">
                <a:latin typeface="Times New Roman"/>
                <a:cs typeface="Times New Roman"/>
              </a:rPr>
              <a:t>cursos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engenharias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tecnologias 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modalidade presencial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distância, inclusive </a:t>
            </a:r>
            <a:r>
              <a:rPr sz="1200" spc="-5" dirty="0">
                <a:latin typeface="Times New Roman"/>
                <a:cs typeface="Times New Roman"/>
              </a:rPr>
              <a:t>aquelas </a:t>
            </a:r>
            <a:r>
              <a:rPr sz="1200" dirty="0">
                <a:latin typeface="Times New Roman"/>
                <a:cs typeface="Times New Roman"/>
              </a:rPr>
              <a:t>realizadas </a:t>
            </a:r>
            <a:r>
              <a:rPr sz="1200" spc="5" dirty="0">
                <a:latin typeface="Times New Roman"/>
                <a:cs typeface="Times New Roman"/>
              </a:rPr>
              <a:t>por </a:t>
            </a:r>
            <a:r>
              <a:rPr sz="1200" spc="-25" dirty="0">
                <a:latin typeface="Times New Roman"/>
                <a:cs typeface="Times New Roman"/>
              </a:rPr>
              <a:t>meio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programas educacionais;</a:t>
            </a:r>
            <a:endParaRPr sz="1200">
              <a:latin typeface="Times New Roman"/>
              <a:cs typeface="Times New Roman"/>
            </a:endParaRPr>
          </a:p>
          <a:p>
            <a:pPr marL="469900" lvl="1" indent="63500" algn="just">
              <a:lnSpc>
                <a:spcPts val="1345"/>
              </a:lnSpc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efetividade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calendário acadêmico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Campus, </a:t>
            </a:r>
            <a:r>
              <a:rPr sz="1200" spc="-5" dirty="0">
                <a:latin typeface="Times New Roman"/>
                <a:cs typeface="Times New Roman"/>
              </a:rPr>
              <a:t>zelando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pelo</a:t>
            </a:r>
            <a:endParaRPr sz="1200">
              <a:latin typeface="Times New Roman"/>
              <a:cs typeface="Times New Roman"/>
            </a:endParaRPr>
          </a:p>
          <a:p>
            <a:pPr marL="469900" marR="8890" algn="just">
              <a:lnSpc>
                <a:spcPct val="95900"/>
              </a:lnSpc>
              <a:spcBef>
                <a:spcPts val="35"/>
              </a:spcBef>
            </a:pPr>
            <a:r>
              <a:rPr sz="1200" spc="-5" dirty="0">
                <a:latin typeface="Times New Roman"/>
                <a:cs typeface="Times New Roman"/>
              </a:rPr>
              <a:t>cumprimento dos prazos previstos </a:t>
            </a:r>
            <a:r>
              <a:rPr sz="1200" spc="-10" dirty="0">
                <a:latin typeface="Times New Roman"/>
                <a:cs typeface="Times New Roman"/>
              </a:rPr>
              <a:t>nele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20" dirty="0">
                <a:latin typeface="Times New Roman"/>
                <a:cs typeface="Times New Roman"/>
              </a:rPr>
              <a:t>pelo  </a:t>
            </a:r>
            <a:r>
              <a:rPr sz="1200" spc="-5" dirty="0">
                <a:latin typeface="Times New Roman"/>
                <a:cs typeface="Times New Roman"/>
              </a:rPr>
              <a:t>devido registro </a:t>
            </a:r>
            <a:r>
              <a:rPr sz="1200" spc="-15" dirty="0">
                <a:latin typeface="Times New Roman"/>
                <a:cs typeface="Times New Roman"/>
              </a:rPr>
              <a:t>no Sistema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Gerenciamento </a:t>
            </a:r>
            <a:r>
              <a:rPr sz="1200" spc="-10" dirty="0">
                <a:latin typeface="Times New Roman"/>
                <a:cs typeface="Times New Roman"/>
              </a:rPr>
              <a:t>Acadêmico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IFPA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no Sistema </a:t>
            </a:r>
            <a:r>
              <a:rPr sz="1200" spc="-5" dirty="0">
                <a:latin typeface="Times New Roman"/>
                <a:cs typeface="Times New Roman"/>
              </a:rPr>
              <a:t>Nacional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Informações </a:t>
            </a:r>
            <a:r>
              <a:rPr sz="1200" dirty="0">
                <a:latin typeface="Times New Roman"/>
                <a:cs typeface="Times New Roman"/>
              </a:rPr>
              <a:t>da  </a:t>
            </a:r>
            <a:r>
              <a:rPr sz="1200" spc="-5" dirty="0">
                <a:latin typeface="Times New Roman"/>
                <a:cs typeface="Times New Roman"/>
              </a:rPr>
              <a:t>Educação Profissional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Tecnológica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(SISTEC);</a:t>
            </a:r>
            <a:endParaRPr sz="1200">
              <a:latin typeface="Times New Roman"/>
              <a:cs typeface="Times New Roman"/>
            </a:endParaRPr>
          </a:p>
          <a:p>
            <a:pPr marL="911860" lvl="1" indent="-327025" algn="just">
              <a:lnSpc>
                <a:spcPts val="1345"/>
              </a:lnSpc>
              <a:buAutoNum type="romanUcPeriod" startAt="5"/>
              <a:tabLst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Apoiar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coordenadores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cursos nos processos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avaliação interna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externa;</a:t>
            </a:r>
            <a:endParaRPr sz="1200">
              <a:latin typeface="Times New Roman"/>
              <a:cs typeface="Times New Roman"/>
            </a:endParaRPr>
          </a:p>
          <a:p>
            <a:pPr marL="469900" marR="5080" lvl="1" indent="63500" algn="just">
              <a:lnSpc>
                <a:spcPct val="95600"/>
              </a:lnSpc>
              <a:spcBef>
                <a:spcPts val="40"/>
              </a:spcBef>
              <a:buAutoNum type="romanUcPeriod" startAt="5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Elaborar, </a:t>
            </a:r>
            <a:r>
              <a:rPr sz="1200" spc="-10" dirty="0">
                <a:latin typeface="Times New Roman"/>
                <a:cs typeface="Times New Roman"/>
              </a:rPr>
              <a:t>implementar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avaliar </a:t>
            </a:r>
            <a:r>
              <a:rPr sz="1200" spc="-5" dirty="0">
                <a:latin typeface="Times New Roman"/>
                <a:cs typeface="Times New Roman"/>
              </a:rPr>
              <a:t>estratégias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enfrentamento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retenção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10" dirty="0">
                <a:latin typeface="Times New Roman"/>
                <a:cs typeface="Times New Roman"/>
              </a:rPr>
              <a:t>evasão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ensino,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articulação </a:t>
            </a:r>
            <a:r>
              <a:rPr sz="1200" spc="5" dirty="0">
                <a:latin typeface="Times New Roman"/>
                <a:cs typeface="Times New Roman"/>
              </a:rPr>
              <a:t>com os </a:t>
            </a:r>
            <a:r>
              <a:rPr sz="1200" spc="-5" dirty="0">
                <a:latin typeface="Times New Roman"/>
                <a:cs typeface="Times New Roman"/>
              </a:rPr>
              <a:t>coordenadores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cursos, 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Comissão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Permanência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Êxito, 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equipe </a:t>
            </a:r>
            <a:r>
              <a:rPr sz="1200" spc="-5" dirty="0">
                <a:latin typeface="Times New Roman"/>
                <a:cs typeface="Times New Roman"/>
              </a:rPr>
              <a:t>pedagógica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Coordenação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Assistência  </a:t>
            </a:r>
            <a:r>
              <a:rPr sz="1200" spc="-5" dirty="0">
                <a:latin typeface="Times New Roman"/>
                <a:cs typeface="Times New Roman"/>
              </a:rPr>
              <a:t>Estudantil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69900" marR="5080" lvl="1" indent="12065" algn="just">
              <a:lnSpc>
                <a:spcPts val="1370"/>
              </a:lnSpc>
              <a:spcBef>
                <a:spcPts val="55"/>
              </a:spcBef>
              <a:buAutoNum type="romanUcPeriod" startAt="5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reuniões </a:t>
            </a:r>
            <a:r>
              <a:rPr sz="1200" spc="5" dirty="0">
                <a:latin typeface="Times New Roman"/>
                <a:cs typeface="Times New Roman"/>
              </a:rPr>
              <a:t>com os </a:t>
            </a:r>
            <a:r>
              <a:rPr sz="1200" spc="-5" dirty="0">
                <a:latin typeface="Times New Roman"/>
                <a:cs typeface="Times New Roman"/>
              </a:rPr>
              <a:t>coordenadores </a:t>
            </a:r>
            <a:r>
              <a:rPr sz="1200" dirty="0">
                <a:latin typeface="Times New Roman"/>
                <a:cs typeface="Times New Roman"/>
              </a:rPr>
              <a:t>de cursos, para </a:t>
            </a:r>
            <a:r>
              <a:rPr sz="1200" spc="-5" dirty="0">
                <a:latin typeface="Times New Roman"/>
                <a:cs typeface="Times New Roman"/>
              </a:rPr>
              <a:t>planejamento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avaliação das </a:t>
            </a:r>
            <a:r>
              <a:rPr sz="1200" dirty="0">
                <a:latin typeface="Times New Roman"/>
                <a:cs typeface="Times New Roman"/>
              </a:rPr>
              <a:t>ações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educacionais;</a:t>
            </a:r>
            <a:endParaRPr sz="1200">
              <a:latin typeface="Times New Roman"/>
              <a:cs typeface="Times New Roman"/>
            </a:endParaRPr>
          </a:p>
          <a:p>
            <a:pPr marL="469900" marR="7620" lvl="1" indent="-36830" algn="just">
              <a:lnSpc>
                <a:spcPts val="1370"/>
              </a:lnSpc>
              <a:spcBef>
                <a:spcPts val="20"/>
              </a:spcBef>
              <a:buAutoNum type="romanUcPeriod" startAt="5"/>
              <a:tabLst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Zelar pelo </a:t>
            </a:r>
            <a:r>
              <a:rPr sz="1200" spc="-5" dirty="0">
                <a:latin typeface="Times New Roman"/>
                <a:cs typeface="Times New Roman"/>
              </a:rPr>
              <a:t>cumprimento das normativas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regulamentos </a:t>
            </a:r>
            <a:r>
              <a:rPr sz="1200" spc="-10" dirty="0">
                <a:latin typeface="Times New Roman"/>
                <a:cs typeface="Times New Roman"/>
              </a:rPr>
              <a:t>acadêmicos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 </a:t>
            </a:r>
            <a:r>
              <a:rPr sz="1200" dirty="0">
                <a:latin typeface="Times New Roman"/>
                <a:cs typeface="Times New Roman"/>
              </a:rPr>
              <a:t>e do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  <a:p>
            <a:pPr marL="469900" marR="10795" lvl="1" indent="63500">
              <a:lnSpc>
                <a:spcPts val="1370"/>
              </a:lnSpc>
              <a:spcBef>
                <a:spcPts val="20"/>
              </a:spcBef>
              <a:buAutoNum type="romanUcPeriod" startAt="5"/>
              <a:tabLst>
                <a:tab pos="911860" algn="l"/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Contribuir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5" dirty="0">
                <a:latin typeface="Times New Roman"/>
                <a:cs typeface="Times New Roman"/>
              </a:rPr>
              <a:t>elaboração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calendário </a:t>
            </a:r>
            <a:r>
              <a:rPr sz="1200" spc="-5" dirty="0">
                <a:latin typeface="Times New Roman"/>
                <a:cs typeface="Times New Roman"/>
              </a:rPr>
              <a:t>acadêmico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acompanhar 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execução, </a:t>
            </a:r>
            <a:r>
              <a:rPr sz="1200" spc="-10" dirty="0">
                <a:latin typeface="Times New Roman"/>
                <a:cs typeface="Times New Roman"/>
              </a:rPr>
              <a:t>realizando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ajustes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10" dirty="0">
                <a:latin typeface="Times New Roman"/>
                <a:cs typeface="Times New Roman"/>
              </a:rPr>
              <a:t>se façam </a:t>
            </a:r>
            <a:r>
              <a:rPr sz="1200" spc="-5" dirty="0">
                <a:latin typeface="Times New Roman"/>
                <a:cs typeface="Times New Roman"/>
              </a:rPr>
              <a:t>necessários ao </a:t>
            </a:r>
            <a:r>
              <a:rPr sz="1200" spc="-15" dirty="0">
                <a:latin typeface="Times New Roman"/>
                <a:cs typeface="Times New Roman"/>
              </a:rPr>
              <a:t>longo do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ano letivo;</a:t>
            </a:r>
            <a:endParaRPr sz="1200">
              <a:latin typeface="Times New Roman"/>
              <a:cs typeface="Times New Roman"/>
            </a:endParaRPr>
          </a:p>
          <a:p>
            <a:pPr marL="469900" marR="8255" lvl="1" indent="115570">
              <a:lnSpc>
                <a:spcPts val="1370"/>
              </a:lnSpc>
              <a:spcBef>
                <a:spcPts val="25"/>
              </a:spcBef>
              <a:buAutoNum type="romanUcPeriod" startAt="5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processo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avaliação </a:t>
            </a:r>
            <a:r>
              <a:rPr sz="1200" spc="-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docentes, </a:t>
            </a:r>
            <a:r>
              <a:rPr sz="1200" spc="5" dirty="0">
                <a:latin typeface="Times New Roman"/>
                <a:cs typeface="Times New Roman"/>
              </a:rPr>
              <a:t>com os </a:t>
            </a:r>
            <a:r>
              <a:rPr sz="1200" spc="-5" dirty="0">
                <a:latin typeface="Times New Roman"/>
                <a:cs typeface="Times New Roman"/>
              </a:rPr>
              <a:t>coordenadores </a:t>
            </a:r>
            <a:r>
              <a:rPr sz="1200" dirty="0">
                <a:latin typeface="Times New Roman"/>
                <a:cs typeface="Times New Roman"/>
              </a:rPr>
              <a:t>de  curso;</a:t>
            </a:r>
            <a:endParaRPr sz="1200">
              <a:latin typeface="Times New Roman"/>
              <a:cs typeface="Times New Roman"/>
            </a:endParaRPr>
          </a:p>
          <a:p>
            <a:pPr marL="469900" marR="11430" lvl="1" indent="63500">
              <a:lnSpc>
                <a:spcPts val="1370"/>
              </a:lnSpc>
              <a:spcBef>
                <a:spcPts val="20"/>
              </a:spcBef>
              <a:buAutoNum type="romanUcPeriod" startAt="5"/>
              <a:tabLst>
                <a:tab pos="911860" algn="l"/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Apoiar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Núcleos </a:t>
            </a:r>
            <a:r>
              <a:rPr sz="1200" dirty="0">
                <a:latin typeface="Times New Roman"/>
                <a:cs typeface="Times New Roman"/>
              </a:rPr>
              <a:t>Docentes </a:t>
            </a:r>
            <a:r>
              <a:rPr sz="1200" spc="-5" dirty="0">
                <a:latin typeface="Times New Roman"/>
                <a:cs typeface="Times New Roman"/>
              </a:rPr>
              <a:t>Estruturantes(NDE) dos cursos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graduação, </a:t>
            </a:r>
            <a:r>
              <a:rPr sz="1200" spc="-15" dirty="0">
                <a:latin typeface="Times New Roman"/>
                <a:cs typeface="Times New Roman"/>
              </a:rPr>
              <a:t>na  </a:t>
            </a:r>
            <a:r>
              <a:rPr sz="1200" spc="-5" dirty="0">
                <a:latin typeface="Times New Roman"/>
                <a:cs typeface="Times New Roman"/>
              </a:rPr>
              <a:t>construção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atualização </a:t>
            </a:r>
            <a:r>
              <a:rPr sz="1200" spc="-5" dirty="0">
                <a:latin typeface="Times New Roman"/>
                <a:cs typeface="Times New Roman"/>
              </a:rPr>
              <a:t>dos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PPC(s);</a:t>
            </a:r>
            <a:endParaRPr sz="1200">
              <a:latin typeface="Times New Roman"/>
              <a:cs typeface="Times New Roman"/>
            </a:endParaRPr>
          </a:p>
          <a:p>
            <a:pPr marL="469900" marR="8890" lvl="1" indent="12065">
              <a:lnSpc>
                <a:spcPts val="1370"/>
              </a:lnSpc>
              <a:spcBef>
                <a:spcPts val="20"/>
              </a:spcBef>
              <a:buAutoNum type="romanUcPeriod" startAt="5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Participar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construção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revisão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Projeto </a:t>
            </a:r>
            <a:r>
              <a:rPr sz="1200" spc="-10" dirty="0">
                <a:latin typeface="Times New Roman"/>
                <a:cs typeface="Times New Roman"/>
              </a:rPr>
              <a:t>Político </a:t>
            </a:r>
            <a:r>
              <a:rPr sz="1200" spc="-5" dirty="0">
                <a:latin typeface="Times New Roman"/>
                <a:cs typeface="Times New Roman"/>
              </a:rPr>
              <a:t>Pedagógico (PPP)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PDC;</a:t>
            </a:r>
            <a:endParaRPr sz="1200">
              <a:latin typeface="Times New Roman"/>
              <a:cs typeface="Times New Roman"/>
            </a:endParaRPr>
          </a:p>
          <a:p>
            <a:pPr marL="469900" marR="8255" lvl="1" indent="-36830">
              <a:lnSpc>
                <a:spcPts val="1370"/>
              </a:lnSpc>
              <a:spcBef>
                <a:spcPts val="20"/>
              </a:spcBef>
              <a:buAutoNum type="romanUcPeriod" startAt="5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Auxiliar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Graduação e </a:t>
            </a:r>
            <a:r>
              <a:rPr sz="1200" spc="-5" dirty="0">
                <a:latin typeface="Times New Roman"/>
                <a:cs typeface="Times New Roman"/>
              </a:rPr>
              <a:t>Políticas Educacionais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Campus </a:t>
            </a:r>
            <a:r>
              <a:rPr sz="1200" spc="-15" dirty="0">
                <a:latin typeface="Times New Roman"/>
                <a:cs typeface="Times New Roman"/>
              </a:rPr>
              <a:t>na  </a:t>
            </a:r>
            <a:r>
              <a:rPr sz="1200" spc="-5" dirty="0">
                <a:latin typeface="Times New Roman"/>
                <a:cs typeface="Times New Roman"/>
              </a:rPr>
              <a:t>elaboração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documentos </a:t>
            </a:r>
            <a:r>
              <a:rPr sz="1200" dirty="0">
                <a:latin typeface="Times New Roman"/>
                <a:cs typeface="Times New Roman"/>
              </a:rPr>
              <a:t>e outras </a:t>
            </a:r>
            <a:r>
              <a:rPr sz="1200" spc="-5" dirty="0">
                <a:latin typeface="Times New Roman"/>
                <a:cs typeface="Times New Roman"/>
              </a:rPr>
              <a:t>atividades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10" dirty="0">
                <a:latin typeface="Times New Roman"/>
                <a:cs typeface="Times New Roman"/>
              </a:rPr>
              <a:t>se </a:t>
            </a:r>
            <a:r>
              <a:rPr sz="1200" spc="-5" dirty="0">
                <a:latin typeface="Times New Roman"/>
                <a:cs typeface="Times New Roman"/>
              </a:rPr>
              <a:t>fizerem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necessárias;</a:t>
            </a:r>
            <a:endParaRPr sz="1200">
              <a:latin typeface="Times New Roman"/>
              <a:cs typeface="Times New Roman"/>
            </a:endParaRPr>
          </a:p>
          <a:p>
            <a:pPr marL="469900" marR="5715" lvl="1" indent="-45720">
              <a:lnSpc>
                <a:spcPts val="1370"/>
              </a:lnSpc>
              <a:spcBef>
                <a:spcPts val="20"/>
              </a:spcBef>
              <a:buAutoNum type="romanUcPeriod" startAt="5"/>
              <a:tabLst>
                <a:tab pos="911860" algn="l"/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Apoiar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planejamento </a:t>
            </a:r>
            <a:r>
              <a:rPr sz="1200" dirty="0">
                <a:latin typeface="Times New Roman"/>
                <a:cs typeface="Times New Roman"/>
              </a:rPr>
              <a:t>e a </a:t>
            </a:r>
            <a:r>
              <a:rPr sz="1200" spc="-10" dirty="0">
                <a:latin typeface="Times New Roman"/>
                <a:cs typeface="Times New Roman"/>
              </a:rPr>
              <a:t>realização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estágio nos </a:t>
            </a:r>
            <a:r>
              <a:rPr sz="1200" dirty="0">
                <a:latin typeface="Times New Roman"/>
                <a:cs typeface="Times New Roman"/>
              </a:rPr>
              <a:t>cursos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que estiverem  </a:t>
            </a:r>
            <a:r>
              <a:rPr sz="1200" spc="-5" dirty="0">
                <a:latin typeface="Times New Roman"/>
                <a:cs typeface="Times New Roman"/>
              </a:rPr>
              <a:t>previstos;</a:t>
            </a:r>
            <a:endParaRPr sz="1200">
              <a:latin typeface="Times New Roman"/>
              <a:cs typeface="Times New Roman"/>
            </a:endParaRPr>
          </a:p>
          <a:p>
            <a:pPr marL="469900" marR="9525" lvl="1" indent="5715">
              <a:lnSpc>
                <a:spcPts val="1370"/>
              </a:lnSpc>
              <a:spcBef>
                <a:spcPts val="20"/>
              </a:spcBef>
              <a:buAutoNum type="romanUcPeriod" startAt="5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Sugerir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-10" dirty="0">
                <a:latin typeface="Times New Roman"/>
                <a:cs typeface="Times New Roman"/>
              </a:rPr>
              <a:t>educacionais </a:t>
            </a:r>
            <a:r>
              <a:rPr sz="1200" dirty="0">
                <a:latin typeface="Times New Roman"/>
                <a:cs typeface="Times New Roman"/>
              </a:rPr>
              <a:t>coerentes </a:t>
            </a:r>
            <a:r>
              <a:rPr sz="1200" spc="-5" dirty="0">
                <a:latin typeface="Times New Roman"/>
                <a:cs typeface="Times New Roman"/>
              </a:rPr>
              <a:t>com as necessidades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comunidade </a:t>
            </a:r>
            <a:r>
              <a:rPr sz="1200" spc="-5" dirty="0">
                <a:latin typeface="Times New Roman"/>
                <a:cs typeface="Times New Roman"/>
              </a:rPr>
              <a:t>local  </a:t>
            </a:r>
            <a:r>
              <a:rPr sz="1200" dirty="0">
                <a:latin typeface="Times New Roman"/>
                <a:cs typeface="Times New Roman"/>
              </a:rPr>
              <a:t>e do </a:t>
            </a:r>
            <a:r>
              <a:rPr sz="1200" spc="-15" dirty="0">
                <a:latin typeface="Times New Roman"/>
                <a:cs typeface="Times New Roman"/>
              </a:rPr>
              <a:t>mundo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trabalho, </a:t>
            </a:r>
            <a:r>
              <a:rPr sz="1200" spc="-10" dirty="0">
                <a:latin typeface="Times New Roman"/>
                <a:cs typeface="Times New Roman"/>
              </a:rPr>
              <a:t>usando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interface </a:t>
            </a:r>
            <a:r>
              <a:rPr sz="1200" spc="-5" dirty="0">
                <a:latin typeface="Times New Roman"/>
                <a:cs typeface="Times New Roman"/>
              </a:rPr>
              <a:t>ensino, pesquisa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extensão;</a:t>
            </a:r>
            <a:endParaRPr sz="1200">
              <a:latin typeface="Times New Roman"/>
              <a:cs typeface="Times New Roman"/>
            </a:endParaRPr>
          </a:p>
          <a:p>
            <a:pPr marL="469900" marR="6985" lvl="1" indent="-45720">
              <a:lnSpc>
                <a:spcPts val="1370"/>
              </a:lnSpc>
              <a:spcBef>
                <a:spcPts val="25"/>
              </a:spcBef>
              <a:buAutoNum type="romanUcPeriod" startAt="5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zelar pelo </a:t>
            </a:r>
            <a:r>
              <a:rPr sz="1200" spc="-5" dirty="0">
                <a:latin typeface="Times New Roman"/>
                <a:cs typeface="Times New Roman"/>
              </a:rPr>
              <a:t>lançamento adequado das informações </a:t>
            </a:r>
            <a:r>
              <a:rPr sz="1200" dirty="0">
                <a:latin typeface="Times New Roman"/>
                <a:cs typeface="Times New Roman"/>
              </a:rPr>
              <a:t>concernentes  aos </a:t>
            </a:r>
            <a:r>
              <a:rPr sz="1200" spc="-5" dirty="0">
                <a:latin typeface="Times New Roman"/>
                <a:cs typeface="Times New Roman"/>
              </a:rPr>
              <a:t>cursos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graduação </a:t>
            </a:r>
            <a:r>
              <a:rPr sz="1200" spc="-15" dirty="0">
                <a:latin typeface="Times New Roman"/>
                <a:cs typeface="Times New Roman"/>
              </a:rPr>
              <a:t>no Censo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Educação Superior (CENSUP)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Educacenso,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em</a:t>
            </a:r>
            <a:endParaRPr sz="1200">
              <a:latin typeface="Times New Roman"/>
              <a:cs typeface="Times New Roman"/>
            </a:endParaRPr>
          </a:p>
          <a:p>
            <a:pPr marL="469900" marR="10795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conjunto </a:t>
            </a:r>
            <a:r>
              <a:rPr sz="1200" spc="5" dirty="0">
                <a:latin typeface="Times New Roman"/>
                <a:cs typeface="Times New Roman"/>
              </a:rPr>
              <a:t>com  </a:t>
            </a:r>
            <a:r>
              <a:rPr sz="1200" dirty="0">
                <a:latin typeface="Times New Roman"/>
                <a:cs typeface="Times New Roman"/>
              </a:rPr>
              <a:t>coordenadores de </a:t>
            </a:r>
            <a:r>
              <a:rPr sz="1200" spc="-10" dirty="0">
                <a:latin typeface="Times New Roman"/>
                <a:cs typeface="Times New Roman"/>
              </a:rPr>
              <a:t>cursos, </a:t>
            </a:r>
            <a:r>
              <a:rPr sz="1200" spc="-5" dirty="0">
                <a:latin typeface="Times New Roman"/>
                <a:cs typeface="Times New Roman"/>
              </a:rPr>
              <a:t>Pesquisador Institucional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Secretaria  Acadêmica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596" y="691641"/>
            <a:ext cx="5876290" cy="7898637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469900" marR="7620" indent="-97790" algn="just">
              <a:lnSpc>
                <a:spcPct val="96100"/>
              </a:lnSpc>
              <a:spcBef>
                <a:spcPts val="155"/>
              </a:spcBef>
              <a:buAutoNum type="romanUcPeriod" startAt="17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desenvolvimento dos Trabalhos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Conclusão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Curso </a:t>
            </a:r>
            <a:r>
              <a:rPr sz="1200" spc="-15" dirty="0">
                <a:latin typeface="Times New Roman"/>
                <a:cs typeface="Times New Roman"/>
              </a:rPr>
              <a:t>no  </a:t>
            </a:r>
            <a:r>
              <a:rPr sz="1200" spc="-10" dirty="0">
                <a:latin typeface="Times New Roman"/>
                <a:cs typeface="Times New Roman"/>
              </a:rPr>
              <a:t>ensino </a:t>
            </a:r>
            <a:r>
              <a:rPr sz="1200" spc="-5" dirty="0">
                <a:latin typeface="Times New Roman"/>
                <a:cs typeface="Times New Roman"/>
              </a:rPr>
              <a:t>superior, em conformidade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Manual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Normalização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Trabalhos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10" dirty="0">
                <a:latin typeface="Times New Roman"/>
                <a:cs typeface="Times New Roman"/>
              </a:rPr>
              <a:t>Conclusão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Curso </a:t>
            </a:r>
            <a:r>
              <a:rPr sz="1200" spc="-5" dirty="0">
                <a:latin typeface="Times New Roman"/>
                <a:cs typeface="Times New Roman"/>
              </a:rPr>
              <a:t>(TCC)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Regulamento Geral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Elaboração, Redação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Avaliação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Trabalho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Conclusão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Curso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  <a:p>
            <a:pPr marL="469900" indent="-146685" algn="just">
              <a:lnSpc>
                <a:spcPts val="1345"/>
              </a:lnSpc>
              <a:buAutoNum type="romanUcPeriod" startAt="17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Participar, juntamente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Diretoria de Graduação e </a:t>
            </a:r>
            <a:r>
              <a:rPr sz="1200" spc="-5" dirty="0">
                <a:latin typeface="Times New Roman"/>
                <a:cs typeface="Times New Roman"/>
              </a:rPr>
              <a:t>Políticas Educacionais</a:t>
            </a:r>
            <a:r>
              <a:rPr sz="1200" spc="-1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endParaRPr sz="1200">
              <a:latin typeface="Times New Roman"/>
              <a:cs typeface="Times New Roman"/>
            </a:endParaRPr>
          </a:p>
          <a:p>
            <a:pPr marL="469900" marR="12065" algn="just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Equipe Pedagógica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Campus,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elaboração, distribuição, </a:t>
            </a:r>
            <a:r>
              <a:rPr sz="1200" spc="-10" dirty="0">
                <a:latin typeface="Times New Roman"/>
                <a:cs typeface="Times New Roman"/>
              </a:rPr>
              <a:t>publicidade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atualização 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Manual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Estudante, </a:t>
            </a:r>
            <a:r>
              <a:rPr sz="1200" dirty="0">
                <a:latin typeface="Times New Roman"/>
                <a:cs typeface="Times New Roman"/>
              </a:rPr>
              <a:t>observando-se a </a:t>
            </a:r>
            <a:r>
              <a:rPr sz="1200" spc="-5" dirty="0">
                <a:latin typeface="Times New Roman"/>
                <a:cs typeface="Times New Roman"/>
              </a:rPr>
              <a:t>legislação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normas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vigentes;</a:t>
            </a:r>
            <a:endParaRPr sz="1200">
              <a:latin typeface="Times New Roman"/>
              <a:cs typeface="Times New Roman"/>
            </a:endParaRPr>
          </a:p>
          <a:p>
            <a:pPr marL="469900" marR="6350" indent="-45720" algn="just">
              <a:lnSpc>
                <a:spcPts val="1370"/>
              </a:lnSpc>
              <a:spcBef>
                <a:spcPts val="20"/>
              </a:spcBef>
              <a:buAutoNum type="romanUcPeriod" startAt="19"/>
              <a:tabLst>
                <a:tab pos="912494" algn="l"/>
              </a:tabLst>
            </a:pPr>
            <a:r>
              <a:rPr sz="1200" dirty="0">
                <a:latin typeface="Times New Roman"/>
                <a:cs typeface="Times New Roman"/>
              </a:rPr>
              <a:t>Prestar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spc="-5" dirty="0">
                <a:latin typeface="Times New Roman"/>
                <a:cs typeface="Times New Roman"/>
              </a:rPr>
              <a:t>anual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Graduação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Políticas  Educacionais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enviá-lo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Políticas Educacionais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PROEN;</a:t>
            </a:r>
            <a:endParaRPr sz="1200">
              <a:latin typeface="Times New Roman"/>
              <a:cs typeface="Times New Roman"/>
            </a:endParaRPr>
          </a:p>
          <a:p>
            <a:pPr marL="469900" marR="7620" indent="5715" algn="just">
              <a:lnSpc>
                <a:spcPts val="1370"/>
              </a:lnSpc>
              <a:spcBef>
                <a:spcPts val="20"/>
              </a:spcBef>
              <a:buAutoNum type="romanUcPeriod" startAt="19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</a:t>
            </a:r>
            <a:r>
              <a:rPr sz="1200" dirty="0">
                <a:latin typeface="Times New Roman"/>
                <a:cs typeface="Times New Roman"/>
              </a:rPr>
              <a:t>outras </a:t>
            </a:r>
            <a:r>
              <a:rPr sz="1200" spc="-5" dirty="0">
                <a:latin typeface="Times New Roman"/>
                <a:cs typeface="Times New Roman"/>
              </a:rPr>
              <a:t>tarefas correlatas, determinadas </a:t>
            </a:r>
            <a:r>
              <a:rPr sz="1200" spc="-10" dirty="0">
                <a:latin typeface="Times New Roman"/>
                <a:cs typeface="Times New Roman"/>
              </a:rPr>
              <a:t>pela </a:t>
            </a:r>
            <a:r>
              <a:rPr sz="1200" spc="-5" dirty="0">
                <a:latin typeface="Times New Roman"/>
                <a:cs typeface="Times New Roman"/>
              </a:rPr>
              <a:t>Diretoria Geral, Diretoria 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Graduação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Políticas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Educacionais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pela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Pró-reitoria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Ensino</a:t>
            </a:r>
            <a:r>
              <a:rPr sz="1200" spc="2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ts val="1360"/>
              </a:lnSpc>
            </a:pPr>
            <a:r>
              <a:rPr sz="1200" spc="-10" dirty="0">
                <a:latin typeface="Times New Roman"/>
                <a:cs typeface="Times New Roman"/>
              </a:rPr>
              <a:t>IFPA.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 marR="10160">
              <a:lnSpc>
                <a:spcPts val="1390"/>
              </a:lnSpc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4</a:t>
            </a:r>
            <a:r>
              <a:rPr lang="pt-BR" sz="1200" b="1" dirty="0" smtClean="0">
                <a:latin typeface="Times New Roman"/>
                <a:cs typeface="Times New Roman"/>
              </a:rPr>
              <a:t>4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Setor </a:t>
            </a:r>
            <a:r>
              <a:rPr sz="1200" b="1" spc="-5" dirty="0">
                <a:latin typeface="Times New Roman"/>
                <a:cs typeface="Times New Roman"/>
              </a:rPr>
              <a:t>de Assistência Estudantil </a:t>
            </a:r>
            <a:r>
              <a:rPr sz="1200" b="1" dirty="0">
                <a:latin typeface="Times New Roman"/>
                <a:cs typeface="Times New Roman"/>
              </a:rPr>
              <a:t>e </a:t>
            </a:r>
            <a:r>
              <a:rPr sz="1200" b="1" spc="-5" dirty="0">
                <a:latin typeface="Times New Roman"/>
                <a:cs typeface="Times New Roman"/>
              </a:rPr>
              <a:t>Ações Inclusivas as seguintes  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50">
              <a:latin typeface="Times New Roman"/>
              <a:cs typeface="Times New Roman"/>
            </a:endParaRPr>
          </a:p>
          <a:p>
            <a:pPr marL="469900" marR="13970" indent="173355" algn="just">
              <a:lnSpc>
                <a:spcPct val="95800"/>
              </a:lnSpc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Desenvolver, </a:t>
            </a:r>
            <a:r>
              <a:rPr sz="1200" spc="-10" dirty="0">
                <a:latin typeface="Times New Roman"/>
                <a:cs typeface="Times New Roman"/>
              </a:rPr>
              <a:t>apoiar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acompanhar programas, </a:t>
            </a:r>
            <a:r>
              <a:rPr sz="1200" dirty="0">
                <a:latin typeface="Times New Roman"/>
                <a:cs typeface="Times New Roman"/>
              </a:rPr>
              <a:t>projetos e ações de </a:t>
            </a:r>
            <a:r>
              <a:rPr sz="1200" spc="-10" dirty="0">
                <a:latin typeface="Times New Roman"/>
                <a:cs typeface="Times New Roman"/>
              </a:rPr>
              <a:t>assistência  </a:t>
            </a:r>
            <a:r>
              <a:rPr sz="1200" spc="-5" dirty="0">
                <a:latin typeface="Times New Roman"/>
                <a:cs typeface="Times New Roman"/>
              </a:rPr>
              <a:t>estudantil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IFPA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contribuam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permanência, êxito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formação </a:t>
            </a:r>
            <a:r>
              <a:rPr sz="1200" spc="-5" dirty="0">
                <a:latin typeface="Times New Roman"/>
                <a:cs typeface="Times New Roman"/>
              </a:rPr>
              <a:t>individual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global </a:t>
            </a:r>
            <a:r>
              <a:rPr sz="1200" dirty="0">
                <a:latin typeface="Times New Roman"/>
                <a:cs typeface="Times New Roman"/>
              </a:rPr>
              <a:t>do estudante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69900" indent="121920" algn="just">
              <a:lnSpc>
                <a:spcPts val="1345"/>
              </a:lnSpc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Desenvolver, </a:t>
            </a:r>
            <a:r>
              <a:rPr sz="1200" spc="-10" dirty="0">
                <a:latin typeface="Times New Roman"/>
                <a:cs typeface="Times New Roman"/>
              </a:rPr>
              <a:t>apoiar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acompanhar programas, </a:t>
            </a:r>
            <a:r>
              <a:rPr sz="1200" dirty="0">
                <a:latin typeface="Times New Roman"/>
                <a:cs typeface="Times New Roman"/>
              </a:rPr>
              <a:t>projetos e </a:t>
            </a:r>
            <a:r>
              <a:rPr sz="1200" spc="-5" dirty="0">
                <a:latin typeface="Times New Roman"/>
                <a:cs typeface="Times New Roman"/>
              </a:rPr>
              <a:t>ações inclusivas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</a:t>
            </a:r>
            <a:endParaRPr sz="1200">
              <a:latin typeface="Times New Roman"/>
              <a:cs typeface="Times New Roman"/>
            </a:endParaRPr>
          </a:p>
          <a:p>
            <a:pPr marL="469900" marR="12065" algn="just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IFPA </a:t>
            </a:r>
            <a:r>
              <a:rPr sz="1200" dirty="0">
                <a:latin typeface="Times New Roman"/>
                <a:cs typeface="Times New Roman"/>
              </a:rPr>
              <a:t>que garantam a </a:t>
            </a:r>
            <a:r>
              <a:rPr sz="1200" spc="-5" dirty="0">
                <a:latin typeface="Times New Roman"/>
                <a:cs typeface="Times New Roman"/>
              </a:rPr>
              <a:t>permanência, </a:t>
            </a:r>
            <a:r>
              <a:rPr sz="1200" spc="-10" dirty="0">
                <a:latin typeface="Times New Roman"/>
                <a:cs typeface="Times New Roman"/>
              </a:rPr>
              <a:t>êxito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formação </a:t>
            </a:r>
            <a:r>
              <a:rPr sz="1200" spc="-5" dirty="0">
                <a:latin typeface="Times New Roman"/>
                <a:cs typeface="Times New Roman"/>
              </a:rPr>
              <a:t>individual </a:t>
            </a:r>
            <a:r>
              <a:rPr sz="1200" dirty="0">
                <a:latin typeface="Times New Roman"/>
                <a:cs typeface="Times New Roman"/>
              </a:rPr>
              <a:t>e global do estudante  </a:t>
            </a:r>
            <a:r>
              <a:rPr sz="1200" spc="5" dirty="0">
                <a:latin typeface="Times New Roman"/>
                <a:cs typeface="Times New Roman"/>
              </a:rPr>
              <a:t>com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deficiência;</a:t>
            </a:r>
            <a:endParaRPr sz="1200">
              <a:latin typeface="Times New Roman"/>
              <a:cs typeface="Times New Roman"/>
            </a:endParaRPr>
          </a:p>
          <a:p>
            <a:pPr marL="469900" marR="13335" indent="73025">
              <a:lnSpc>
                <a:spcPts val="1370"/>
              </a:lnSpc>
              <a:spcBef>
                <a:spcPts val="25"/>
              </a:spcBef>
              <a:buAutoNum type="romanUcPeriod" startAt="3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Garantir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otimização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eficácia </a:t>
            </a:r>
            <a:r>
              <a:rPr sz="1200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gestão dos recursos destinados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Assistência  </a:t>
            </a:r>
            <a:r>
              <a:rPr sz="1200" spc="-5" dirty="0">
                <a:latin typeface="Times New Roman"/>
                <a:cs typeface="Times New Roman"/>
              </a:rPr>
              <a:t>estudantil </a:t>
            </a:r>
            <a:r>
              <a:rPr sz="1200" spc="-10" dirty="0">
                <a:latin typeface="Times New Roman"/>
                <a:cs typeface="Times New Roman"/>
              </a:rPr>
              <a:t>via </a:t>
            </a:r>
            <a:r>
              <a:rPr sz="1200" spc="-5" dirty="0">
                <a:latin typeface="Times New Roman"/>
                <a:cs typeface="Times New Roman"/>
              </a:rPr>
              <a:t>Programa Nacional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Assistência Estudantil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(PNAES);</a:t>
            </a:r>
            <a:endParaRPr sz="1200">
              <a:latin typeface="Times New Roman"/>
              <a:cs typeface="Times New Roman"/>
            </a:endParaRPr>
          </a:p>
          <a:p>
            <a:pPr marL="469900" marR="9525" indent="63500">
              <a:lnSpc>
                <a:spcPts val="1370"/>
              </a:lnSpc>
              <a:spcBef>
                <a:spcPts val="20"/>
              </a:spcBef>
              <a:buAutoNum type="romanUcPeriod" startAt="3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Participar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reuniões </a:t>
            </a:r>
            <a:r>
              <a:rPr sz="1200" dirty="0">
                <a:latin typeface="Times New Roman"/>
                <a:cs typeface="Times New Roman"/>
              </a:rPr>
              <a:t>e eventos </a:t>
            </a:r>
            <a:r>
              <a:rPr sz="1200" spc="-5" dirty="0">
                <a:latin typeface="Times New Roman"/>
                <a:cs typeface="Times New Roman"/>
              </a:rPr>
              <a:t>pertinentes ao Setor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Assistência </a:t>
            </a:r>
            <a:r>
              <a:rPr sz="1200" spc="-5" dirty="0">
                <a:latin typeface="Times New Roman"/>
                <a:cs typeface="Times New Roman"/>
              </a:rPr>
              <a:t>Estudantil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Ações Inclusivas;</a:t>
            </a:r>
            <a:endParaRPr sz="1200">
              <a:latin typeface="Times New Roman"/>
              <a:cs typeface="Times New Roman"/>
            </a:endParaRPr>
          </a:p>
          <a:p>
            <a:pPr marL="911860" indent="-327025">
              <a:lnSpc>
                <a:spcPts val="1320"/>
              </a:lnSpc>
              <a:buAutoNum type="romanUcPeriod" startAt="3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Incentivar as </a:t>
            </a:r>
            <a:r>
              <a:rPr sz="1200" dirty="0">
                <a:latin typeface="Times New Roman"/>
                <a:cs typeface="Times New Roman"/>
              </a:rPr>
              <a:t>representações </a:t>
            </a:r>
            <a:r>
              <a:rPr sz="1200" spc="-5" dirty="0">
                <a:latin typeface="Times New Roman"/>
                <a:cs typeface="Times New Roman"/>
              </a:rPr>
              <a:t>estudantis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Instituição;</a:t>
            </a:r>
            <a:endParaRPr sz="1200">
              <a:latin typeface="Times New Roman"/>
              <a:cs typeface="Times New Roman"/>
            </a:endParaRPr>
          </a:p>
          <a:p>
            <a:pPr marL="469900" marR="6350" indent="63500">
              <a:lnSpc>
                <a:spcPts val="1390"/>
              </a:lnSpc>
              <a:spcBef>
                <a:spcPts val="50"/>
              </a:spcBef>
              <a:buAutoNum type="romanUcPeriod" startAt="3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Representar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Setor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Assistência </a:t>
            </a:r>
            <a:r>
              <a:rPr sz="1200" dirty="0">
                <a:latin typeface="Times New Roman"/>
                <a:cs typeface="Times New Roman"/>
              </a:rPr>
              <a:t>Estudantile </a:t>
            </a:r>
            <a:r>
              <a:rPr sz="1200" spc="-5" dirty="0">
                <a:latin typeface="Times New Roman"/>
                <a:cs typeface="Times New Roman"/>
              </a:rPr>
              <a:t>Ações Inclusivas </a:t>
            </a:r>
            <a:r>
              <a:rPr sz="1200" spc="-10" dirty="0">
                <a:latin typeface="Times New Roman"/>
                <a:cs typeface="Times New Roman"/>
              </a:rPr>
              <a:t>junto </a:t>
            </a:r>
            <a:r>
              <a:rPr sz="1200" dirty="0">
                <a:latin typeface="Times New Roman"/>
                <a:cs typeface="Times New Roman"/>
              </a:rPr>
              <a:t>à  </a:t>
            </a:r>
            <a:r>
              <a:rPr sz="1200" spc="-5" dirty="0">
                <a:latin typeface="Times New Roman"/>
                <a:cs typeface="Times New Roman"/>
              </a:rPr>
              <a:t>comunidade interna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externa;</a:t>
            </a:r>
            <a:endParaRPr sz="1200">
              <a:latin typeface="Times New Roman"/>
              <a:cs typeface="Times New Roman"/>
            </a:endParaRPr>
          </a:p>
          <a:p>
            <a:pPr marL="911860" indent="-430530">
              <a:lnSpc>
                <a:spcPts val="1310"/>
              </a:lnSpc>
              <a:buAutoNum type="romanUcPeriod" startAt="3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Acompanharprocessos financeiros </a:t>
            </a:r>
            <a:r>
              <a:rPr sz="1200" spc="-10" dirty="0">
                <a:latin typeface="Times New Roman"/>
                <a:cs typeface="Times New Roman"/>
              </a:rPr>
              <a:t>junto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diretoria administrativa referentes</a:t>
            </a:r>
            <a:r>
              <a:rPr sz="1200" spc="-1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distribuição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logística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eventos estudantis </a:t>
            </a:r>
            <a:r>
              <a:rPr sz="1200" spc="5" dirty="0">
                <a:latin typeface="Times New Roman"/>
                <a:cs typeface="Times New Roman"/>
              </a:rPr>
              <a:t>dos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Campi;</a:t>
            </a:r>
            <a:endParaRPr sz="1200">
              <a:latin typeface="Times New Roman"/>
              <a:cs typeface="Times New Roman"/>
            </a:endParaRPr>
          </a:p>
          <a:p>
            <a:pPr marL="469900" marR="11430" indent="-36830">
              <a:lnSpc>
                <a:spcPts val="1390"/>
              </a:lnSpc>
              <a:spcBef>
                <a:spcPts val="55"/>
              </a:spcBef>
              <a:buAutoNum type="romanUcPeriod" startAt="8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Organizar, convocar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manter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atividade </a:t>
            </a:r>
            <a:r>
              <a:rPr sz="1200" dirty="0">
                <a:latin typeface="Times New Roman"/>
                <a:cs typeface="Times New Roman"/>
              </a:rPr>
              <a:t>o Fórum de </a:t>
            </a:r>
            <a:r>
              <a:rPr sz="1200" spc="-5" dirty="0">
                <a:latin typeface="Times New Roman"/>
                <a:cs typeface="Times New Roman"/>
              </a:rPr>
              <a:t>Assistência Estudantil 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911860" indent="-378460">
              <a:lnSpc>
                <a:spcPts val="1310"/>
              </a:lnSpc>
              <a:buAutoNum type="romanUcPeriod" startAt="8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Dar </a:t>
            </a:r>
            <a:r>
              <a:rPr sz="1200" spc="-10" dirty="0">
                <a:latin typeface="Times New Roman"/>
                <a:cs typeface="Times New Roman"/>
              </a:rPr>
              <a:t>publicidade </a:t>
            </a:r>
            <a:r>
              <a:rPr sz="1200" spc="5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eventos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estudos do Setor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Assistência Estudantile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Ações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Inclusivas;</a:t>
            </a:r>
            <a:endParaRPr sz="1200">
              <a:latin typeface="Times New Roman"/>
              <a:cs typeface="Times New Roman"/>
            </a:endParaRPr>
          </a:p>
          <a:p>
            <a:pPr marL="469900" marR="13970" indent="115570">
              <a:lnSpc>
                <a:spcPts val="1390"/>
              </a:lnSpc>
              <a:spcBef>
                <a:spcPts val="50"/>
              </a:spcBef>
              <a:buAutoNum type="romanUcPeriod" startAt="10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spc="-10" dirty="0">
                <a:latin typeface="Times New Roman"/>
                <a:cs typeface="Times New Roman"/>
              </a:rPr>
              <a:t>editais </a:t>
            </a:r>
            <a:r>
              <a:rPr sz="1200" spc="-5" dirty="0">
                <a:latin typeface="Times New Roman"/>
                <a:cs typeface="Times New Roman"/>
              </a:rPr>
              <a:t>conforme </a:t>
            </a:r>
            <a:r>
              <a:rPr sz="1200" spc="5" dirty="0">
                <a:latin typeface="Times New Roman"/>
                <a:cs typeface="Times New Roman"/>
              </a:rPr>
              <a:t>as </a:t>
            </a:r>
            <a:r>
              <a:rPr sz="1200" spc="-5" dirty="0">
                <a:latin typeface="Times New Roman"/>
                <a:cs typeface="Times New Roman"/>
              </a:rPr>
              <a:t>regulamentações </a:t>
            </a:r>
            <a:r>
              <a:rPr sz="1200" spc="-10" dirty="0">
                <a:latin typeface="Times New Roman"/>
                <a:cs typeface="Times New Roman"/>
              </a:rPr>
              <a:t>internas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nacionais aplicáveis </a:t>
            </a:r>
            <a:r>
              <a:rPr sz="1200" dirty="0">
                <a:latin typeface="Times New Roman"/>
                <a:cs typeface="Times New Roman"/>
              </a:rPr>
              <a:t>à  </a:t>
            </a:r>
            <a:r>
              <a:rPr sz="1200" spc="-5" dirty="0">
                <a:latin typeface="Times New Roman"/>
                <a:cs typeface="Times New Roman"/>
              </a:rPr>
              <a:t>assistência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estudantil;</a:t>
            </a:r>
            <a:endParaRPr sz="1200">
              <a:latin typeface="Times New Roman"/>
              <a:cs typeface="Times New Roman"/>
            </a:endParaRPr>
          </a:p>
          <a:p>
            <a:pPr marL="911860" indent="-378460">
              <a:lnSpc>
                <a:spcPts val="1310"/>
              </a:lnSpc>
              <a:buAutoNum type="romanUcPeriod" startAt="10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as modificações </a:t>
            </a:r>
            <a:r>
              <a:rPr sz="1200" dirty="0">
                <a:latin typeface="Times New Roman"/>
                <a:cs typeface="Times New Roman"/>
              </a:rPr>
              <a:t>e publicações </a:t>
            </a:r>
            <a:r>
              <a:rPr sz="1200" spc="-5" dirty="0">
                <a:latin typeface="Times New Roman"/>
                <a:cs typeface="Times New Roman"/>
              </a:rPr>
              <a:t>pertinentes ao Setor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Assistência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Estudantile Ações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Inclusivas;</a:t>
            </a:r>
            <a:endParaRPr sz="1200">
              <a:latin typeface="Times New Roman"/>
              <a:cs typeface="Times New Roman"/>
            </a:endParaRPr>
          </a:p>
          <a:p>
            <a:pPr marL="469900" marR="6985" indent="12065">
              <a:lnSpc>
                <a:spcPts val="1390"/>
              </a:lnSpc>
              <a:spcBef>
                <a:spcPts val="50"/>
              </a:spcBef>
              <a:buAutoNum type="romanUcPeriod" startAt="12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spc="-5" dirty="0">
                <a:latin typeface="Times New Roman"/>
                <a:cs typeface="Times New Roman"/>
              </a:rPr>
              <a:t>as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-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Campi </a:t>
            </a:r>
            <a:r>
              <a:rPr sz="1200" spc="5" dirty="0">
                <a:latin typeface="Times New Roman"/>
                <a:cs typeface="Times New Roman"/>
              </a:rPr>
              <a:t>por </a:t>
            </a:r>
            <a:r>
              <a:rPr sz="1200" spc="-15" dirty="0">
                <a:latin typeface="Times New Roman"/>
                <a:cs typeface="Times New Roman"/>
              </a:rPr>
              <a:t>meio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relatórios </a:t>
            </a:r>
            <a:r>
              <a:rPr sz="1200" spc="-5" dirty="0">
                <a:latin typeface="Times New Roman"/>
                <a:cs typeface="Times New Roman"/>
              </a:rPr>
              <a:t>periódicos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execução;</a:t>
            </a:r>
            <a:endParaRPr sz="1200">
              <a:latin typeface="Times New Roman"/>
              <a:cs typeface="Times New Roman"/>
            </a:endParaRPr>
          </a:p>
          <a:p>
            <a:pPr marL="911860" indent="-479425">
              <a:lnSpc>
                <a:spcPts val="1310"/>
              </a:lnSpc>
              <a:buAutoNum type="romanUcPeriod" startAt="12"/>
              <a:tabLst>
                <a:tab pos="911860" algn="l"/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Subsidiar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Departamento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Assistência </a:t>
            </a:r>
            <a:r>
              <a:rPr sz="1200" spc="-5" dirty="0">
                <a:latin typeface="Times New Roman"/>
                <a:cs typeface="Times New Roman"/>
              </a:rPr>
              <a:t>Estudantil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Ações Inclusivas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ts val="1415"/>
              </a:lnSpc>
            </a:pPr>
            <a:r>
              <a:rPr sz="1200" spc="-5" dirty="0">
                <a:latin typeface="Times New Roman"/>
                <a:cs typeface="Times New Roman"/>
              </a:rPr>
              <a:t>PROEN </a:t>
            </a:r>
            <a:r>
              <a:rPr sz="1200" spc="-15" dirty="0">
                <a:latin typeface="Times New Roman"/>
                <a:cs typeface="Times New Roman"/>
              </a:rPr>
              <a:t>naquilo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10" dirty="0">
                <a:latin typeface="Times New Roman"/>
                <a:cs typeface="Times New Roman"/>
              </a:rPr>
              <a:t>for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responsabilidade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setor;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26591" y="8405240"/>
            <a:ext cx="387350" cy="73596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indent="51435" algn="just">
              <a:lnSpc>
                <a:spcPct val="96200"/>
              </a:lnSpc>
              <a:spcBef>
                <a:spcPts val="155"/>
              </a:spcBef>
            </a:pPr>
            <a:r>
              <a:rPr sz="1200" spc="-5" dirty="0">
                <a:latin typeface="Times New Roman"/>
                <a:cs typeface="Times New Roman"/>
              </a:rPr>
              <a:t>XIV.  </a:t>
            </a:r>
            <a:r>
              <a:rPr sz="1200" spc="-10" dirty="0">
                <a:latin typeface="Times New Roman"/>
                <a:cs typeface="Times New Roman"/>
              </a:rPr>
              <a:t>XV.  </a:t>
            </a:r>
            <a:r>
              <a:rPr sz="1200" spc="-5" dirty="0">
                <a:latin typeface="Times New Roman"/>
                <a:cs typeface="Times New Roman"/>
              </a:rPr>
              <a:t>XVI.  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66341" y="8405240"/>
            <a:ext cx="4973955" cy="73596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1068070">
              <a:lnSpc>
                <a:spcPct val="95800"/>
              </a:lnSpc>
              <a:spcBef>
                <a:spcPts val="160"/>
              </a:spcBef>
            </a:pPr>
            <a:r>
              <a:rPr sz="1200" spc="-10" dirty="0">
                <a:latin typeface="Times New Roman"/>
                <a:cs typeface="Times New Roman"/>
              </a:rPr>
              <a:t>Apoiar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suas atividades </a:t>
            </a:r>
            <a:r>
              <a:rPr sz="1200" dirty="0">
                <a:latin typeface="Times New Roman"/>
                <a:cs typeface="Times New Roman"/>
              </a:rPr>
              <a:t>de ações </a:t>
            </a:r>
            <a:r>
              <a:rPr sz="1200" spc="-5" dirty="0">
                <a:latin typeface="Times New Roman"/>
                <a:cs typeface="Times New Roman"/>
              </a:rPr>
              <a:t>inclusivas;  Sensibilizar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comunidade acadêmica sobre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política inclusiva;  Participar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reuniões </a:t>
            </a:r>
            <a:r>
              <a:rPr sz="1200" dirty="0">
                <a:latin typeface="Times New Roman"/>
                <a:cs typeface="Times New Roman"/>
              </a:rPr>
              <a:t>e eventos </a:t>
            </a:r>
            <a:r>
              <a:rPr sz="1200" spc="-5" dirty="0">
                <a:latin typeface="Times New Roman"/>
                <a:cs typeface="Times New Roman"/>
              </a:rPr>
              <a:t>referentes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política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inclusiva;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95"/>
              </a:lnSpc>
            </a:pPr>
            <a:r>
              <a:rPr sz="1200" spc="-5" dirty="0">
                <a:latin typeface="Times New Roman"/>
                <a:cs typeface="Times New Roman"/>
              </a:rPr>
              <a:t>Estabelecer processo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registro </a:t>
            </a:r>
            <a:r>
              <a:rPr sz="1200" spc="-10" dirty="0">
                <a:latin typeface="Times New Roman"/>
                <a:cs typeface="Times New Roman"/>
              </a:rPr>
              <a:t>sistemático </a:t>
            </a:r>
            <a:r>
              <a:rPr sz="1200" spc="-5" dirty="0">
                <a:latin typeface="Times New Roman"/>
                <a:cs typeface="Times New Roman"/>
              </a:rPr>
              <a:t>quanto </a:t>
            </a:r>
            <a:r>
              <a:rPr sz="1200" spc="-15" dirty="0">
                <a:latin typeface="Times New Roman"/>
                <a:cs typeface="Times New Roman"/>
              </a:rPr>
              <a:t>ao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acompanhamento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24127" y="9106661"/>
            <a:ext cx="30314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realizado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discentes portadores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deficiência;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77822" y="9283394"/>
            <a:ext cx="438150" cy="38227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13030" marR="5080" indent="-100965">
              <a:lnSpc>
                <a:spcPts val="1370"/>
              </a:lnSpc>
              <a:spcBef>
                <a:spcPts val="204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XIX.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66341" y="9283394"/>
            <a:ext cx="4662805" cy="382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05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Conduzir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controlar as </a:t>
            </a:r>
            <a:r>
              <a:rPr sz="1200" dirty="0">
                <a:latin typeface="Times New Roman"/>
                <a:cs typeface="Times New Roman"/>
              </a:rPr>
              <a:t>ações do </a:t>
            </a:r>
            <a:r>
              <a:rPr sz="1200" spc="-10" dirty="0">
                <a:latin typeface="Times New Roman"/>
                <a:cs typeface="Times New Roman"/>
              </a:rPr>
              <a:t>Programa Bolsa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Permanência;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sz="1200" spc="-5" dirty="0">
                <a:latin typeface="Times New Roman"/>
                <a:cs typeface="Times New Roman"/>
              </a:rPr>
              <a:t>Propor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Programas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Assistência ao </a:t>
            </a:r>
            <a:r>
              <a:rPr sz="1200" dirty="0">
                <a:latin typeface="Times New Roman"/>
                <a:cs typeface="Times New Roman"/>
              </a:rPr>
              <a:t>Estudante </a:t>
            </a:r>
            <a:r>
              <a:rPr sz="1200" spc="-5" dirty="0">
                <a:latin typeface="Times New Roman"/>
                <a:cs typeface="Times New Roman"/>
              </a:rPr>
              <a:t>nos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Campi;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596" y="691641"/>
            <a:ext cx="5879465" cy="564451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469900" marR="7620" indent="5715">
              <a:lnSpc>
                <a:spcPts val="1390"/>
              </a:lnSpc>
              <a:spcBef>
                <a:spcPts val="185"/>
              </a:spcBef>
              <a:buAutoNum type="romanUcPeriod" startAt="20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Incentivar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ações de </a:t>
            </a:r>
            <a:r>
              <a:rPr sz="1200" spc="-5" dirty="0">
                <a:latin typeface="Times New Roman"/>
                <a:cs typeface="Times New Roman"/>
              </a:rPr>
              <a:t>representações estudantis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dirty="0">
                <a:latin typeface="Times New Roman"/>
                <a:cs typeface="Times New Roman"/>
              </a:rPr>
              <a:t>da  </a:t>
            </a:r>
            <a:r>
              <a:rPr sz="1200" spc="-5" dirty="0">
                <a:latin typeface="Times New Roman"/>
                <a:cs typeface="Times New Roman"/>
              </a:rPr>
              <a:t>Instituição;</a:t>
            </a:r>
            <a:endParaRPr sz="1200">
              <a:latin typeface="Times New Roman"/>
              <a:cs typeface="Times New Roman"/>
            </a:endParaRPr>
          </a:p>
          <a:p>
            <a:pPr marL="911860" indent="-488315">
              <a:lnSpc>
                <a:spcPts val="1310"/>
              </a:lnSpc>
              <a:buAutoNum type="romanUcPeriod" startAt="20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outras tarefas correlatas, determinadas pela Diretoria </a:t>
            </a:r>
            <a:r>
              <a:rPr sz="1200" spc="-10" dirty="0">
                <a:latin typeface="Times New Roman"/>
                <a:cs typeface="Times New Roman"/>
              </a:rPr>
              <a:t>Geral,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pela</a:t>
            </a:r>
            <a:endParaRPr sz="1200">
              <a:latin typeface="Times New Roman"/>
              <a:cs typeface="Times New Roman"/>
            </a:endParaRPr>
          </a:p>
          <a:p>
            <a:pPr marL="469900" marR="10160">
              <a:lnSpc>
                <a:spcPts val="1370"/>
              </a:lnSpc>
              <a:spcBef>
                <a:spcPts val="80"/>
              </a:spcBef>
            </a:pP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Graduação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Políticas </a:t>
            </a:r>
            <a:r>
              <a:rPr sz="1200" spc="-5" dirty="0">
                <a:latin typeface="Times New Roman"/>
                <a:cs typeface="Times New Roman"/>
              </a:rPr>
              <a:t>Educacionais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pela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Básico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Profissional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4</a:t>
            </a:r>
            <a:r>
              <a:rPr lang="pt-BR" sz="1200" b="1" dirty="0" smtClean="0">
                <a:latin typeface="Times New Roman"/>
                <a:cs typeface="Times New Roman"/>
              </a:rPr>
              <a:t>5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Setor </a:t>
            </a:r>
            <a:r>
              <a:rPr sz="1200" b="1" spc="-5" dirty="0">
                <a:latin typeface="Times New Roman"/>
                <a:cs typeface="Times New Roman"/>
              </a:rPr>
              <a:t>de Biblioteca as seguintes</a:t>
            </a:r>
            <a:r>
              <a:rPr sz="1200" b="1" spc="4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>
              <a:latin typeface="Times New Roman"/>
              <a:cs typeface="Times New Roman"/>
            </a:endParaRPr>
          </a:p>
          <a:p>
            <a:pPr marL="469900" marR="12700" lvl="1" indent="173355" algn="just">
              <a:lnSpc>
                <a:spcPct val="95900"/>
              </a:lnSpc>
              <a:buAutoNum type="romanUcPeriod"/>
              <a:tabLst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Atender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comunidade acadêmica </a:t>
            </a:r>
            <a:r>
              <a:rPr sz="1200" dirty="0">
                <a:latin typeface="Times New Roman"/>
                <a:cs typeface="Times New Roman"/>
              </a:rPr>
              <a:t>e o </a:t>
            </a:r>
            <a:r>
              <a:rPr sz="1200" spc="-5" dirty="0">
                <a:latin typeface="Times New Roman"/>
                <a:cs typeface="Times New Roman"/>
              </a:rPr>
              <a:t>público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10" dirty="0">
                <a:latin typeface="Times New Roman"/>
                <a:cs typeface="Times New Roman"/>
              </a:rPr>
              <a:t>geral, </a:t>
            </a:r>
            <a:r>
              <a:rPr sz="1200" spc="-5" dirty="0">
                <a:latin typeface="Times New Roman"/>
                <a:cs typeface="Times New Roman"/>
              </a:rPr>
              <a:t>prestando serviços  informacionais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bibliográficos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contribuam </a:t>
            </a:r>
            <a:r>
              <a:rPr sz="1200" spc="10" dirty="0">
                <a:latin typeface="Times New Roman"/>
                <a:cs typeface="Times New Roman"/>
              </a:rPr>
              <a:t>para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desenvolvimento dos programas 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ensino, </a:t>
            </a:r>
            <a:r>
              <a:rPr sz="1200" spc="-5" dirty="0">
                <a:latin typeface="Times New Roman"/>
                <a:cs typeface="Times New Roman"/>
              </a:rPr>
              <a:t>pesquisa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extensão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IFPA </a:t>
            </a:r>
            <a:r>
              <a:rPr sz="1200" dirty="0">
                <a:latin typeface="Times New Roman"/>
                <a:cs typeface="Times New Roman"/>
              </a:rPr>
              <a:t>e para a </a:t>
            </a:r>
            <a:r>
              <a:rPr sz="1200" spc="-5" dirty="0">
                <a:latin typeface="Times New Roman"/>
                <a:cs typeface="Times New Roman"/>
              </a:rPr>
              <a:t>socialização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cultura;</a:t>
            </a:r>
            <a:endParaRPr sz="1200">
              <a:latin typeface="Times New Roman"/>
              <a:cs typeface="Times New Roman"/>
            </a:endParaRPr>
          </a:p>
          <a:p>
            <a:pPr marL="911860" lvl="1" indent="-320675">
              <a:lnSpc>
                <a:spcPts val="1345"/>
              </a:lnSpc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Analisar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convênios </a:t>
            </a:r>
            <a:r>
              <a:rPr sz="1200" spc="-5" dirty="0">
                <a:latin typeface="Times New Roman"/>
                <a:cs typeface="Times New Roman"/>
              </a:rPr>
              <a:t>relacionados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Biblioteca propostos </a:t>
            </a:r>
            <a:r>
              <a:rPr sz="1200" spc="-15" dirty="0">
                <a:latin typeface="Times New Roman"/>
                <a:cs typeface="Times New Roman"/>
              </a:rPr>
              <a:t>pelo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911860" lvl="1" indent="-369570">
              <a:lnSpc>
                <a:spcPts val="1380"/>
              </a:lnSpc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Manter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eficiência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eficácia </a:t>
            </a:r>
            <a:r>
              <a:rPr sz="1200" spc="-5" dirty="0">
                <a:latin typeface="Times New Roman"/>
                <a:cs typeface="Times New Roman"/>
              </a:rPr>
              <a:t>nos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serviços;</a:t>
            </a:r>
            <a:endParaRPr sz="1200">
              <a:latin typeface="Times New Roman"/>
              <a:cs typeface="Times New Roman"/>
            </a:endParaRPr>
          </a:p>
          <a:p>
            <a:pPr marL="469900" marR="17145" lvl="1" indent="63500">
              <a:lnSpc>
                <a:spcPts val="1390"/>
              </a:lnSpc>
              <a:spcBef>
                <a:spcPts val="50"/>
              </a:spcBef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Coordenar, </a:t>
            </a:r>
            <a:r>
              <a:rPr sz="1200" spc="-10" dirty="0">
                <a:latin typeface="Times New Roman"/>
                <a:cs typeface="Times New Roman"/>
              </a:rPr>
              <a:t>planejar, </a:t>
            </a:r>
            <a:r>
              <a:rPr sz="1200" spc="-5" dirty="0">
                <a:latin typeface="Times New Roman"/>
                <a:cs typeface="Times New Roman"/>
              </a:rPr>
              <a:t>supervisionar </a:t>
            </a:r>
            <a:r>
              <a:rPr sz="1200" dirty="0">
                <a:latin typeface="Times New Roman"/>
                <a:cs typeface="Times New Roman"/>
              </a:rPr>
              <a:t>todos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Programas </a:t>
            </a:r>
            <a:r>
              <a:rPr sz="1200" spc="-5" dirty="0">
                <a:latin typeface="Times New Roman"/>
                <a:cs typeface="Times New Roman"/>
              </a:rPr>
              <a:t>Especiais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execução  </a:t>
            </a:r>
            <a:r>
              <a:rPr sz="1200" spc="-15" dirty="0">
                <a:latin typeface="Times New Roman"/>
                <a:cs typeface="Times New Roman"/>
              </a:rPr>
              <a:t>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Biblioteca;</a:t>
            </a:r>
            <a:endParaRPr sz="1200">
              <a:latin typeface="Times New Roman"/>
              <a:cs typeface="Times New Roman"/>
            </a:endParaRPr>
          </a:p>
          <a:p>
            <a:pPr marL="911860" lvl="1" indent="-327025">
              <a:lnSpc>
                <a:spcPts val="1310"/>
              </a:lnSpc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Organizar, orientar,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supervisionar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serviços </a:t>
            </a:r>
            <a:r>
              <a:rPr sz="1200" spc="-5" dirty="0">
                <a:latin typeface="Times New Roman"/>
                <a:cs typeface="Times New Roman"/>
              </a:rPr>
              <a:t>pertinentes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Biblioteca;</a:t>
            </a:r>
            <a:endParaRPr sz="1200">
              <a:latin typeface="Times New Roman"/>
              <a:cs typeface="Times New Roman"/>
            </a:endParaRPr>
          </a:p>
          <a:p>
            <a:pPr marL="469900" marR="8255" lvl="1" indent="63500" algn="just">
              <a:lnSpc>
                <a:spcPct val="95600"/>
              </a:lnSpc>
              <a:spcBef>
                <a:spcPts val="45"/>
              </a:spcBef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Assessorar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Graduação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Políticas </a:t>
            </a:r>
            <a:r>
              <a:rPr sz="1200" spc="-10" dirty="0">
                <a:latin typeface="Times New Roman"/>
                <a:cs typeface="Times New Roman"/>
              </a:rPr>
              <a:t>Educacionais,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10" dirty="0">
                <a:latin typeface="Times New Roman"/>
                <a:cs typeface="Times New Roman"/>
              </a:rPr>
              <a:t>Ensino Básico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Profissional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Pesquisa, </a:t>
            </a:r>
            <a:r>
              <a:rPr sz="1200" dirty="0">
                <a:latin typeface="Times New Roman"/>
                <a:cs typeface="Times New Roman"/>
              </a:rPr>
              <a:t>Pós-Graduação e </a:t>
            </a:r>
            <a:r>
              <a:rPr sz="1200" spc="-5" dirty="0">
                <a:latin typeface="Times New Roman"/>
                <a:cs typeface="Times New Roman"/>
              </a:rPr>
              <a:t>Inovação  Tecnológica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Campus, bem como outras </a:t>
            </a:r>
            <a:r>
              <a:rPr sz="1200" spc="-10" dirty="0">
                <a:latin typeface="Times New Roman"/>
                <a:cs typeface="Times New Roman"/>
              </a:rPr>
              <a:t>instâncias </a:t>
            </a:r>
            <a:r>
              <a:rPr sz="1200" spc="-5" dirty="0">
                <a:latin typeface="Times New Roman"/>
                <a:cs typeface="Times New Roman"/>
              </a:rPr>
              <a:t>institucionais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todos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3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assuntos </a:t>
            </a:r>
            <a:r>
              <a:rPr sz="1200" spc="-5" dirty="0">
                <a:latin typeface="Times New Roman"/>
                <a:cs typeface="Times New Roman"/>
              </a:rPr>
              <a:t>referentes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Biblioteca;</a:t>
            </a:r>
            <a:endParaRPr sz="1200">
              <a:latin typeface="Times New Roman"/>
              <a:cs typeface="Times New Roman"/>
            </a:endParaRPr>
          </a:p>
          <a:p>
            <a:pPr marL="469900" marR="10795" lvl="1" indent="12065" algn="just">
              <a:lnSpc>
                <a:spcPct val="95600"/>
              </a:lnSpc>
              <a:spcBef>
                <a:spcPts val="15"/>
              </a:spcBef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Informar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Graduação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Políticas </a:t>
            </a:r>
            <a:r>
              <a:rPr sz="1200" spc="-10" dirty="0">
                <a:latin typeface="Times New Roman"/>
                <a:cs typeface="Times New Roman"/>
              </a:rPr>
              <a:t>Educacionais, 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 Básico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Profissional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Pesquisa, </a:t>
            </a:r>
            <a:r>
              <a:rPr sz="1200" dirty="0">
                <a:latin typeface="Times New Roman"/>
                <a:cs typeface="Times New Roman"/>
              </a:rPr>
              <a:t>Pós-Graduação e </a:t>
            </a:r>
            <a:r>
              <a:rPr sz="1200" spc="-5" dirty="0">
                <a:latin typeface="Times New Roman"/>
                <a:cs typeface="Times New Roman"/>
              </a:rPr>
              <a:t>Inovação </a:t>
            </a:r>
            <a:r>
              <a:rPr sz="1200" spc="-10" dirty="0">
                <a:latin typeface="Times New Roman"/>
                <a:cs typeface="Times New Roman"/>
              </a:rPr>
              <a:t>Tecnológica 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spc="-5" dirty="0">
                <a:latin typeface="Times New Roman"/>
                <a:cs typeface="Times New Roman"/>
              </a:rPr>
              <a:t>sobre as necessidades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Biblioteca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5" dirty="0">
                <a:latin typeface="Times New Roman"/>
                <a:cs typeface="Times New Roman"/>
              </a:rPr>
              <a:t>elaboração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PIT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Plano </a:t>
            </a:r>
            <a:r>
              <a:rPr sz="1200" spc="-5" dirty="0">
                <a:latin typeface="Times New Roman"/>
                <a:cs typeface="Times New Roman"/>
              </a:rPr>
              <a:t>Geral 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Ação </a:t>
            </a:r>
            <a:r>
              <a:rPr sz="1200" dirty="0">
                <a:latin typeface="Times New Roman"/>
                <a:cs typeface="Times New Roman"/>
              </a:rPr>
              <a:t>para a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Biblioteca;</a:t>
            </a:r>
            <a:endParaRPr sz="1200">
              <a:latin typeface="Times New Roman"/>
              <a:cs typeface="Times New Roman"/>
            </a:endParaRPr>
          </a:p>
          <a:p>
            <a:pPr marL="469900" marR="14604" lvl="1" indent="-36830" algn="just">
              <a:lnSpc>
                <a:spcPts val="1370"/>
              </a:lnSpc>
              <a:spcBef>
                <a:spcPts val="55"/>
              </a:spcBef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Relatórios Técnicos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execução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serviços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dos  </a:t>
            </a:r>
            <a:r>
              <a:rPr sz="1200" spc="-5" dirty="0">
                <a:latin typeface="Times New Roman"/>
                <a:cs typeface="Times New Roman"/>
              </a:rPr>
              <a:t>trabalhos  desenvolvidos;</a:t>
            </a:r>
            <a:endParaRPr sz="1200">
              <a:latin typeface="Times New Roman"/>
              <a:cs typeface="Times New Roman"/>
            </a:endParaRPr>
          </a:p>
          <a:p>
            <a:pPr marL="469900" marR="5080" lvl="1" indent="63500">
              <a:lnSpc>
                <a:spcPts val="1370"/>
              </a:lnSpc>
              <a:spcBef>
                <a:spcPts val="20"/>
              </a:spcBef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Propor </a:t>
            </a:r>
            <a:r>
              <a:rPr sz="1200" spc="-10" dirty="0">
                <a:latin typeface="Times New Roman"/>
                <a:cs typeface="Times New Roman"/>
              </a:rPr>
              <a:t>política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manutenção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atualização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acervo bibliográfico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não-  </a:t>
            </a:r>
            <a:r>
              <a:rPr sz="1200" spc="-5" dirty="0">
                <a:latin typeface="Times New Roman"/>
                <a:cs typeface="Times New Roman"/>
              </a:rPr>
              <a:t>bibliográfico  sobre </a:t>
            </a:r>
            <a:r>
              <a:rPr sz="1200" dirty="0">
                <a:latin typeface="Times New Roman"/>
                <a:cs typeface="Times New Roman"/>
              </a:rPr>
              <a:t>assuntos </a:t>
            </a:r>
            <a:r>
              <a:rPr sz="1200" spc="-5" dirty="0">
                <a:latin typeface="Times New Roman"/>
                <a:cs typeface="Times New Roman"/>
              </a:rPr>
              <a:t>necessários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programas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ensino,  </a:t>
            </a:r>
            <a:r>
              <a:rPr sz="1200" dirty="0">
                <a:latin typeface="Times New Roman"/>
                <a:cs typeface="Times New Roman"/>
              </a:rPr>
              <a:t>pesquisa e 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extensão</a:t>
            </a:r>
            <a:endParaRPr sz="1200">
              <a:latin typeface="Times New Roman"/>
              <a:cs typeface="Times New Roman"/>
            </a:endParaRPr>
          </a:p>
          <a:p>
            <a:pPr marL="469900" marR="12065">
              <a:lnSpc>
                <a:spcPts val="1370"/>
              </a:lnSpc>
              <a:spcBef>
                <a:spcPts val="20"/>
              </a:spcBef>
            </a:pP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Campus, </a:t>
            </a:r>
            <a:r>
              <a:rPr sz="1200" spc="-5" dirty="0">
                <a:latin typeface="Times New Roman"/>
                <a:cs typeface="Times New Roman"/>
              </a:rPr>
              <a:t>visando </a:t>
            </a:r>
            <a:r>
              <a:rPr sz="1200" spc="-10" dirty="0">
                <a:latin typeface="Times New Roman"/>
                <a:cs typeface="Times New Roman"/>
              </a:rPr>
              <a:t>contribuir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5" dirty="0">
                <a:latin typeface="Times New Roman"/>
                <a:cs typeface="Times New Roman"/>
              </a:rPr>
              <a:t>aquisição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material informacional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conjunto 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o  </a:t>
            </a:r>
            <a:r>
              <a:rPr sz="1200" spc="-5" dirty="0">
                <a:latin typeface="Times New Roman"/>
                <a:cs typeface="Times New Roman"/>
              </a:rPr>
              <a:t>corpo  docente  </a:t>
            </a:r>
            <a:r>
              <a:rPr sz="1200" spc="-15" dirty="0">
                <a:latin typeface="Times New Roman"/>
                <a:cs typeface="Times New Roman"/>
              </a:rPr>
              <a:t>na  </a:t>
            </a:r>
            <a:r>
              <a:rPr sz="1200" spc="-10" dirty="0">
                <a:latin typeface="Times New Roman"/>
                <a:cs typeface="Times New Roman"/>
              </a:rPr>
              <a:t>elaboração  </a:t>
            </a:r>
            <a:r>
              <a:rPr sz="1200" spc="-5" dirty="0">
                <a:latin typeface="Times New Roman"/>
                <a:cs typeface="Times New Roman"/>
              </a:rPr>
              <a:t>das  </a:t>
            </a:r>
            <a:r>
              <a:rPr sz="1200" spc="-10" dirty="0">
                <a:latin typeface="Times New Roman"/>
                <a:cs typeface="Times New Roman"/>
              </a:rPr>
              <a:t>bibliografias  básicas 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10" dirty="0">
                <a:latin typeface="Times New Roman"/>
                <a:cs typeface="Times New Roman"/>
              </a:rPr>
              <a:t>complementares,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por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ts val="1355"/>
              </a:lnSpc>
            </a:pPr>
            <a:r>
              <a:rPr sz="1200" spc="-10" dirty="0">
                <a:latin typeface="Times New Roman"/>
                <a:cs typeface="Times New Roman"/>
              </a:rPr>
              <a:t>disciplina,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encaminhar </a:t>
            </a:r>
            <a:r>
              <a:rPr sz="1200" dirty="0">
                <a:latin typeface="Times New Roman"/>
                <a:cs typeface="Times New Roman"/>
              </a:rPr>
              <a:t>para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aquisição;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66341" y="6301485"/>
            <a:ext cx="497141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intensificar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intercâmbio </a:t>
            </a:r>
            <a:r>
              <a:rPr sz="1200" dirty="0">
                <a:latin typeface="Times New Roman"/>
                <a:cs typeface="Times New Roman"/>
              </a:rPr>
              <a:t>entre a </a:t>
            </a:r>
            <a:r>
              <a:rPr sz="1200" spc="-5" dirty="0">
                <a:latin typeface="Times New Roman"/>
                <a:cs typeface="Times New Roman"/>
              </a:rPr>
              <a:t>Biblioteca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Órgãos congêneres;  </a:t>
            </a:r>
            <a:r>
              <a:rPr sz="1200" dirty="0">
                <a:latin typeface="Times New Roman"/>
                <a:cs typeface="Times New Roman"/>
              </a:rPr>
              <a:t>Tratar de </a:t>
            </a:r>
            <a:r>
              <a:rPr sz="1200" spc="-5" dirty="0">
                <a:latin typeface="Times New Roman"/>
                <a:cs typeface="Times New Roman"/>
              </a:rPr>
              <a:t>assuntos inerentes ao pessoal </a:t>
            </a:r>
            <a:r>
              <a:rPr sz="1200" spc="-10" dirty="0">
                <a:latin typeface="Times New Roman"/>
                <a:cs typeface="Times New Roman"/>
              </a:rPr>
              <a:t>lotado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biblioteca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com os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usuários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87550" y="6301485"/>
            <a:ext cx="418465" cy="909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0">
              <a:lnSpc>
                <a:spcPts val="1415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X.</a:t>
            </a:r>
            <a:endParaRPr sz="1200">
              <a:latin typeface="Times New Roman"/>
              <a:cs typeface="Times New Roman"/>
            </a:endParaRPr>
          </a:p>
          <a:p>
            <a:pPr marL="113030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XI.</a:t>
            </a:r>
            <a:endParaRPr sz="1200">
              <a:latin typeface="Times New Roman"/>
              <a:cs typeface="Times New Roman"/>
            </a:endParaRPr>
          </a:p>
          <a:p>
            <a:pPr marL="12700" marR="5080" indent="36195">
              <a:lnSpc>
                <a:spcPct val="95900"/>
              </a:lnSpc>
              <a:spcBef>
                <a:spcPts val="20"/>
              </a:spcBef>
            </a:pPr>
            <a:r>
              <a:rPr sz="1200" dirty="0">
                <a:latin typeface="Times New Roman"/>
                <a:cs typeface="Times New Roman"/>
              </a:rPr>
              <a:t>d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-20" dirty="0">
                <a:latin typeface="Times New Roman"/>
                <a:cs typeface="Times New Roman"/>
              </a:rPr>
              <a:t>s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;  XII.  XIII.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66341" y="6829170"/>
            <a:ext cx="4968240" cy="382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05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Zelar </a:t>
            </a:r>
            <a:r>
              <a:rPr sz="1200" spc="-5" dirty="0">
                <a:latin typeface="Times New Roman"/>
                <a:cs typeface="Times New Roman"/>
              </a:rPr>
              <a:t>pelas dependências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Biblioteca;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sz="1200" spc="-5" dirty="0">
                <a:latin typeface="Times New Roman"/>
                <a:cs typeface="Times New Roman"/>
              </a:rPr>
              <a:t>Estimular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atualização/capacitação </a:t>
            </a:r>
            <a:r>
              <a:rPr sz="1200" spc="-10" dirty="0">
                <a:latin typeface="Times New Roman"/>
                <a:cs typeface="Times New Roman"/>
              </a:rPr>
              <a:t>profissional </a:t>
            </a:r>
            <a:r>
              <a:rPr sz="1200" spc="5" dirty="0">
                <a:latin typeface="Times New Roman"/>
                <a:cs typeface="Times New Roman"/>
              </a:rPr>
              <a:t>dos  </a:t>
            </a:r>
            <a:r>
              <a:rPr sz="1200" spc="-5" dirty="0">
                <a:latin typeface="Times New Roman"/>
                <a:cs typeface="Times New Roman"/>
              </a:rPr>
              <a:t>servidores lotados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na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77822" y="7179690"/>
            <a:ext cx="5563235" cy="2312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0">
              <a:lnSpc>
                <a:spcPts val="140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Biblioteca;</a:t>
            </a:r>
            <a:endParaRPr sz="1200">
              <a:latin typeface="Times New Roman"/>
              <a:cs typeface="Times New Roman"/>
            </a:endParaRPr>
          </a:p>
          <a:p>
            <a:pPr marL="158750" marR="12065" indent="-45720">
              <a:lnSpc>
                <a:spcPts val="1390"/>
              </a:lnSpc>
              <a:spcBef>
                <a:spcPts val="50"/>
              </a:spcBef>
              <a:buAutoNum type="romanUcPeriod" startAt="14"/>
              <a:tabLst>
                <a:tab pos="600710" algn="l"/>
                <a:tab pos="601345" algn="l"/>
              </a:tabLst>
            </a:pPr>
            <a:r>
              <a:rPr sz="1200" spc="-5" dirty="0">
                <a:latin typeface="Times New Roman"/>
                <a:cs typeface="Times New Roman"/>
              </a:rPr>
              <a:t>Avaliar, periodicamente, as </a:t>
            </a:r>
            <a:r>
              <a:rPr sz="1200" spc="-10" dirty="0">
                <a:latin typeface="Times New Roman"/>
                <a:cs typeface="Times New Roman"/>
              </a:rPr>
              <a:t>Bibliotecas </a:t>
            </a:r>
            <a:r>
              <a:rPr sz="1200" dirty="0">
                <a:latin typeface="Times New Roman"/>
                <a:cs typeface="Times New Roman"/>
              </a:rPr>
              <a:t>enquanto </a:t>
            </a:r>
            <a:r>
              <a:rPr sz="1200" spc="-5" dirty="0">
                <a:latin typeface="Times New Roman"/>
                <a:cs typeface="Times New Roman"/>
              </a:rPr>
              <a:t>setor fundamental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apoio  </a:t>
            </a:r>
            <a:r>
              <a:rPr sz="1200" spc="-5" dirty="0">
                <a:latin typeface="Times New Roman"/>
                <a:cs typeface="Times New Roman"/>
              </a:rPr>
              <a:t>pedagógico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Instituição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providenciar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-10" dirty="0">
                <a:latin typeface="Times New Roman"/>
                <a:cs typeface="Times New Roman"/>
              </a:rPr>
              <a:t>corretivas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10" dirty="0">
                <a:latin typeface="Times New Roman"/>
                <a:cs typeface="Times New Roman"/>
              </a:rPr>
              <a:t>se </a:t>
            </a:r>
            <a:r>
              <a:rPr sz="1200" spc="-5" dirty="0">
                <a:latin typeface="Times New Roman"/>
                <a:cs typeface="Times New Roman"/>
              </a:rPr>
              <a:t>fizerem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necessárias;</a:t>
            </a:r>
            <a:endParaRPr sz="1200">
              <a:latin typeface="Times New Roman"/>
              <a:cs typeface="Times New Roman"/>
            </a:endParaRPr>
          </a:p>
          <a:p>
            <a:pPr marL="600710" indent="-436245">
              <a:lnSpc>
                <a:spcPts val="1310"/>
              </a:lnSpc>
              <a:buAutoNum type="romanUcPeriod" startAt="14"/>
              <a:tabLst>
                <a:tab pos="600710" algn="l"/>
                <a:tab pos="601345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processo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compra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materiais </a:t>
            </a:r>
            <a:r>
              <a:rPr sz="1200" spc="-5" dirty="0">
                <a:latin typeface="Times New Roman"/>
                <a:cs typeface="Times New Roman"/>
              </a:rPr>
              <a:t>bibliográficos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audiovisuais,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endParaRPr sz="1200">
              <a:latin typeface="Times New Roman"/>
              <a:cs typeface="Times New Roman"/>
            </a:endParaRPr>
          </a:p>
          <a:p>
            <a:pPr marL="15875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assinatura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renovação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periódicos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bases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dados;</a:t>
            </a:r>
            <a:endParaRPr sz="1200">
              <a:latin typeface="Times New Roman"/>
              <a:cs typeface="Times New Roman"/>
            </a:endParaRPr>
          </a:p>
          <a:p>
            <a:pPr marL="158750" marR="10795" indent="-45720">
              <a:lnSpc>
                <a:spcPts val="1390"/>
              </a:lnSpc>
              <a:spcBef>
                <a:spcPts val="50"/>
              </a:spcBef>
              <a:buAutoNum type="romanUcPeriod" startAt="16"/>
              <a:tabLst>
                <a:tab pos="600710" algn="l"/>
                <a:tab pos="601345" algn="l"/>
              </a:tabLst>
            </a:pPr>
            <a:r>
              <a:rPr sz="1200" spc="-10" dirty="0">
                <a:latin typeface="Times New Roman"/>
                <a:cs typeface="Times New Roman"/>
              </a:rPr>
              <a:t>Gerenciar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controlar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intercâmbio </a:t>
            </a:r>
            <a:r>
              <a:rPr sz="1200" dirty="0">
                <a:latin typeface="Times New Roman"/>
                <a:cs typeface="Times New Roman"/>
              </a:rPr>
              <a:t>e a </a:t>
            </a:r>
            <a:r>
              <a:rPr sz="1200" spc="-5" dirty="0">
                <a:latin typeface="Times New Roman"/>
                <a:cs typeface="Times New Roman"/>
              </a:rPr>
              <a:t>doação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livros, </a:t>
            </a:r>
            <a:r>
              <a:rPr sz="1200" spc="-5" dirty="0">
                <a:latin typeface="Times New Roman"/>
                <a:cs typeface="Times New Roman"/>
              </a:rPr>
              <a:t>periódicos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demais  itens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bibliográficos;</a:t>
            </a:r>
            <a:endParaRPr sz="1200">
              <a:latin typeface="Times New Roman"/>
              <a:cs typeface="Times New Roman"/>
            </a:endParaRPr>
          </a:p>
          <a:p>
            <a:pPr marL="600710" indent="-540385">
              <a:lnSpc>
                <a:spcPts val="1310"/>
              </a:lnSpc>
              <a:buAutoNum type="romanUcPeriod" startAt="16"/>
              <a:tabLst>
                <a:tab pos="600710" algn="l"/>
                <a:tab pos="601345" algn="l"/>
              </a:tabLst>
            </a:pPr>
            <a:r>
              <a:rPr sz="1200" spc="-5" dirty="0">
                <a:latin typeface="Times New Roman"/>
                <a:cs typeface="Times New Roman"/>
              </a:rPr>
              <a:t>Estabelecer parcerias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Bibliotecas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Entidades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interesse </a:t>
            </a:r>
            <a:r>
              <a:rPr sz="1200" dirty="0">
                <a:latin typeface="Times New Roman"/>
                <a:cs typeface="Times New Roman"/>
              </a:rPr>
              <a:t>comum </a:t>
            </a:r>
            <a:r>
              <a:rPr sz="1200" spc="-5" dirty="0">
                <a:latin typeface="Times New Roman"/>
                <a:cs typeface="Times New Roman"/>
              </a:rPr>
              <a:t>ao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dos</a:t>
            </a:r>
            <a:endParaRPr sz="1200">
              <a:latin typeface="Times New Roman"/>
              <a:cs typeface="Times New Roman"/>
            </a:endParaRPr>
          </a:p>
          <a:p>
            <a:pPr marL="158750" marR="5715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eixos tecnológicos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atuação dos </a:t>
            </a:r>
            <a:r>
              <a:rPr sz="1200" spc="-15" dirty="0">
                <a:latin typeface="Times New Roman"/>
                <a:cs typeface="Times New Roman"/>
              </a:rPr>
              <a:t>Campi,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vistas </a:t>
            </a:r>
            <a:r>
              <a:rPr sz="1200" spc="-15" dirty="0">
                <a:latin typeface="Times New Roman"/>
                <a:cs typeface="Times New Roman"/>
              </a:rPr>
              <a:t>ao </a:t>
            </a:r>
            <a:r>
              <a:rPr sz="1200" spc="-10" dirty="0">
                <a:latin typeface="Times New Roman"/>
                <a:cs typeface="Times New Roman"/>
              </a:rPr>
              <a:t>intercâmbio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informações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projetos;</a:t>
            </a:r>
            <a:endParaRPr sz="1200">
              <a:latin typeface="Times New Roman"/>
              <a:cs typeface="Times New Roman"/>
            </a:endParaRPr>
          </a:p>
          <a:p>
            <a:pPr marL="158750" marR="12065" indent="-146685">
              <a:lnSpc>
                <a:spcPts val="1370"/>
              </a:lnSpc>
              <a:spcBef>
                <a:spcPts val="25"/>
              </a:spcBef>
              <a:buAutoNum type="romanUcPeriod" startAt="18"/>
              <a:tabLst>
                <a:tab pos="600710" algn="l"/>
                <a:tab pos="601345" algn="l"/>
              </a:tabLst>
            </a:pPr>
            <a:r>
              <a:rPr sz="1200" spc="-5" dirty="0">
                <a:latin typeface="Times New Roman"/>
                <a:cs typeface="Times New Roman"/>
              </a:rPr>
              <a:t>Manter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Guardar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Memória </a:t>
            </a:r>
            <a:r>
              <a:rPr sz="1200" spc="-5" dirty="0">
                <a:latin typeface="Times New Roman"/>
                <a:cs typeface="Times New Roman"/>
              </a:rPr>
              <a:t>Institucional </a:t>
            </a:r>
            <a:r>
              <a:rPr sz="1200" dirty="0">
                <a:latin typeface="Times New Roman"/>
                <a:cs typeface="Times New Roman"/>
              </a:rPr>
              <a:t>de acordo </a:t>
            </a:r>
            <a:r>
              <a:rPr sz="1200" spc="-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estabelecido </a:t>
            </a:r>
            <a:r>
              <a:rPr sz="1200" spc="-15" dirty="0">
                <a:latin typeface="Times New Roman"/>
                <a:cs typeface="Times New Roman"/>
              </a:rPr>
              <a:t>na  </a:t>
            </a:r>
            <a:r>
              <a:rPr sz="1200" spc="-5" dirty="0">
                <a:latin typeface="Times New Roman"/>
                <a:cs typeface="Times New Roman"/>
              </a:rPr>
              <a:t>Política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Coleções;</a:t>
            </a:r>
            <a:endParaRPr sz="1200">
              <a:latin typeface="Times New Roman"/>
              <a:cs typeface="Times New Roman"/>
            </a:endParaRPr>
          </a:p>
          <a:p>
            <a:pPr marL="600710" indent="-488315">
              <a:lnSpc>
                <a:spcPts val="1355"/>
              </a:lnSpc>
              <a:buAutoNum type="romanUcPeriod" startAt="18"/>
              <a:tabLst>
                <a:tab pos="600710" algn="l"/>
                <a:tab pos="601345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divulgação </a:t>
            </a:r>
            <a:r>
              <a:rPr sz="1200" dirty="0">
                <a:latin typeface="Times New Roman"/>
                <a:cs typeface="Times New Roman"/>
              </a:rPr>
              <a:t>e o </a:t>
            </a:r>
            <a:r>
              <a:rPr sz="1200" spc="-5" dirty="0">
                <a:latin typeface="Times New Roman"/>
                <a:cs typeface="Times New Roman"/>
              </a:rPr>
              <a:t>reconhecimento dos </a:t>
            </a:r>
            <a:r>
              <a:rPr sz="1200" spc="-10" dirty="0">
                <a:latin typeface="Times New Roman"/>
                <a:cs typeface="Times New Roman"/>
              </a:rPr>
              <a:t>serviços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Biblioteca;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127" y="691641"/>
            <a:ext cx="5416550" cy="55880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5715" algn="just">
              <a:lnSpc>
                <a:spcPct val="95800"/>
              </a:lnSpc>
              <a:spcBef>
                <a:spcPts val="160"/>
              </a:spcBef>
            </a:pPr>
            <a:r>
              <a:rPr sz="1200" spc="-5" dirty="0">
                <a:latin typeface="Times New Roman"/>
                <a:cs typeface="Times New Roman"/>
              </a:rPr>
              <a:t>XX. </a:t>
            </a:r>
            <a:r>
              <a:rPr sz="1200" spc="-10" dirty="0">
                <a:latin typeface="Times New Roman"/>
                <a:cs typeface="Times New Roman"/>
              </a:rPr>
              <a:t>Cumprir </a:t>
            </a:r>
            <a:r>
              <a:rPr sz="1200" spc="-5" dirty="0">
                <a:latin typeface="Times New Roman"/>
                <a:cs typeface="Times New Roman"/>
              </a:rPr>
              <a:t>as Políticas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Coleções,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Processamento  Técnico </a:t>
            </a:r>
            <a:r>
              <a:rPr sz="1200" dirty="0">
                <a:latin typeface="Times New Roman"/>
                <a:cs typeface="Times New Roman"/>
              </a:rPr>
              <a:t>e outras </a:t>
            </a:r>
            <a:r>
              <a:rPr sz="1200" spc="-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padrões, </a:t>
            </a:r>
            <a:r>
              <a:rPr sz="1200" spc="-10" dirty="0">
                <a:latin typeface="Times New Roman"/>
                <a:cs typeface="Times New Roman"/>
              </a:rPr>
              <a:t>normas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procedimentos estabelecidos </a:t>
            </a:r>
            <a:r>
              <a:rPr sz="1200" spc="-10" dirty="0">
                <a:latin typeface="Times New Roman"/>
                <a:cs typeface="Times New Roman"/>
              </a:rPr>
              <a:t>pelo Comitê  </a:t>
            </a:r>
            <a:r>
              <a:rPr sz="1200" spc="-5" dirty="0">
                <a:latin typeface="Times New Roman"/>
                <a:cs typeface="Times New Roman"/>
              </a:rPr>
              <a:t>Gestor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SIB-IFPA;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26591" y="1218945"/>
            <a:ext cx="386715" cy="38227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indent="51435">
              <a:lnSpc>
                <a:spcPts val="1370"/>
              </a:lnSpc>
              <a:spcBef>
                <a:spcPts val="2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66341" y="1218945"/>
            <a:ext cx="4972050" cy="38227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370"/>
              </a:lnSpc>
              <a:spcBef>
                <a:spcPts val="200"/>
              </a:spcBef>
            </a:pPr>
            <a:r>
              <a:rPr sz="1200" spc="-5" dirty="0">
                <a:latin typeface="Times New Roman"/>
                <a:cs typeface="Times New Roman"/>
              </a:rPr>
              <a:t>Planejar, executar,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avaliar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serviços inerentes </a:t>
            </a:r>
            <a:r>
              <a:rPr sz="1200" dirty="0">
                <a:latin typeface="Times New Roman"/>
                <a:cs typeface="Times New Roman"/>
              </a:rPr>
              <a:t>à Biblioteca;  </a:t>
            </a:r>
            <a:r>
              <a:rPr sz="1200" spc="-5" dirty="0">
                <a:latin typeface="Times New Roman"/>
                <a:cs typeface="Times New Roman"/>
              </a:rPr>
              <a:t>Atuar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forma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cooperativa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visando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melhoria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qualidade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global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dos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serviços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65047" y="1569846"/>
            <a:ext cx="5680710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1780" algn="just">
              <a:lnSpc>
                <a:spcPts val="1405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e produtos </a:t>
            </a:r>
            <a:r>
              <a:rPr sz="1200" spc="-5" dirty="0">
                <a:latin typeface="Times New Roman"/>
                <a:cs typeface="Times New Roman"/>
              </a:rPr>
              <a:t>das </a:t>
            </a:r>
            <a:r>
              <a:rPr sz="1200" spc="-10" dirty="0">
                <a:latin typeface="Times New Roman"/>
                <a:cs typeface="Times New Roman"/>
              </a:rPr>
              <a:t>Bibliotecas </a:t>
            </a:r>
            <a:r>
              <a:rPr sz="1200" spc="-5" dirty="0">
                <a:latin typeface="Times New Roman"/>
                <a:cs typeface="Times New Roman"/>
              </a:rPr>
              <a:t>integrantes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  <a:p>
            <a:pPr marL="271780" marR="12065" indent="-146685" algn="just">
              <a:lnSpc>
                <a:spcPct val="95800"/>
              </a:lnSpc>
              <a:spcBef>
                <a:spcPts val="25"/>
              </a:spcBef>
              <a:buAutoNum type="romanUcPeriod" startAt="23"/>
              <a:tabLst>
                <a:tab pos="714375" algn="l"/>
              </a:tabLst>
            </a:pPr>
            <a:r>
              <a:rPr sz="1200" spc="-5" dirty="0">
                <a:latin typeface="Times New Roman"/>
                <a:cs typeface="Times New Roman"/>
              </a:rPr>
              <a:t>Coletar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sistematizar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produção </a:t>
            </a:r>
            <a:r>
              <a:rPr sz="1200" spc="-10" dirty="0">
                <a:latin typeface="Times New Roman"/>
                <a:cs typeface="Times New Roman"/>
              </a:rPr>
              <a:t>científica impressa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15" dirty="0">
                <a:latin typeface="Times New Roman"/>
                <a:cs typeface="Times New Roman"/>
              </a:rPr>
              <a:t>meio </a:t>
            </a:r>
            <a:r>
              <a:rPr sz="1200" spc="-5" dirty="0">
                <a:latin typeface="Times New Roman"/>
                <a:cs typeface="Times New Roman"/>
              </a:rPr>
              <a:t>eletrônico dos  </a:t>
            </a:r>
            <a:r>
              <a:rPr sz="1200" dirty="0">
                <a:latin typeface="Times New Roman"/>
                <a:cs typeface="Times New Roman"/>
              </a:rPr>
              <a:t>docentes e </a:t>
            </a:r>
            <a:r>
              <a:rPr sz="1200" spc="-5" dirty="0">
                <a:latin typeface="Times New Roman"/>
                <a:cs typeface="Times New Roman"/>
              </a:rPr>
              <a:t>servidores técnico-administrativos gerada nos Institutos, Núcleos, Unidades  Acadêmicas Especiais </a:t>
            </a:r>
            <a:r>
              <a:rPr sz="1200" dirty="0">
                <a:latin typeface="Times New Roman"/>
                <a:cs typeface="Times New Roman"/>
              </a:rPr>
              <a:t>e Campi do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interior;</a:t>
            </a:r>
            <a:endParaRPr sz="1200">
              <a:latin typeface="Times New Roman"/>
              <a:cs typeface="Times New Roman"/>
            </a:endParaRPr>
          </a:p>
          <a:p>
            <a:pPr marL="271780" marR="6350" indent="-155575" algn="just">
              <a:lnSpc>
                <a:spcPct val="95900"/>
              </a:lnSpc>
              <a:spcBef>
                <a:spcPts val="10"/>
              </a:spcBef>
              <a:buAutoNum type="romanUcPeriod" startAt="23"/>
              <a:tabLst>
                <a:tab pos="714375" algn="l"/>
              </a:tabLst>
            </a:pPr>
            <a:r>
              <a:rPr sz="1200" spc="-5" dirty="0">
                <a:latin typeface="Times New Roman"/>
                <a:cs typeface="Times New Roman"/>
              </a:rPr>
              <a:t>Encaminhar, </a:t>
            </a:r>
            <a:r>
              <a:rPr sz="1200" dirty="0">
                <a:latin typeface="Times New Roman"/>
                <a:cs typeface="Times New Roman"/>
              </a:rPr>
              <a:t>para o </a:t>
            </a:r>
            <a:r>
              <a:rPr sz="1200" spc="-5" dirty="0">
                <a:latin typeface="Times New Roman"/>
                <a:cs typeface="Times New Roman"/>
              </a:rPr>
              <a:t>setor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processamento </a:t>
            </a:r>
            <a:r>
              <a:rPr sz="1200" dirty="0">
                <a:latin typeface="Times New Roman"/>
                <a:cs typeface="Times New Roman"/>
              </a:rPr>
              <a:t>técnico, o </a:t>
            </a:r>
            <a:r>
              <a:rPr sz="1200" spc="-5" dirty="0">
                <a:latin typeface="Times New Roman"/>
                <a:cs typeface="Times New Roman"/>
              </a:rPr>
              <a:t>material informacional  recebido </a:t>
            </a:r>
            <a:r>
              <a:rPr sz="1200" dirty="0">
                <a:latin typeface="Times New Roman"/>
                <a:cs typeface="Times New Roman"/>
              </a:rPr>
              <a:t>por </a:t>
            </a:r>
            <a:r>
              <a:rPr sz="1200" spc="-10" dirty="0">
                <a:latin typeface="Times New Roman"/>
                <a:cs typeface="Times New Roman"/>
              </a:rPr>
              <a:t>compra, </a:t>
            </a:r>
            <a:r>
              <a:rPr sz="1200" spc="-5" dirty="0">
                <a:latin typeface="Times New Roman"/>
                <a:cs typeface="Times New Roman"/>
              </a:rPr>
              <a:t>doação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permuta, </a:t>
            </a:r>
            <a:r>
              <a:rPr sz="1200" spc="-10" dirty="0">
                <a:latin typeface="Times New Roman"/>
                <a:cs typeface="Times New Roman"/>
              </a:rPr>
              <a:t>conforme normas </a:t>
            </a:r>
            <a:r>
              <a:rPr sz="1200" dirty="0">
                <a:latin typeface="Times New Roman"/>
                <a:cs typeface="Times New Roman"/>
              </a:rPr>
              <a:t>e padrões </a:t>
            </a:r>
            <a:r>
              <a:rPr sz="1200" spc="-5" dirty="0">
                <a:latin typeface="Times New Roman"/>
                <a:cs typeface="Times New Roman"/>
              </a:rPr>
              <a:t>estabelecidos </a:t>
            </a:r>
            <a:r>
              <a:rPr sz="1200" spc="-10" dirty="0">
                <a:latin typeface="Times New Roman"/>
                <a:cs typeface="Times New Roman"/>
              </a:rPr>
              <a:t>pelo  </a:t>
            </a:r>
            <a:r>
              <a:rPr sz="1200" dirty="0">
                <a:latin typeface="Times New Roman"/>
                <a:cs typeface="Times New Roman"/>
              </a:rPr>
              <a:t>setor de </a:t>
            </a:r>
            <a:r>
              <a:rPr sz="1200" spc="-5" dirty="0">
                <a:latin typeface="Times New Roman"/>
                <a:cs typeface="Times New Roman"/>
              </a:rPr>
              <a:t>Processamento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Informação;</a:t>
            </a:r>
            <a:endParaRPr sz="1200">
              <a:latin typeface="Times New Roman"/>
              <a:cs typeface="Times New Roman"/>
            </a:endParaRPr>
          </a:p>
          <a:p>
            <a:pPr marL="271780" marR="12065" indent="-106680" algn="just">
              <a:lnSpc>
                <a:spcPts val="1390"/>
              </a:lnSpc>
              <a:spcBef>
                <a:spcPts val="15"/>
              </a:spcBef>
              <a:buAutoNum type="romanUcPeriod" startAt="23"/>
              <a:tabLst>
                <a:tab pos="714375" algn="l"/>
              </a:tabLst>
            </a:pPr>
            <a:r>
              <a:rPr sz="1200" spc="-5" dirty="0">
                <a:latin typeface="Times New Roman"/>
                <a:cs typeface="Times New Roman"/>
              </a:rPr>
              <a:t>Propiciar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consulta, </a:t>
            </a:r>
            <a:r>
              <a:rPr sz="1200" spc="-10" dirty="0">
                <a:latin typeface="Times New Roman"/>
                <a:cs typeface="Times New Roman"/>
              </a:rPr>
              <a:t>empréstimo, </a:t>
            </a:r>
            <a:r>
              <a:rPr sz="1200" spc="-5" dirty="0">
                <a:latin typeface="Times New Roman"/>
                <a:cs typeface="Times New Roman"/>
              </a:rPr>
              <a:t>renovação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reserva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material </a:t>
            </a:r>
            <a:r>
              <a:rPr sz="1200" dirty="0">
                <a:latin typeface="Times New Roman"/>
                <a:cs typeface="Times New Roman"/>
              </a:rPr>
              <a:t>informacional  </a:t>
            </a:r>
            <a:r>
              <a:rPr sz="1200" spc="-5" dirty="0">
                <a:latin typeface="Times New Roman"/>
                <a:cs typeface="Times New Roman"/>
              </a:rPr>
              <a:t>existente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acervo;</a:t>
            </a:r>
            <a:endParaRPr sz="1200">
              <a:latin typeface="Times New Roman"/>
              <a:cs typeface="Times New Roman"/>
            </a:endParaRPr>
          </a:p>
          <a:p>
            <a:pPr marL="713740" indent="-598170" algn="just">
              <a:lnSpc>
                <a:spcPts val="1310"/>
              </a:lnSpc>
              <a:buAutoNum type="romanUcPeriod" startAt="23"/>
              <a:tabLst>
                <a:tab pos="714375" algn="l"/>
              </a:tabLst>
            </a:pPr>
            <a:r>
              <a:rPr sz="1200" spc="-5" dirty="0">
                <a:latin typeface="Times New Roman"/>
                <a:cs typeface="Times New Roman"/>
              </a:rPr>
              <a:t>Colaborar </a:t>
            </a:r>
            <a:r>
              <a:rPr sz="1200" dirty="0">
                <a:latin typeface="Times New Roman"/>
                <a:cs typeface="Times New Roman"/>
              </a:rPr>
              <a:t>para o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eventos, pesquisas, </a:t>
            </a:r>
            <a:r>
              <a:rPr sz="1200" dirty="0">
                <a:latin typeface="Times New Roman"/>
                <a:cs typeface="Times New Roman"/>
              </a:rPr>
              <a:t>projetos e ações</a:t>
            </a:r>
            <a:endParaRPr sz="1200">
              <a:latin typeface="Times New Roman"/>
              <a:cs typeface="Times New Roman"/>
            </a:endParaRPr>
          </a:p>
          <a:p>
            <a:pPr marL="271780" algn="just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envolvendo </a:t>
            </a:r>
            <a:r>
              <a:rPr sz="1200" spc="-10" dirty="0">
                <a:latin typeface="Times New Roman"/>
                <a:cs typeface="Times New Roman"/>
              </a:rPr>
              <a:t>seu </a:t>
            </a:r>
            <a:r>
              <a:rPr sz="1200" spc="-5" dirty="0">
                <a:latin typeface="Times New Roman"/>
                <a:cs typeface="Times New Roman"/>
              </a:rPr>
              <a:t>acervo, </a:t>
            </a:r>
            <a:r>
              <a:rPr sz="1200" spc="-10" dirty="0">
                <a:latin typeface="Times New Roman"/>
                <a:cs typeface="Times New Roman"/>
              </a:rPr>
              <a:t>serviços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usuários;</a:t>
            </a:r>
            <a:endParaRPr sz="1200">
              <a:latin typeface="Times New Roman"/>
              <a:cs typeface="Times New Roman"/>
            </a:endParaRPr>
          </a:p>
          <a:p>
            <a:pPr marL="271780" marR="8890" indent="-207645" algn="just">
              <a:lnSpc>
                <a:spcPct val="95900"/>
              </a:lnSpc>
              <a:spcBef>
                <a:spcPts val="25"/>
              </a:spcBef>
              <a:buAutoNum type="romanUcPeriod" startAt="27"/>
              <a:tabLst>
                <a:tab pos="714375" algn="l"/>
              </a:tabLst>
            </a:pPr>
            <a:r>
              <a:rPr sz="1200" spc="-5" dirty="0">
                <a:latin typeface="Times New Roman"/>
                <a:cs typeface="Times New Roman"/>
              </a:rPr>
              <a:t>Colaborar </a:t>
            </a:r>
            <a:r>
              <a:rPr sz="1200" dirty="0">
                <a:latin typeface="Times New Roman"/>
                <a:cs typeface="Times New Roman"/>
              </a:rPr>
              <a:t>para o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eventos, pesquisas, </a:t>
            </a:r>
            <a:r>
              <a:rPr sz="1200" dirty="0">
                <a:latin typeface="Times New Roman"/>
                <a:cs typeface="Times New Roman"/>
              </a:rPr>
              <a:t>projetos e ações  </a:t>
            </a:r>
            <a:r>
              <a:rPr sz="1200" spc="-5" dirty="0">
                <a:latin typeface="Times New Roman"/>
                <a:cs typeface="Times New Roman"/>
              </a:rPr>
              <a:t>educacionais envolvendo </a:t>
            </a:r>
            <a:r>
              <a:rPr sz="1200" spc="-10" dirty="0">
                <a:latin typeface="Times New Roman"/>
                <a:cs typeface="Times New Roman"/>
              </a:rPr>
              <a:t>seu </a:t>
            </a:r>
            <a:r>
              <a:rPr sz="1200" spc="-5" dirty="0">
                <a:latin typeface="Times New Roman"/>
                <a:cs typeface="Times New Roman"/>
              </a:rPr>
              <a:t>acervo, serviços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usuários; nos diversos </a:t>
            </a:r>
            <a:r>
              <a:rPr sz="1200" spc="-10" dirty="0">
                <a:latin typeface="Times New Roman"/>
                <a:cs typeface="Times New Roman"/>
              </a:rPr>
              <a:t>níveis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modalidades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5" dirty="0">
                <a:latin typeface="Times New Roman"/>
                <a:cs typeface="Times New Roman"/>
              </a:rPr>
              <a:t>ensino </a:t>
            </a:r>
            <a:r>
              <a:rPr sz="1200" dirty="0">
                <a:latin typeface="Times New Roman"/>
                <a:cs typeface="Times New Roman"/>
              </a:rPr>
              <a:t>ofertadas </a:t>
            </a:r>
            <a:r>
              <a:rPr sz="1200" spc="-5" dirty="0">
                <a:latin typeface="Times New Roman"/>
                <a:cs typeface="Times New Roman"/>
              </a:rPr>
              <a:t>pelos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Campi;</a:t>
            </a:r>
            <a:endParaRPr sz="1200">
              <a:latin typeface="Times New Roman"/>
              <a:cs typeface="Times New Roman"/>
            </a:endParaRPr>
          </a:p>
          <a:p>
            <a:pPr marL="271780" marR="5080" indent="-259079" algn="just">
              <a:lnSpc>
                <a:spcPct val="95800"/>
              </a:lnSpc>
              <a:spcBef>
                <a:spcPts val="10"/>
              </a:spcBef>
              <a:buAutoNum type="romanUcPeriod" startAt="27"/>
              <a:tabLst>
                <a:tab pos="714375" algn="l"/>
              </a:tabLst>
            </a:pPr>
            <a:r>
              <a:rPr sz="1200" spc="-5" dirty="0">
                <a:latin typeface="Times New Roman"/>
                <a:cs typeface="Times New Roman"/>
              </a:rPr>
              <a:t>Desenvolver </a:t>
            </a:r>
            <a:r>
              <a:rPr sz="1200" spc="-10" dirty="0">
                <a:latin typeface="Times New Roman"/>
                <a:cs typeface="Times New Roman"/>
              </a:rPr>
              <a:t>suas </a:t>
            </a:r>
            <a:r>
              <a:rPr sz="1200" spc="-5" dirty="0">
                <a:latin typeface="Times New Roman"/>
                <a:cs typeface="Times New Roman"/>
              </a:rPr>
              <a:t>atividades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forma </a:t>
            </a:r>
            <a:r>
              <a:rPr sz="1200" spc="-5" dirty="0">
                <a:latin typeface="Times New Roman"/>
                <a:cs typeface="Times New Roman"/>
              </a:rPr>
              <a:t>descentralizada, </a:t>
            </a:r>
            <a:r>
              <a:rPr sz="1200" dirty="0">
                <a:latin typeface="Times New Roman"/>
                <a:cs typeface="Times New Roman"/>
              </a:rPr>
              <a:t>porém integrada e  </a:t>
            </a:r>
            <a:r>
              <a:rPr sz="1200" spc="-5" dirty="0">
                <a:latin typeface="Times New Roman"/>
                <a:cs typeface="Times New Roman"/>
              </a:rPr>
              <a:t>padronizadaà política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biblioteca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IFPA, </a:t>
            </a:r>
            <a:r>
              <a:rPr sz="1200" spc="-5" dirty="0">
                <a:latin typeface="Times New Roman"/>
                <a:cs typeface="Times New Roman"/>
              </a:rPr>
              <a:t>estabelecida </a:t>
            </a:r>
            <a:r>
              <a:rPr sz="1200" spc="-10" dirty="0">
                <a:latin typeface="Times New Roman"/>
                <a:cs typeface="Times New Roman"/>
              </a:rPr>
              <a:t>pelo Comitê </a:t>
            </a:r>
            <a:r>
              <a:rPr sz="1200" dirty="0">
                <a:latin typeface="Times New Roman"/>
                <a:cs typeface="Times New Roman"/>
              </a:rPr>
              <a:t>Gestor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5" dirty="0">
                <a:latin typeface="Times New Roman"/>
                <a:cs typeface="Times New Roman"/>
              </a:rPr>
              <a:t>SIB-  </a:t>
            </a:r>
            <a:r>
              <a:rPr sz="1200" spc="-10" dirty="0">
                <a:latin typeface="Times New Roman"/>
                <a:cs typeface="Times New Roman"/>
              </a:rPr>
              <a:t>IFPA,de </a:t>
            </a:r>
            <a:r>
              <a:rPr sz="1200" dirty="0">
                <a:latin typeface="Times New Roman"/>
                <a:cs typeface="Times New Roman"/>
              </a:rPr>
              <a:t>acordo </a:t>
            </a:r>
            <a:r>
              <a:rPr sz="1200" spc="-5" dirty="0">
                <a:latin typeface="Times New Roman"/>
                <a:cs typeface="Times New Roman"/>
              </a:rPr>
              <a:t>com as políticas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</a:t>
            </a:r>
            <a:r>
              <a:rPr sz="1200" spc="-5" dirty="0">
                <a:latin typeface="Times New Roman"/>
                <a:cs typeface="Times New Roman"/>
              </a:rPr>
              <a:t>desenvolvidas pela </a:t>
            </a:r>
            <a:r>
              <a:rPr sz="1200" dirty="0">
                <a:latin typeface="Times New Roman"/>
                <a:cs typeface="Times New Roman"/>
              </a:rPr>
              <a:t>Pró-reitoria de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Ensino;</a:t>
            </a:r>
            <a:endParaRPr sz="1200">
              <a:latin typeface="Times New Roman"/>
              <a:cs typeface="Times New Roman"/>
            </a:endParaRPr>
          </a:p>
          <a:p>
            <a:pPr marL="271780" marR="13970" indent="-155575" algn="just">
              <a:lnSpc>
                <a:spcPts val="1390"/>
              </a:lnSpc>
              <a:spcBef>
                <a:spcPts val="15"/>
              </a:spcBef>
              <a:buAutoNum type="romanUcPeriod" startAt="27"/>
              <a:tabLst>
                <a:tab pos="714375" algn="l"/>
              </a:tabLst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inventário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acervo,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acordo com </a:t>
            </a:r>
            <a:r>
              <a:rPr sz="1200" spc="5" dirty="0">
                <a:latin typeface="Times New Roman"/>
                <a:cs typeface="Times New Roman"/>
              </a:rPr>
              <a:t>as </a:t>
            </a:r>
            <a:r>
              <a:rPr sz="1200" dirty="0">
                <a:latin typeface="Times New Roman"/>
                <a:cs typeface="Times New Roman"/>
              </a:rPr>
              <a:t>orientações da </a:t>
            </a:r>
            <a:r>
              <a:rPr sz="1200" spc="-5" dirty="0">
                <a:latin typeface="Times New Roman"/>
                <a:cs typeface="Times New Roman"/>
              </a:rPr>
              <a:t>previstas </a:t>
            </a:r>
            <a:r>
              <a:rPr sz="1200" spc="-10" dirty="0">
                <a:latin typeface="Times New Roman"/>
                <a:cs typeface="Times New Roman"/>
              </a:rPr>
              <a:t>pelo  </a:t>
            </a:r>
            <a:r>
              <a:rPr sz="1200" spc="-5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  <a:p>
            <a:pPr marL="713740" indent="-549275" algn="just">
              <a:lnSpc>
                <a:spcPts val="1310"/>
              </a:lnSpc>
              <a:buAutoNum type="romanUcPeriod" startAt="27"/>
              <a:tabLst>
                <a:tab pos="714375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spc="-5" dirty="0">
                <a:latin typeface="Times New Roman"/>
                <a:cs typeface="Times New Roman"/>
              </a:rPr>
              <a:t>anual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dados </a:t>
            </a:r>
            <a:r>
              <a:rPr sz="1200" spc="-5" dirty="0">
                <a:latin typeface="Times New Roman"/>
                <a:cs typeface="Times New Roman"/>
              </a:rPr>
              <a:t>quantitativos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qualitativos,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incluindo</a:t>
            </a:r>
            <a:endParaRPr sz="1200">
              <a:latin typeface="Times New Roman"/>
              <a:cs typeface="Times New Roman"/>
            </a:endParaRPr>
          </a:p>
          <a:p>
            <a:pPr marL="271780" marR="5080" algn="just">
              <a:lnSpc>
                <a:spcPct val="95800"/>
              </a:lnSpc>
              <a:spcBef>
                <a:spcPts val="40"/>
              </a:spcBef>
            </a:pPr>
            <a:r>
              <a:rPr sz="1200" spc="-5" dirty="0">
                <a:latin typeface="Times New Roman"/>
                <a:cs typeface="Times New Roman"/>
              </a:rPr>
              <a:t>avaliação </a:t>
            </a:r>
            <a:r>
              <a:rPr sz="1200" spc="-10" dirty="0">
                <a:latin typeface="Times New Roman"/>
                <a:cs typeface="Times New Roman"/>
              </a:rPr>
              <a:t>crítica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período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encaminhar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Graduação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Políticas  Educacionais,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Básico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Profissional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Pesquisa, </a:t>
            </a:r>
            <a:r>
              <a:rPr sz="1200" spc="10" dirty="0">
                <a:latin typeface="Times New Roman"/>
                <a:cs typeface="Times New Roman"/>
              </a:rPr>
              <a:t>Pós-  </a:t>
            </a:r>
            <a:r>
              <a:rPr sz="1200" spc="-5" dirty="0">
                <a:latin typeface="Times New Roman"/>
                <a:cs typeface="Times New Roman"/>
              </a:rPr>
              <a:t>Graduação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Inovação </a:t>
            </a:r>
            <a:r>
              <a:rPr sz="1200" spc="-10" dirty="0">
                <a:latin typeface="Times New Roman"/>
                <a:cs typeface="Times New Roman"/>
              </a:rPr>
              <a:t>Tecnológica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271780" marR="17145" indent="-155575" algn="just">
              <a:lnSpc>
                <a:spcPts val="1390"/>
              </a:lnSpc>
              <a:spcBef>
                <a:spcPts val="15"/>
              </a:spcBef>
              <a:buAutoNum type="romanUcPeriod" startAt="31"/>
              <a:tabLst>
                <a:tab pos="714375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</a:t>
            </a:r>
            <a:r>
              <a:rPr sz="1200" dirty="0">
                <a:latin typeface="Times New Roman"/>
                <a:cs typeface="Times New Roman"/>
              </a:rPr>
              <a:t>outras </a:t>
            </a:r>
            <a:r>
              <a:rPr sz="1200" spc="-5" dirty="0">
                <a:latin typeface="Times New Roman"/>
                <a:cs typeface="Times New Roman"/>
              </a:rPr>
              <a:t>tarefas correlatas, determinadas </a:t>
            </a:r>
            <a:r>
              <a:rPr sz="1200" spc="-10" dirty="0">
                <a:latin typeface="Times New Roman"/>
                <a:cs typeface="Times New Roman"/>
              </a:rPr>
              <a:t>pela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Geral e </a:t>
            </a:r>
            <a:r>
              <a:rPr sz="1200" spc="-10" dirty="0">
                <a:latin typeface="Times New Roman"/>
                <a:cs typeface="Times New Roman"/>
              </a:rPr>
              <a:t>pela  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Políticas Educacionais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Campus.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87927" y="6709533"/>
            <a:ext cx="4542908" cy="29202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596" y="871473"/>
            <a:ext cx="45027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4</a:t>
            </a:r>
            <a:r>
              <a:rPr lang="pt-BR" sz="1200" b="1" dirty="0" smtClean="0">
                <a:latin typeface="Times New Roman"/>
                <a:cs typeface="Times New Roman"/>
              </a:rPr>
              <a:t>6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à </a:t>
            </a:r>
            <a:r>
              <a:rPr sz="1200" b="1" spc="-5" dirty="0">
                <a:latin typeface="Times New Roman"/>
                <a:cs typeface="Times New Roman"/>
              </a:rPr>
              <a:t>Diretoria de </a:t>
            </a:r>
            <a:r>
              <a:rPr sz="1200" b="1" spc="-10" dirty="0">
                <a:latin typeface="Times New Roman"/>
                <a:cs typeface="Times New Roman"/>
              </a:rPr>
              <a:t>Extensão </a:t>
            </a:r>
            <a:r>
              <a:rPr sz="1200" b="1" spc="-5" dirty="0">
                <a:latin typeface="Times New Roman"/>
                <a:cs typeface="Times New Roman"/>
              </a:rPr>
              <a:t>as seguintes</a:t>
            </a:r>
            <a:r>
              <a:rPr sz="1200" b="1" spc="14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26007" y="2444622"/>
            <a:ext cx="2159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spc="-20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68094" y="3673602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16253" y="4024121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68094" y="5777229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16253" y="6127749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07109" y="6478269"/>
            <a:ext cx="3352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06220" y="7179690"/>
            <a:ext cx="438150" cy="126047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100330" algn="r">
              <a:lnSpc>
                <a:spcPct val="95900"/>
              </a:lnSpc>
              <a:spcBef>
                <a:spcPts val="16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XIX.  </a:t>
            </a:r>
            <a:r>
              <a:rPr sz="1200" spc="-10" dirty="0">
                <a:latin typeface="Times New Roman"/>
                <a:cs typeface="Times New Roman"/>
              </a:rPr>
              <a:t>XX.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06220" y="8582025"/>
            <a:ext cx="438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58950" y="1218945"/>
            <a:ext cx="5687060" cy="774509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539750" marR="10795" indent="-356870">
              <a:lnSpc>
                <a:spcPts val="1370"/>
              </a:lnSpc>
              <a:spcBef>
                <a:spcPts val="200"/>
              </a:spcBef>
              <a:buAutoNum type="romanUcPeriod"/>
              <a:tabLst>
                <a:tab pos="539750" algn="l"/>
                <a:tab pos="540385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supervisionar as políticas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Extensão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Campus, </a:t>
            </a:r>
            <a:r>
              <a:rPr sz="1200" spc="-5" dirty="0">
                <a:latin typeface="Times New Roman"/>
                <a:cs typeface="Times New Roman"/>
              </a:rPr>
              <a:t>avaliada pela  PROEX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deliberada pelo Conselho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Superior;</a:t>
            </a:r>
          </a:p>
          <a:p>
            <a:pPr marL="539750" marR="10160" indent="-408940">
              <a:lnSpc>
                <a:spcPts val="1370"/>
              </a:lnSpc>
              <a:spcBef>
                <a:spcPts val="25"/>
              </a:spcBef>
              <a:buAutoNum type="romanUcPeriod"/>
              <a:tabLst>
                <a:tab pos="539750" algn="l"/>
                <a:tab pos="540385" algn="l"/>
              </a:tabLst>
            </a:pPr>
            <a:r>
              <a:rPr sz="1200" spc="-5" dirty="0">
                <a:latin typeface="Times New Roman"/>
                <a:cs typeface="Times New Roman"/>
              </a:rPr>
              <a:t>Estabelecer diretrizes </a:t>
            </a:r>
            <a:r>
              <a:rPr sz="1200" dirty="0">
                <a:latin typeface="Times New Roman"/>
                <a:cs typeface="Times New Roman"/>
              </a:rPr>
              <a:t>de planejamento, </a:t>
            </a:r>
            <a:r>
              <a:rPr sz="1200" spc="-5" dirty="0">
                <a:latin typeface="Times New Roman"/>
                <a:cs typeface="Times New Roman"/>
              </a:rPr>
              <a:t>acompanhamento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avaliação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programas,  </a:t>
            </a:r>
            <a:r>
              <a:rPr sz="1200" dirty="0">
                <a:latin typeface="Times New Roman"/>
                <a:cs typeface="Times New Roman"/>
              </a:rPr>
              <a:t>projetos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atividades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extensão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serem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implementados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pelo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Campus,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forma</a:t>
            </a:r>
            <a:endParaRPr sz="1200" dirty="0">
              <a:latin typeface="Times New Roman"/>
              <a:cs typeface="Times New Roman"/>
            </a:endParaRPr>
          </a:p>
          <a:p>
            <a:pPr marL="539750" marR="12065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integrada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as Pró-reitorias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Diretorias Sistêmicas, </a:t>
            </a:r>
            <a:r>
              <a:rPr sz="1200" spc="-5" dirty="0">
                <a:latin typeface="Times New Roman"/>
                <a:cs typeface="Times New Roman"/>
              </a:rPr>
              <a:t>promovendo, </a:t>
            </a:r>
            <a:r>
              <a:rPr sz="1200" spc="-10" dirty="0">
                <a:latin typeface="Times New Roman"/>
                <a:cs typeface="Times New Roman"/>
              </a:rPr>
              <a:t>fomentando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articulando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diálogo,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interação </a:t>
            </a:r>
            <a:r>
              <a:rPr sz="1200" dirty="0">
                <a:latin typeface="Times New Roman"/>
                <a:cs typeface="Times New Roman"/>
              </a:rPr>
              <a:t>e a </a:t>
            </a:r>
            <a:r>
              <a:rPr sz="1200" spc="-10" dirty="0">
                <a:latin typeface="Times New Roman"/>
                <a:cs typeface="Times New Roman"/>
              </a:rPr>
              <a:t>sinergia </a:t>
            </a:r>
            <a:r>
              <a:rPr sz="1200" dirty="0">
                <a:latin typeface="Times New Roman"/>
                <a:cs typeface="Times New Roman"/>
              </a:rPr>
              <a:t>para o </a:t>
            </a:r>
            <a:r>
              <a:rPr sz="1200" spc="-15" dirty="0">
                <a:latin typeface="Times New Roman"/>
                <a:cs typeface="Times New Roman"/>
              </a:rPr>
              <a:t>melhor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desenvolvimento</a:t>
            </a:r>
            <a:endParaRPr sz="1200" dirty="0">
              <a:latin typeface="Times New Roman"/>
              <a:cs typeface="Times New Roman"/>
            </a:endParaRPr>
          </a:p>
          <a:p>
            <a:pPr marL="539750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destas;</a:t>
            </a:r>
            <a:endParaRPr sz="1200" dirty="0">
              <a:latin typeface="Times New Roman"/>
              <a:cs typeface="Times New Roman"/>
            </a:endParaRPr>
          </a:p>
          <a:p>
            <a:pPr marL="539750" marR="5080" algn="just">
              <a:lnSpc>
                <a:spcPct val="959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interação </a:t>
            </a:r>
            <a:r>
              <a:rPr sz="1200" dirty="0">
                <a:latin typeface="Times New Roman"/>
                <a:cs typeface="Times New Roman"/>
              </a:rPr>
              <a:t>e a </a:t>
            </a:r>
            <a:r>
              <a:rPr sz="1200" spc="-10" dirty="0">
                <a:latin typeface="Times New Roman"/>
                <a:cs typeface="Times New Roman"/>
              </a:rPr>
              <a:t>sinergia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programas, </a:t>
            </a:r>
            <a:r>
              <a:rPr sz="1200" dirty="0">
                <a:latin typeface="Times New Roman"/>
                <a:cs typeface="Times New Roman"/>
              </a:rPr>
              <a:t>projetos e ações de </a:t>
            </a:r>
            <a:r>
              <a:rPr sz="1200" spc="-10" dirty="0">
                <a:latin typeface="Times New Roman"/>
                <a:cs typeface="Times New Roman"/>
              </a:rPr>
              <a:t>extensão </a:t>
            </a:r>
            <a:r>
              <a:rPr sz="1200" spc="5" dirty="0">
                <a:latin typeface="Times New Roman"/>
                <a:cs typeface="Times New Roman"/>
              </a:rPr>
              <a:t>com 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5" dirty="0">
                <a:latin typeface="Times New Roman"/>
                <a:cs typeface="Times New Roman"/>
              </a:rPr>
              <a:t>ensino </a:t>
            </a:r>
            <a:r>
              <a:rPr sz="1200" dirty="0">
                <a:latin typeface="Times New Roman"/>
                <a:cs typeface="Times New Roman"/>
              </a:rPr>
              <a:t>e a </a:t>
            </a:r>
            <a:r>
              <a:rPr sz="1200" spc="-5" dirty="0">
                <a:latin typeface="Times New Roman"/>
                <a:cs typeface="Times New Roman"/>
              </a:rPr>
              <a:t>pesquisa; necessários ao desenvolvimento integral </a:t>
            </a:r>
            <a:r>
              <a:rPr sz="1200" dirty="0">
                <a:latin typeface="Times New Roman"/>
                <a:cs typeface="Times New Roman"/>
              </a:rPr>
              <a:t>e à </a:t>
            </a:r>
            <a:r>
              <a:rPr sz="1200" spc="-5" dirty="0">
                <a:latin typeface="Times New Roman"/>
                <a:cs typeface="Times New Roman"/>
              </a:rPr>
              <a:t>verticalização </a:t>
            </a:r>
            <a:r>
              <a:rPr sz="1200" dirty="0">
                <a:latin typeface="Times New Roman"/>
                <a:cs typeface="Times New Roman"/>
              </a:rPr>
              <a:t>da  </a:t>
            </a:r>
            <a:r>
              <a:rPr sz="1200" spc="-5" dirty="0">
                <a:latin typeface="Times New Roman"/>
                <a:cs typeface="Times New Roman"/>
              </a:rPr>
              <a:t>tríade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ensino-pesquisa-extensão;</a:t>
            </a:r>
            <a:endParaRPr sz="1200" dirty="0">
              <a:latin typeface="Times New Roman"/>
              <a:cs typeface="Times New Roman"/>
            </a:endParaRPr>
          </a:p>
          <a:p>
            <a:pPr marL="539750" indent="-469900" algn="just">
              <a:lnSpc>
                <a:spcPts val="1355"/>
              </a:lnSpc>
              <a:buAutoNum type="romanUcPeriod" startAt="4"/>
              <a:tabLst>
                <a:tab pos="540385" algn="l"/>
              </a:tabLst>
            </a:pPr>
            <a:r>
              <a:rPr sz="1200" spc="-5" dirty="0">
                <a:latin typeface="Times New Roman"/>
                <a:cs typeface="Times New Roman"/>
              </a:rPr>
              <a:t>Representar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Campus, </a:t>
            </a:r>
            <a:r>
              <a:rPr sz="1200" spc="-5" dirty="0">
                <a:latin typeface="Times New Roman"/>
                <a:cs typeface="Times New Roman"/>
              </a:rPr>
              <a:t>quando solicitado, em </a:t>
            </a:r>
            <a:r>
              <a:rPr sz="1200" dirty="0">
                <a:latin typeface="Times New Roman"/>
                <a:cs typeface="Times New Roman"/>
              </a:rPr>
              <a:t>eventos de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Extensão;</a:t>
            </a:r>
            <a:endParaRPr sz="1200" dirty="0">
              <a:latin typeface="Times New Roman"/>
              <a:cs typeface="Times New Roman"/>
            </a:endParaRPr>
          </a:p>
          <a:p>
            <a:pPr marL="539750" indent="-418465" algn="just">
              <a:lnSpc>
                <a:spcPts val="1380"/>
              </a:lnSpc>
              <a:buAutoNum type="romanUcPeriod" startAt="4"/>
              <a:tabLst>
                <a:tab pos="540385" algn="l"/>
              </a:tabLst>
            </a:pPr>
            <a:r>
              <a:rPr sz="1200" spc="-5" dirty="0">
                <a:latin typeface="Times New Roman"/>
                <a:cs typeface="Times New Roman"/>
              </a:rPr>
              <a:t>Convocar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presidir </a:t>
            </a:r>
            <a:r>
              <a:rPr sz="1200" spc="-5" dirty="0">
                <a:latin typeface="Times New Roman"/>
                <a:cs typeface="Times New Roman"/>
              </a:rPr>
              <a:t>as reuniões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Comitê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Extensão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Campus;</a:t>
            </a:r>
            <a:endParaRPr sz="1200" dirty="0">
              <a:latin typeface="Times New Roman"/>
              <a:cs typeface="Times New Roman"/>
            </a:endParaRPr>
          </a:p>
          <a:p>
            <a:pPr marL="539750" marR="9525" indent="-469900" algn="just">
              <a:lnSpc>
                <a:spcPts val="1370"/>
              </a:lnSpc>
              <a:spcBef>
                <a:spcPts val="80"/>
              </a:spcBef>
              <a:buAutoNum type="romanUcPeriod" startAt="4"/>
              <a:tabLst>
                <a:tab pos="540385" algn="l"/>
              </a:tabLst>
            </a:pPr>
            <a:r>
              <a:rPr sz="1200" spc="-10" dirty="0">
                <a:latin typeface="Times New Roman"/>
                <a:cs typeface="Times New Roman"/>
              </a:rPr>
              <a:t>Buscar </a:t>
            </a:r>
            <a:r>
              <a:rPr sz="1200" spc="-5" dirty="0">
                <a:latin typeface="Times New Roman"/>
                <a:cs typeface="Times New Roman"/>
              </a:rPr>
              <a:t>parcerias </a:t>
            </a:r>
            <a:r>
              <a:rPr sz="1200" dirty="0">
                <a:latin typeface="Times New Roman"/>
                <a:cs typeface="Times New Roman"/>
              </a:rPr>
              <a:t>para o </a:t>
            </a:r>
            <a:r>
              <a:rPr sz="1200" spc="-5" dirty="0">
                <a:latin typeface="Times New Roman"/>
                <a:cs typeface="Times New Roman"/>
              </a:rPr>
              <a:t>estabelecimento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Convênios </a:t>
            </a:r>
            <a:r>
              <a:rPr sz="1200" dirty="0">
                <a:latin typeface="Times New Roman"/>
                <a:cs typeface="Times New Roman"/>
              </a:rPr>
              <a:t>e Termos de </a:t>
            </a:r>
            <a:r>
              <a:rPr sz="1200" spc="-5" dirty="0">
                <a:latin typeface="Times New Roman"/>
                <a:cs typeface="Times New Roman"/>
              </a:rPr>
              <a:t>Cooperação  Técnica;</a:t>
            </a:r>
            <a:endParaRPr sz="1200" dirty="0">
              <a:latin typeface="Times New Roman"/>
              <a:cs typeface="Times New Roman"/>
            </a:endParaRPr>
          </a:p>
          <a:p>
            <a:pPr marL="539750" marR="18415" algn="just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Supervisionar programas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projetos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extensão, atividades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estágio curricular,  relações interinstitucionais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Observatório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Mundo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trabalho;</a:t>
            </a:r>
            <a:endParaRPr sz="1200" dirty="0">
              <a:latin typeface="Times New Roman"/>
              <a:cs typeface="Times New Roman"/>
            </a:endParaRPr>
          </a:p>
          <a:p>
            <a:pPr marL="539750" marR="13335" algn="just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Incentivar as atividades extensionistas, </a:t>
            </a:r>
            <a:r>
              <a:rPr sz="1200" spc="-10" dirty="0">
                <a:latin typeface="Times New Roman"/>
                <a:cs typeface="Times New Roman"/>
              </a:rPr>
              <a:t>zelando pela </a:t>
            </a:r>
            <a:r>
              <a:rPr sz="1200" spc="-5" dirty="0">
                <a:latin typeface="Times New Roman"/>
                <a:cs typeface="Times New Roman"/>
              </a:rPr>
              <a:t>integração das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-5" dirty="0">
                <a:latin typeface="Times New Roman"/>
                <a:cs typeface="Times New Roman"/>
              </a:rPr>
              <a:t>às  necessidades </a:t>
            </a:r>
            <a:r>
              <a:rPr sz="1200" dirty="0">
                <a:latin typeface="Times New Roman"/>
                <a:cs typeface="Times New Roman"/>
              </a:rPr>
              <a:t>acadêmicas;</a:t>
            </a:r>
          </a:p>
          <a:p>
            <a:pPr marL="539750" marR="7620" indent="-469900">
              <a:lnSpc>
                <a:spcPts val="1370"/>
              </a:lnSpc>
              <a:spcBef>
                <a:spcPts val="20"/>
              </a:spcBef>
              <a:buAutoNum type="romanUcPeriod" startAt="9"/>
              <a:tabLst>
                <a:tab pos="539750" algn="l"/>
                <a:tab pos="540385" algn="l"/>
              </a:tabLst>
            </a:pPr>
            <a:r>
              <a:rPr sz="1200" spc="-5" dirty="0">
                <a:latin typeface="Times New Roman"/>
                <a:cs typeface="Times New Roman"/>
              </a:rPr>
              <a:t>Estabelecer parcerias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sociedade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instituições governamentais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10" dirty="0">
                <a:latin typeface="Times New Roman"/>
                <a:cs typeface="Times New Roman"/>
              </a:rPr>
              <a:t>não-  </a:t>
            </a:r>
            <a:r>
              <a:rPr sz="1200" spc="-5" dirty="0">
                <a:latin typeface="Times New Roman"/>
                <a:cs typeface="Times New Roman"/>
              </a:rPr>
              <a:t>governamentais, </a:t>
            </a:r>
            <a:r>
              <a:rPr sz="1200" spc="-10" dirty="0">
                <a:latin typeface="Times New Roman"/>
                <a:cs typeface="Times New Roman"/>
              </a:rPr>
              <a:t>visando </a:t>
            </a:r>
            <a:r>
              <a:rPr sz="1200" spc="-5" dirty="0">
                <a:latin typeface="Times New Roman"/>
                <a:cs typeface="Times New Roman"/>
              </a:rPr>
              <a:t>ao desenvolvimento das atividades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extensão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endParaRPr sz="1200" dirty="0">
              <a:latin typeface="Times New Roman"/>
              <a:cs typeface="Times New Roman"/>
            </a:endParaRPr>
          </a:p>
          <a:p>
            <a:pPr marL="539750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 dirty="0">
              <a:latin typeface="Times New Roman"/>
              <a:cs typeface="Times New Roman"/>
            </a:endParaRPr>
          </a:p>
          <a:p>
            <a:pPr marL="539750" marR="11430" indent="-417830" algn="just">
              <a:lnSpc>
                <a:spcPct val="95800"/>
              </a:lnSpc>
              <a:spcBef>
                <a:spcPts val="25"/>
              </a:spcBef>
              <a:buAutoNum type="romanUcPeriod" startAt="10"/>
              <a:tabLst>
                <a:tab pos="540385" algn="l"/>
              </a:tabLst>
            </a:pPr>
            <a:r>
              <a:rPr sz="1200" spc="-5" dirty="0">
                <a:latin typeface="Times New Roman"/>
                <a:cs typeface="Times New Roman"/>
              </a:rPr>
              <a:t>Estabelecer política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bolsas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estímulos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docentes, técnicos administrativos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discentes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Campus,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vistas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incentivar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participação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programas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ações 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extensão;</a:t>
            </a:r>
            <a:endParaRPr sz="1200" dirty="0">
              <a:latin typeface="Times New Roman"/>
              <a:cs typeface="Times New Roman"/>
            </a:endParaRPr>
          </a:p>
          <a:p>
            <a:pPr marL="539750" marR="20955" indent="-469900" algn="just">
              <a:lnSpc>
                <a:spcPts val="1370"/>
              </a:lnSpc>
              <a:spcBef>
                <a:spcPts val="55"/>
              </a:spcBef>
              <a:buAutoNum type="romanUcPeriod" startAt="10"/>
              <a:tabLst>
                <a:tab pos="540385" algn="l"/>
              </a:tabLst>
            </a:pPr>
            <a:r>
              <a:rPr sz="1200" spc="-5" dirty="0">
                <a:latin typeface="Times New Roman"/>
                <a:cs typeface="Times New Roman"/>
              </a:rPr>
              <a:t>Divulgar, </a:t>
            </a:r>
            <a:r>
              <a:rPr sz="1200" spc="-15" dirty="0">
                <a:latin typeface="Times New Roman"/>
                <a:cs typeface="Times New Roman"/>
              </a:rPr>
              <a:t>junto </a:t>
            </a:r>
            <a:r>
              <a:rPr sz="1200" spc="-5" dirty="0">
                <a:latin typeface="Times New Roman"/>
                <a:cs typeface="Times New Roman"/>
              </a:rPr>
              <a:t>às comunidades </a:t>
            </a:r>
            <a:r>
              <a:rPr sz="1200" spc="-10" dirty="0">
                <a:latin typeface="Times New Roman"/>
                <a:cs typeface="Times New Roman"/>
              </a:rPr>
              <a:t>interna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externa,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resultados obtidos </a:t>
            </a:r>
            <a:r>
              <a:rPr sz="1200" dirty="0">
                <a:latin typeface="Times New Roman"/>
                <a:cs typeface="Times New Roman"/>
              </a:rPr>
              <a:t>por </a:t>
            </a:r>
            <a:r>
              <a:rPr sz="1200" spc="-25" dirty="0">
                <a:latin typeface="Times New Roman"/>
                <a:cs typeface="Times New Roman"/>
              </a:rPr>
              <a:t>meio 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dirty="0">
                <a:latin typeface="Times New Roman"/>
                <a:cs typeface="Times New Roman"/>
              </a:rPr>
              <a:t>projetos e </a:t>
            </a:r>
            <a:r>
              <a:rPr sz="1200" spc="-5" dirty="0">
                <a:latin typeface="Times New Roman"/>
                <a:cs typeface="Times New Roman"/>
              </a:rPr>
              <a:t>serviços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extensão;</a:t>
            </a:r>
            <a:endParaRPr sz="1200" dirty="0">
              <a:latin typeface="Times New Roman"/>
              <a:cs typeface="Times New Roman"/>
            </a:endParaRPr>
          </a:p>
          <a:p>
            <a:pPr marL="539750" marR="13970">
              <a:lnSpc>
                <a:spcPts val="137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Publicar anualmente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editais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10" dirty="0">
                <a:latin typeface="Times New Roman"/>
                <a:cs typeface="Times New Roman"/>
              </a:rPr>
              <a:t>seleção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bolsistas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projetos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incentivo </a:t>
            </a:r>
            <a:r>
              <a:rPr sz="1200" spc="-15" dirty="0">
                <a:latin typeface="Times New Roman"/>
                <a:cs typeface="Times New Roman"/>
              </a:rPr>
              <a:t>ao 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extensão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serem </a:t>
            </a:r>
            <a:r>
              <a:rPr sz="1200" dirty="0">
                <a:latin typeface="Times New Roman"/>
                <a:cs typeface="Times New Roman"/>
              </a:rPr>
              <a:t>apoiados </a:t>
            </a:r>
            <a:r>
              <a:rPr sz="1200" spc="-5" dirty="0">
                <a:latin typeface="Times New Roman"/>
                <a:cs typeface="Times New Roman"/>
              </a:rPr>
              <a:t>pela gestão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 dirty="0">
              <a:latin typeface="Times New Roman"/>
              <a:cs typeface="Times New Roman"/>
            </a:endParaRPr>
          </a:p>
          <a:p>
            <a:pPr marL="539750" marR="14604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Viabilizar </a:t>
            </a:r>
            <a:r>
              <a:rPr sz="1200" spc="-10" dirty="0">
                <a:latin typeface="Times New Roman"/>
                <a:cs typeface="Times New Roman"/>
              </a:rPr>
              <a:t>mecanismos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acesso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sociedade </a:t>
            </a:r>
            <a:r>
              <a:rPr sz="1200" spc="-5" dirty="0">
                <a:latin typeface="Times New Roman"/>
                <a:cs typeface="Times New Roman"/>
              </a:rPr>
              <a:t>às atividades extensionistas  desenvolvidas </a:t>
            </a:r>
            <a:r>
              <a:rPr sz="1200" spc="-10" dirty="0">
                <a:latin typeface="Times New Roman"/>
                <a:cs typeface="Times New Roman"/>
              </a:rPr>
              <a:t>pelo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 dirty="0">
              <a:latin typeface="Times New Roman"/>
              <a:cs typeface="Times New Roman"/>
            </a:endParaRPr>
          </a:p>
          <a:p>
            <a:pPr marL="539750" marR="12065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Representar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spc="-5" dirty="0">
                <a:latin typeface="Times New Roman"/>
                <a:cs typeface="Times New Roman"/>
              </a:rPr>
              <a:t>nos </a:t>
            </a:r>
            <a:r>
              <a:rPr sz="1200" dirty="0">
                <a:latin typeface="Times New Roman"/>
                <a:cs typeface="Times New Roman"/>
              </a:rPr>
              <a:t>foros </a:t>
            </a:r>
            <a:r>
              <a:rPr sz="1200" spc="-10" dirty="0">
                <a:latin typeface="Times New Roman"/>
                <a:cs typeface="Times New Roman"/>
              </a:rPr>
              <a:t>específicos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extensão, quando </a:t>
            </a:r>
            <a:r>
              <a:rPr sz="1200" spc="-10" dirty="0">
                <a:latin typeface="Times New Roman"/>
                <a:cs typeface="Times New Roman"/>
              </a:rPr>
              <a:t>se </a:t>
            </a:r>
            <a:r>
              <a:rPr sz="1200" spc="-15" dirty="0">
                <a:latin typeface="Times New Roman"/>
                <a:cs typeface="Times New Roman"/>
              </a:rPr>
              <a:t>fizer  </a:t>
            </a:r>
            <a:r>
              <a:rPr sz="1200" spc="-5" dirty="0">
                <a:latin typeface="Times New Roman"/>
                <a:cs typeface="Times New Roman"/>
              </a:rPr>
              <a:t>necessário;</a:t>
            </a:r>
            <a:endParaRPr sz="1200" dirty="0">
              <a:latin typeface="Times New Roman"/>
              <a:cs typeface="Times New Roman"/>
            </a:endParaRPr>
          </a:p>
          <a:p>
            <a:pPr marL="539750" marR="17145" indent="-527685">
              <a:lnSpc>
                <a:spcPts val="1370"/>
              </a:lnSpc>
              <a:spcBef>
                <a:spcPts val="20"/>
              </a:spcBef>
              <a:tabLst>
                <a:tab pos="539750" algn="l"/>
              </a:tabLst>
            </a:pPr>
            <a:r>
              <a:rPr sz="1200" spc="-5" dirty="0">
                <a:latin typeface="Times New Roman"/>
                <a:cs typeface="Times New Roman"/>
              </a:rPr>
              <a:t>XV.	Elaborar relatórios e/ou prestar outras informações </a:t>
            </a:r>
            <a:r>
              <a:rPr sz="1200" dirty="0">
                <a:latin typeface="Times New Roman"/>
                <a:cs typeface="Times New Roman"/>
              </a:rPr>
              <a:t>que forem </a:t>
            </a:r>
            <a:r>
              <a:rPr sz="1200" spc="-5" dirty="0">
                <a:latin typeface="Times New Roman"/>
                <a:cs typeface="Times New Roman"/>
              </a:rPr>
              <a:t>solicitadas </a:t>
            </a:r>
            <a:r>
              <a:rPr sz="1200" spc="-10" dirty="0">
                <a:latin typeface="Times New Roman"/>
                <a:cs typeface="Times New Roman"/>
              </a:rPr>
              <a:t>pela  Diretoria </a:t>
            </a:r>
            <a:r>
              <a:rPr sz="1200" dirty="0">
                <a:latin typeface="Times New Roman"/>
                <a:cs typeface="Times New Roman"/>
              </a:rPr>
              <a:t>Geral do </a:t>
            </a:r>
            <a:r>
              <a:rPr sz="1200" spc="-5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Pró-reitoria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Extensão;</a:t>
            </a:r>
          </a:p>
          <a:p>
            <a:pPr marL="539750" marR="775970">
              <a:lnSpc>
                <a:spcPts val="1370"/>
              </a:lnSpc>
              <a:spcBef>
                <a:spcPts val="20"/>
              </a:spcBef>
            </a:pPr>
            <a:r>
              <a:rPr sz="1200" spc="-10" dirty="0">
                <a:latin typeface="Times New Roman"/>
                <a:cs typeface="Times New Roman"/>
              </a:rPr>
              <a:t>Zelar pela </a:t>
            </a:r>
            <a:r>
              <a:rPr sz="1200" spc="-5" dirty="0">
                <a:latin typeface="Times New Roman"/>
                <a:cs typeface="Times New Roman"/>
              </a:rPr>
              <a:t>conservação dos </a:t>
            </a:r>
            <a:r>
              <a:rPr sz="1200" spc="-10" dirty="0">
                <a:latin typeface="Times New Roman"/>
                <a:cs typeface="Times New Roman"/>
              </a:rPr>
              <a:t>bens </a:t>
            </a:r>
            <a:r>
              <a:rPr sz="1200" spc="-5" dirty="0">
                <a:latin typeface="Times New Roman"/>
                <a:cs typeface="Times New Roman"/>
              </a:rPr>
              <a:t>patrimoniais </a:t>
            </a:r>
            <a:r>
              <a:rPr sz="1200" dirty="0">
                <a:latin typeface="Times New Roman"/>
                <a:cs typeface="Times New Roman"/>
              </a:rPr>
              <a:t>sob sua </a:t>
            </a:r>
            <a:r>
              <a:rPr sz="1200" spc="-5" dirty="0">
                <a:latin typeface="Times New Roman"/>
                <a:cs typeface="Times New Roman"/>
              </a:rPr>
              <a:t>responsabilidade;  Elaborar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manter </a:t>
            </a:r>
            <a:r>
              <a:rPr sz="1200" spc="-5" dirty="0">
                <a:latin typeface="Times New Roman"/>
                <a:cs typeface="Times New Roman"/>
              </a:rPr>
              <a:t>atualizados osPortfólios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Campus;</a:t>
            </a:r>
            <a:endParaRPr sz="1200" dirty="0">
              <a:latin typeface="Times New Roman"/>
              <a:cs typeface="Times New Roman"/>
            </a:endParaRPr>
          </a:p>
          <a:p>
            <a:pPr marL="539750" marR="291465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Manter </a:t>
            </a:r>
            <a:r>
              <a:rPr sz="1200" spc="-10" dirty="0">
                <a:latin typeface="Times New Roman"/>
                <a:cs typeface="Times New Roman"/>
              </a:rPr>
              <a:t>atualizada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Assessoria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Comunicação com informações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Diretoria;  Alimentar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SIGAA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dados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atualizados;</a:t>
            </a:r>
            <a:endParaRPr sz="1200" dirty="0">
              <a:latin typeface="Times New Roman"/>
              <a:cs typeface="Times New Roman"/>
            </a:endParaRPr>
          </a:p>
          <a:p>
            <a:pPr marL="539750" marR="1245235">
              <a:lnSpc>
                <a:spcPts val="137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Aprovar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5" dirty="0">
                <a:latin typeface="Times New Roman"/>
                <a:cs typeface="Times New Roman"/>
              </a:rPr>
              <a:t>plano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férias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servidores lotados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dirty="0">
                <a:latin typeface="Times New Roman"/>
                <a:cs typeface="Times New Roman"/>
              </a:rPr>
              <a:t>DEX;  </a:t>
            </a: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contratação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estagiários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atuação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 dirty="0">
              <a:latin typeface="Times New Roman"/>
              <a:cs typeface="Times New Roman"/>
            </a:endParaRPr>
          </a:p>
          <a:p>
            <a:pPr marL="539750" marR="13970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Responder pelas </a:t>
            </a:r>
            <a:r>
              <a:rPr sz="1200" dirty="0">
                <a:latin typeface="Times New Roman"/>
                <a:cs typeface="Times New Roman"/>
              </a:rPr>
              <a:t>questões </a:t>
            </a:r>
            <a:r>
              <a:rPr sz="1200" spc="-5" dirty="0">
                <a:latin typeface="Times New Roman"/>
                <a:cs typeface="Times New Roman"/>
              </a:rPr>
              <a:t>inerentes às práticas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estágio, </a:t>
            </a:r>
            <a:r>
              <a:rPr sz="1200" spc="-10" dirty="0">
                <a:latin typeface="Times New Roman"/>
                <a:cs typeface="Times New Roman"/>
              </a:rPr>
              <a:t>junto </a:t>
            </a:r>
            <a:r>
              <a:rPr sz="1200" spc="-5" dirty="0">
                <a:latin typeface="Times New Roman"/>
                <a:cs typeface="Times New Roman"/>
              </a:rPr>
              <a:t>às </a:t>
            </a:r>
            <a:r>
              <a:rPr sz="1200" spc="-10" dirty="0">
                <a:latin typeface="Times New Roman"/>
                <a:cs typeface="Times New Roman"/>
              </a:rPr>
              <a:t>instituições  </a:t>
            </a:r>
            <a:r>
              <a:rPr sz="1200" spc="-5" dirty="0">
                <a:latin typeface="Times New Roman"/>
                <a:cs typeface="Times New Roman"/>
              </a:rPr>
              <a:t>concedentes;</a:t>
            </a:r>
            <a:endParaRPr sz="1200" dirty="0">
              <a:latin typeface="Times New Roman"/>
              <a:cs typeface="Times New Roman"/>
            </a:endParaRPr>
          </a:p>
          <a:p>
            <a:pPr marL="539750" marR="14604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Executar outras funções que, </a:t>
            </a:r>
            <a:r>
              <a:rPr sz="1200" dirty="0">
                <a:latin typeface="Times New Roman"/>
                <a:cs typeface="Times New Roman"/>
              </a:rPr>
              <a:t>por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natureza,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estejam afetas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tenham  </a:t>
            </a:r>
            <a:r>
              <a:rPr sz="1200" spc="-10" dirty="0">
                <a:latin typeface="Times New Roman"/>
                <a:cs typeface="Times New Roman"/>
              </a:rPr>
              <a:t>sido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atribuídas.</a:t>
            </a:r>
            <a:endParaRPr sz="1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127" y="691641"/>
            <a:ext cx="5416550" cy="143700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715" indent="63500">
              <a:lnSpc>
                <a:spcPts val="1390"/>
              </a:lnSpc>
              <a:spcBef>
                <a:spcPts val="185"/>
              </a:spcBef>
              <a:buAutoNum type="romanUcPeriod" startAt="9"/>
              <a:tabLst>
                <a:tab pos="454659" algn="l"/>
                <a:tab pos="455295" algn="l"/>
              </a:tabLst>
            </a:pPr>
            <a:r>
              <a:rPr sz="1200" spc="-10" dirty="0">
                <a:latin typeface="Times New Roman"/>
                <a:cs typeface="Times New Roman"/>
              </a:rPr>
              <a:t>Apoiar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Comissão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Prestação </a:t>
            </a:r>
            <a:r>
              <a:rPr sz="1200" dirty="0">
                <a:latin typeface="Times New Roman"/>
                <a:cs typeface="Times New Roman"/>
              </a:rPr>
              <a:t>de Contas </a:t>
            </a:r>
            <a:r>
              <a:rPr sz="1200" spc="-10" dirty="0">
                <a:latin typeface="Times New Roman"/>
                <a:cs typeface="Times New Roman"/>
              </a:rPr>
              <a:t>Anual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spc="-5" dirty="0">
                <a:latin typeface="Times New Roman"/>
                <a:cs typeface="Times New Roman"/>
              </a:rPr>
              <a:t>nas atividades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coleta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informações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elaboração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Relatório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Gestão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54659" indent="-327025">
              <a:lnSpc>
                <a:spcPts val="1310"/>
              </a:lnSpc>
              <a:buAutoNum type="romanUcPeriod" startAt="9"/>
              <a:tabLst>
                <a:tab pos="454659" algn="l"/>
                <a:tab pos="455295" algn="l"/>
              </a:tabLst>
            </a:pPr>
            <a:r>
              <a:rPr sz="1200" spc="-5" dirty="0">
                <a:latin typeface="Times New Roman"/>
                <a:cs typeface="Times New Roman"/>
              </a:rPr>
              <a:t>Propor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desenvolvimento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ações,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em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conjunto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com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as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demais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unidades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Campus, </a:t>
            </a:r>
            <a:r>
              <a:rPr sz="1200" spc="-10" dirty="0">
                <a:latin typeface="Times New Roman"/>
                <a:cs typeface="Times New Roman"/>
              </a:rPr>
              <a:t>visando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melhoria </a:t>
            </a:r>
            <a:r>
              <a:rPr sz="1200" spc="-5" dirty="0">
                <a:latin typeface="Times New Roman"/>
                <a:cs typeface="Times New Roman"/>
              </a:rPr>
              <a:t>nos processos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aperfeiçoamento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gestão;</a:t>
            </a:r>
            <a:endParaRPr sz="1200">
              <a:latin typeface="Times New Roman"/>
              <a:cs typeface="Times New Roman"/>
            </a:endParaRPr>
          </a:p>
          <a:p>
            <a:pPr marL="12700" marR="5080" indent="63500">
              <a:lnSpc>
                <a:spcPts val="1400"/>
              </a:lnSpc>
              <a:spcBef>
                <a:spcPts val="45"/>
              </a:spcBef>
              <a:buAutoNum type="romanUcPeriod" startAt="11"/>
              <a:tabLst>
                <a:tab pos="494030" algn="l"/>
                <a:tab pos="494665" algn="l"/>
              </a:tabLst>
            </a:pPr>
            <a:r>
              <a:rPr sz="1200" spc="-5" dirty="0">
                <a:latin typeface="Times New Roman"/>
                <a:cs typeface="Times New Roman"/>
              </a:rPr>
              <a:t>Coletar </a:t>
            </a:r>
            <a:r>
              <a:rPr sz="1200" dirty="0">
                <a:latin typeface="Times New Roman"/>
                <a:cs typeface="Times New Roman"/>
              </a:rPr>
              <a:t>dados e </a:t>
            </a:r>
            <a:r>
              <a:rPr sz="1200" spc="-5" dirty="0">
                <a:latin typeface="Times New Roman"/>
                <a:cs typeface="Times New Roman"/>
              </a:rPr>
              <a:t>informações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elaboração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relatórios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desempenho </a:t>
            </a:r>
            <a:r>
              <a:rPr sz="1200" spc="-10" dirty="0">
                <a:latin typeface="Times New Roman"/>
                <a:cs typeface="Times New Roman"/>
              </a:rPr>
              <a:t>institucional, </a:t>
            </a:r>
            <a:r>
              <a:rPr sz="1200" spc="-5" dirty="0">
                <a:latin typeface="Times New Roman"/>
                <a:cs typeface="Times New Roman"/>
              </a:rPr>
              <a:t>bem como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5" dirty="0">
                <a:latin typeface="Times New Roman"/>
                <a:cs typeface="Times New Roman"/>
              </a:rPr>
              <a:t>Anuário </a:t>
            </a:r>
            <a:r>
              <a:rPr sz="1200" spc="-10" dirty="0">
                <a:latin typeface="Times New Roman"/>
                <a:cs typeface="Times New Roman"/>
              </a:rPr>
              <a:t>Estatístico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54659" indent="-430530">
              <a:lnSpc>
                <a:spcPts val="1300"/>
              </a:lnSpc>
              <a:buAutoNum type="romanUcPeriod" startAt="11"/>
              <a:tabLst>
                <a:tab pos="454659" algn="l"/>
                <a:tab pos="455295" algn="l"/>
              </a:tabLst>
            </a:pPr>
            <a:r>
              <a:rPr sz="1200" spc="-5" dirty="0">
                <a:latin typeface="Times New Roman"/>
                <a:cs typeface="Times New Roman"/>
              </a:rPr>
              <a:t>Enviar mensalmente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desenvolvidas pela coordenação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para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5"/>
              </a:lnSpc>
            </a:pP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Diretoria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Geral;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78407" y="2094102"/>
            <a:ext cx="33782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8890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XIV.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66341" y="2094102"/>
            <a:ext cx="4973320" cy="385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Zelar pela </a:t>
            </a:r>
            <a:r>
              <a:rPr sz="1200" spc="-5" dirty="0">
                <a:latin typeface="Times New Roman"/>
                <a:cs typeface="Times New Roman"/>
              </a:rPr>
              <a:t>conservação dos </a:t>
            </a:r>
            <a:r>
              <a:rPr sz="1200" spc="-10" dirty="0">
                <a:latin typeface="Times New Roman"/>
                <a:cs typeface="Times New Roman"/>
              </a:rPr>
              <a:t>bens </a:t>
            </a:r>
            <a:r>
              <a:rPr sz="1200" spc="-5" dirty="0">
                <a:latin typeface="Times New Roman"/>
                <a:cs typeface="Times New Roman"/>
              </a:rPr>
              <a:t>patrimoniais </a:t>
            </a:r>
            <a:r>
              <a:rPr sz="1200" dirty="0">
                <a:latin typeface="Times New Roman"/>
                <a:cs typeface="Times New Roman"/>
              </a:rPr>
              <a:t>sob sua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responsabilidade;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5"/>
              </a:lnSpc>
            </a:pPr>
            <a:r>
              <a:rPr sz="1200" spc="-5" dirty="0">
                <a:latin typeface="Times New Roman"/>
                <a:cs typeface="Times New Roman"/>
              </a:rPr>
              <a:t>Executar outras funções que, por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natureza,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spc="-5" dirty="0">
                <a:latin typeface="Times New Roman"/>
                <a:cs typeface="Times New Roman"/>
              </a:rPr>
              <a:t>estejam </a:t>
            </a:r>
            <a:r>
              <a:rPr sz="1200" dirty="0">
                <a:latin typeface="Times New Roman"/>
                <a:cs typeface="Times New Roman"/>
              </a:rPr>
              <a:t>afetas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10" dirty="0">
                <a:latin typeface="Times New Roman"/>
                <a:cs typeface="Times New Roman"/>
              </a:rPr>
              <a:t>lhe </a:t>
            </a:r>
            <a:r>
              <a:rPr sz="1200" spc="5" dirty="0">
                <a:latin typeface="Times New Roman"/>
                <a:cs typeface="Times New Roman"/>
              </a:rPr>
              <a:t>tenham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6596" y="2444622"/>
            <a:ext cx="5876925" cy="3013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sido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atribuídas.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Times New Roman"/>
                <a:cs typeface="Times New Roman"/>
              </a:rPr>
              <a:t>Art. </a:t>
            </a:r>
            <a:r>
              <a:rPr sz="1200" b="1" spc="5" dirty="0">
                <a:latin typeface="Times New Roman"/>
                <a:cs typeface="Times New Roman"/>
              </a:rPr>
              <a:t>8º. </a:t>
            </a:r>
            <a:r>
              <a:rPr sz="1200" b="1" spc="-5" dirty="0">
                <a:latin typeface="Times New Roman"/>
                <a:cs typeface="Times New Roman"/>
              </a:rPr>
              <a:t>Compete </a:t>
            </a:r>
            <a:r>
              <a:rPr sz="1200" b="1" dirty="0">
                <a:latin typeface="Times New Roman"/>
                <a:cs typeface="Times New Roman"/>
              </a:rPr>
              <a:t>à </a:t>
            </a:r>
            <a:r>
              <a:rPr sz="1200" b="1" spc="-5" dirty="0">
                <a:latin typeface="Times New Roman"/>
                <a:cs typeface="Times New Roman"/>
              </a:rPr>
              <a:t>Coordenação de </a:t>
            </a:r>
            <a:r>
              <a:rPr sz="1200" b="1" spc="-10" dirty="0">
                <a:latin typeface="Times New Roman"/>
                <a:cs typeface="Times New Roman"/>
              </a:rPr>
              <a:t>Registros </a:t>
            </a:r>
            <a:r>
              <a:rPr sz="1200" b="1" spc="-5" dirty="0">
                <a:latin typeface="Times New Roman"/>
                <a:cs typeface="Times New Roman"/>
              </a:rPr>
              <a:t>Acadêmicos, as seguintes</a:t>
            </a:r>
            <a:r>
              <a:rPr sz="1200" b="1" spc="13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>
              <a:latin typeface="Times New Roman"/>
              <a:cs typeface="Times New Roman"/>
            </a:endParaRPr>
          </a:p>
          <a:p>
            <a:pPr marL="469900" marR="5080" indent="173355" algn="just">
              <a:lnSpc>
                <a:spcPct val="95800"/>
              </a:lnSpc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 Coordenação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Registros Acadêmicos </a:t>
            </a:r>
            <a:r>
              <a:rPr sz="1200" spc="5" dirty="0">
                <a:latin typeface="Times New Roman"/>
                <a:cs typeface="Times New Roman"/>
              </a:rPr>
              <a:t>tem por </a:t>
            </a:r>
            <a:r>
              <a:rPr sz="1200" spc="-5" dirty="0">
                <a:latin typeface="Times New Roman"/>
                <a:cs typeface="Times New Roman"/>
              </a:rPr>
              <a:t>objetivo efetivar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registro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controle acadêmico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Campus, garantindo </a:t>
            </a:r>
            <a:r>
              <a:rPr sz="1200" spc="-5" dirty="0">
                <a:latin typeface="Times New Roman"/>
                <a:cs typeface="Times New Roman"/>
              </a:rPr>
              <a:t>segurança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confiabilidade às informações  registradas;</a:t>
            </a:r>
            <a:endParaRPr sz="1200">
              <a:latin typeface="Times New Roman"/>
              <a:cs typeface="Times New Roman"/>
            </a:endParaRPr>
          </a:p>
          <a:p>
            <a:pPr marL="911860" indent="-320675">
              <a:lnSpc>
                <a:spcPts val="1360"/>
              </a:lnSpc>
              <a:buAutoNum type="romanUcPeriod"/>
              <a:tabLst>
                <a:tab pos="911860" algn="l"/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Efetivar </a:t>
            </a:r>
            <a:r>
              <a:rPr sz="1200" spc="-5" dirty="0">
                <a:latin typeface="Times New Roman"/>
                <a:cs typeface="Times New Roman"/>
              </a:rPr>
              <a:t>registro dos dados dos </a:t>
            </a:r>
            <a:r>
              <a:rPr sz="1200" spc="-10" dirty="0">
                <a:latin typeface="Times New Roman"/>
                <a:cs typeface="Times New Roman"/>
              </a:rPr>
              <a:t>alunos </a:t>
            </a:r>
            <a:r>
              <a:rPr sz="1200" spc="-5" dirty="0">
                <a:latin typeface="Times New Roman"/>
                <a:cs typeface="Times New Roman"/>
              </a:rPr>
              <a:t>ingressantes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  <a:p>
            <a:pPr marL="911860" indent="-369570">
              <a:lnSpc>
                <a:spcPts val="1380"/>
              </a:lnSpc>
              <a:buAutoNum type="romanUcPeriod"/>
              <a:tabLst>
                <a:tab pos="911860" algn="l"/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Atualizar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registros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corpo </a:t>
            </a:r>
            <a:r>
              <a:rPr sz="1200" spc="-5" dirty="0">
                <a:latin typeface="Times New Roman"/>
                <a:cs typeface="Times New Roman"/>
              </a:rPr>
              <a:t>discente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69900" marR="6985" indent="63500">
              <a:lnSpc>
                <a:spcPts val="1370"/>
              </a:lnSpc>
              <a:spcBef>
                <a:spcPts val="80"/>
              </a:spcBef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organização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5" dirty="0">
                <a:latin typeface="Times New Roman"/>
                <a:cs typeface="Times New Roman"/>
              </a:rPr>
              <a:t>vida </a:t>
            </a:r>
            <a:r>
              <a:rPr sz="1200" spc="-5" dirty="0">
                <a:latin typeface="Times New Roman"/>
                <a:cs typeface="Times New Roman"/>
              </a:rPr>
              <a:t>acadêmica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5" dirty="0">
                <a:latin typeface="Times New Roman"/>
                <a:cs typeface="Times New Roman"/>
              </a:rPr>
              <a:t>aluno </a:t>
            </a:r>
            <a:r>
              <a:rPr sz="1200" spc="-5" dirty="0">
                <a:latin typeface="Times New Roman"/>
                <a:cs typeface="Times New Roman"/>
              </a:rPr>
              <a:t>durante </a:t>
            </a:r>
            <a:r>
              <a:rPr sz="1200" dirty="0">
                <a:latin typeface="Times New Roman"/>
                <a:cs typeface="Times New Roman"/>
              </a:rPr>
              <a:t>a  </a:t>
            </a:r>
            <a:r>
              <a:rPr sz="1200" spc="-5" dirty="0">
                <a:latin typeface="Times New Roman"/>
                <a:cs typeface="Times New Roman"/>
              </a:rPr>
              <a:t>realização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curso;</a:t>
            </a:r>
            <a:endParaRPr sz="1200">
              <a:latin typeface="Times New Roman"/>
              <a:cs typeface="Times New Roman"/>
            </a:endParaRPr>
          </a:p>
          <a:p>
            <a:pPr marL="469900" marR="8890" indent="115570">
              <a:lnSpc>
                <a:spcPts val="1370"/>
              </a:lnSpc>
              <a:spcBef>
                <a:spcPts val="20"/>
              </a:spcBef>
              <a:buAutoNum type="romanUcPeriod"/>
              <a:tabLst>
                <a:tab pos="911860" algn="l"/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Emitir </a:t>
            </a:r>
            <a:r>
              <a:rPr sz="1200" dirty="0">
                <a:latin typeface="Times New Roman"/>
                <a:cs typeface="Times New Roman"/>
              </a:rPr>
              <a:t>documentos que </a:t>
            </a:r>
            <a:r>
              <a:rPr sz="1200" spc="-5" dirty="0">
                <a:latin typeface="Times New Roman"/>
                <a:cs typeface="Times New Roman"/>
              </a:rPr>
              <a:t>comprovem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vínculo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aluno </a:t>
            </a:r>
            <a:r>
              <a:rPr sz="1200" spc="-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instituição, bem  </a:t>
            </a:r>
            <a:r>
              <a:rPr sz="1200" spc="-10" dirty="0">
                <a:latin typeface="Times New Roman"/>
                <a:cs typeface="Times New Roman"/>
              </a:rPr>
              <a:t>como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situação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15" dirty="0">
                <a:latin typeface="Times New Roman"/>
                <a:cs typeface="Times New Roman"/>
              </a:rPr>
              <a:t>vida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acadêmica;</a:t>
            </a:r>
            <a:endParaRPr sz="1200">
              <a:latin typeface="Times New Roman"/>
              <a:cs typeface="Times New Roman"/>
            </a:endParaRPr>
          </a:p>
          <a:p>
            <a:pPr marL="469900" marR="5715" indent="63500">
              <a:lnSpc>
                <a:spcPts val="1370"/>
              </a:lnSpc>
              <a:spcBef>
                <a:spcPts val="25"/>
              </a:spcBef>
              <a:buAutoNum type="romanUcPeriod"/>
              <a:tabLst>
                <a:tab pos="911860" algn="l"/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Emitir </a:t>
            </a:r>
            <a:r>
              <a:rPr sz="1200" spc="-5" dirty="0">
                <a:latin typeface="Times New Roman"/>
                <a:cs typeface="Times New Roman"/>
              </a:rPr>
              <a:t>certificado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conclusão </a:t>
            </a:r>
            <a:r>
              <a:rPr sz="1200" dirty="0">
                <a:latin typeface="Times New Roman"/>
                <a:cs typeface="Times New Roman"/>
              </a:rPr>
              <a:t>de curso, </a:t>
            </a:r>
            <a:r>
              <a:rPr sz="1200" spc="-5" dirty="0">
                <a:latin typeface="Times New Roman"/>
                <a:cs typeface="Times New Roman"/>
              </a:rPr>
              <a:t>histórico escolar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diplomas </a:t>
            </a:r>
            <a:r>
              <a:rPr sz="1200" dirty="0">
                <a:latin typeface="Times New Roman"/>
                <a:cs typeface="Times New Roman"/>
              </a:rPr>
              <a:t>aos  </a:t>
            </a:r>
            <a:r>
              <a:rPr sz="1200" spc="-5" dirty="0">
                <a:latin typeface="Times New Roman"/>
                <a:cs typeface="Times New Roman"/>
              </a:rPr>
              <a:t>concluintes;</a:t>
            </a:r>
            <a:endParaRPr sz="1200">
              <a:latin typeface="Times New Roman"/>
              <a:cs typeface="Times New Roman"/>
            </a:endParaRPr>
          </a:p>
          <a:p>
            <a:pPr marL="469900" marR="12700" indent="12065">
              <a:lnSpc>
                <a:spcPts val="1370"/>
              </a:lnSpc>
              <a:spcBef>
                <a:spcPts val="20"/>
              </a:spcBef>
              <a:buAutoNum type="romanUcPeriod"/>
              <a:tabLst>
                <a:tab pos="911860" algn="l"/>
                <a:tab pos="912494" algn="l"/>
              </a:tabLst>
            </a:pPr>
            <a:r>
              <a:rPr sz="1200" dirty="0">
                <a:latin typeface="Times New Roman"/>
                <a:cs typeface="Times New Roman"/>
              </a:rPr>
              <a:t>Prestar </a:t>
            </a:r>
            <a:r>
              <a:rPr sz="1200" spc="-10" dirty="0">
                <a:latin typeface="Times New Roman"/>
                <a:cs typeface="Times New Roman"/>
              </a:rPr>
              <a:t>informações </a:t>
            </a:r>
            <a:r>
              <a:rPr sz="1200" spc="-5" dirty="0">
                <a:latin typeface="Times New Roman"/>
                <a:cs typeface="Times New Roman"/>
              </a:rPr>
              <a:t>acadêmicas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membros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comunidade acadêmica  (docentes, </a:t>
            </a:r>
            <a:r>
              <a:rPr sz="1200" spc="-10" dirty="0">
                <a:latin typeface="Times New Roman"/>
                <a:cs typeface="Times New Roman"/>
              </a:rPr>
              <a:t>discentes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técnico-administrativos)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ao </a:t>
            </a:r>
            <a:r>
              <a:rPr sz="1200" spc="-10" dirty="0">
                <a:latin typeface="Times New Roman"/>
                <a:cs typeface="Times New Roman"/>
              </a:rPr>
              <a:t>público </a:t>
            </a:r>
            <a:r>
              <a:rPr sz="1200" spc="5" dirty="0">
                <a:latin typeface="Times New Roman"/>
                <a:cs typeface="Times New Roman"/>
              </a:rPr>
              <a:t>em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geral;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87550" y="5426455"/>
            <a:ext cx="328295" cy="55943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13030" marR="5080" indent="-100965">
              <a:lnSpc>
                <a:spcPts val="1370"/>
              </a:lnSpc>
              <a:spcBef>
                <a:spcPts val="204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X.</a:t>
            </a:r>
            <a:endParaRPr sz="1200">
              <a:latin typeface="Times New Roman"/>
              <a:cs typeface="Times New Roman"/>
            </a:endParaRPr>
          </a:p>
          <a:p>
            <a:pPr marL="165100">
              <a:lnSpc>
                <a:spcPts val="1360"/>
              </a:lnSpc>
            </a:pPr>
            <a:r>
              <a:rPr sz="1200" spc="-10" dirty="0">
                <a:latin typeface="Times New Roman"/>
                <a:cs typeface="Times New Roman"/>
              </a:rPr>
              <a:t>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66341" y="5426455"/>
            <a:ext cx="4965065" cy="55943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72135">
              <a:lnSpc>
                <a:spcPts val="1370"/>
              </a:lnSpc>
              <a:spcBef>
                <a:spcPts val="204"/>
              </a:spcBef>
            </a:pPr>
            <a:r>
              <a:rPr sz="1200" spc="-5" dirty="0">
                <a:latin typeface="Times New Roman"/>
                <a:cs typeface="Times New Roman"/>
              </a:rPr>
              <a:t>Receber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protocolar </a:t>
            </a:r>
            <a:r>
              <a:rPr sz="1200" dirty="0">
                <a:latin typeface="Times New Roman"/>
                <a:cs typeface="Times New Roman"/>
              </a:rPr>
              <a:t>documentos </a:t>
            </a:r>
            <a:r>
              <a:rPr sz="1200" spc="-5" dirty="0">
                <a:latin typeface="Times New Roman"/>
                <a:cs typeface="Times New Roman"/>
              </a:rPr>
              <a:t>referentes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vida acadêmica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aluno;  </a:t>
            </a:r>
            <a:r>
              <a:rPr sz="1200" spc="-5" dirty="0">
                <a:latin typeface="Times New Roman"/>
                <a:cs typeface="Times New Roman"/>
              </a:rPr>
              <a:t>Dar andamento às solicitações protocoladas pelos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discentes;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60"/>
              </a:lnSpc>
            </a:pPr>
            <a:r>
              <a:rPr sz="1200" spc="-10" dirty="0">
                <a:latin typeface="Times New Roman"/>
                <a:cs typeface="Times New Roman"/>
              </a:rPr>
              <a:t>Fazer </a:t>
            </a:r>
            <a:r>
              <a:rPr sz="1200" spc="-5" dirty="0">
                <a:latin typeface="Times New Roman"/>
                <a:cs typeface="Times New Roman"/>
              </a:rPr>
              <a:t>análise </a:t>
            </a:r>
            <a:r>
              <a:rPr sz="1200" spc="5" dirty="0">
                <a:latin typeface="Times New Roman"/>
                <a:cs typeface="Times New Roman"/>
              </a:rPr>
              <a:t>dos</a:t>
            </a:r>
            <a:r>
              <a:rPr sz="1200" spc="3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documentos </a:t>
            </a:r>
            <a:r>
              <a:rPr sz="1200" spc="-5" dirty="0">
                <a:latin typeface="Times New Roman"/>
                <a:cs typeface="Times New Roman"/>
              </a:rPr>
              <a:t>apresentados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habilitação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vínculo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24127" y="5950965"/>
            <a:ext cx="5415915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ts val="141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institucional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  <a:p>
            <a:pPr marL="454659" indent="-379095" algn="just">
              <a:lnSpc>
                <a:spcPts val="1380"/>
              </a:lnSpc>
              <a:buAutoNum type="romanUcPeriod" startAt="11"/>
              <a:tabLst>
                <a:tab pos="455295" algn="l"/>
              </a:tabLst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registro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matrícula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5" dirty="0">
                <a:latin typeface="Times New Roman"/>
                <a:cs typeface="Times New Roman"/>
              </a:rPr>
              <a:t>aluno na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instituição;</a:t>
            </a:r>
            <a:endParaRPr sz="1200">
              <a:latin typeface="Times New Roman"/>
              <a:cs typeface="Times New Roman"/>
            </a:endParaRPr>
          </a:p>
          <a:p>
            <a:pPr marL="12700" marR="5080" indent="12065" algn="just">
              <a:lnSpc>
                <a:spcPct val="95800"/>
              </a:lnSpc>
              <a:spcBef>
                <a:spcPts val="25"/>
              </a:spcBef>
              <a:buAutoNum type="romanUcPeriod" startAt="11"/>
              <a:tabLst>
                <a:tab pos="455295" algn="l"/>
              </a:tabLst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registro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renovação, trancamento,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cancelamento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matrícula,  </a:t>
            </a:r>
            <a:r>
              <a:rPr sz="1200" spc="-5" dirty="0">
                <a:latin typeface="Times New Roman"/>
                <a:cs typeface="Times New Roman"/>
              </a:rPr>
              <a:t>bem como </a:t>
            </a:r>
            <a:r>
              <a:rPr sz="1200" spc="-10" dirty="0">
                <a:latin typeface="Times New Roman"/>
                <a:cs typeface="Times New Roman"/>
              </a:rPr>
              <a:t>mudança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turno </a:t>
            </a:r>
            <a:r>
              <a:rPr sz="1200" spc="-15" dirty="0">
                <a:latin typeface="Times New Roman"/>
                <a:cs typeface="Times New Roman"/>
              </a:rPr>
              <a:t>do aluno no </a:t>
            </a:r>
            <a:r>
              <a:rPr sz="1200" spc="-10" dirty="0">
                <a:latin typeface="Times New Roman"/>
                <a:cs typeface="Times New Roman"/>
              </a:rPr>
              <a:t>Sistema </a:t>
            </a:r>
            <a:r>
              <a:rPr sz="1200" spc="-5" dirty="0">
                <a:latin typeface="Times New Roman"/>
                <a:cs typeface="Times New Roman"/>
              </a:rPr>
              <a:t>Integrado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Gestão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Atividades  </a:t>
            </a:r>
            <a:r>
              <a:rPr sz="1200" spc="-5" dirty="0">
                <a:latin typeface="Times New Roman"/>
                <a:cs typeface="Times New Roman"/>
              </a:rPr>
              <a:t>Acadêmicas </a:t>
            </a:r>
            <a:r>
              <a:rPr sz="1200" dirty="0">
                <a:latin typeface="Times New Roman"/>
                <a:cs typeface="Times New Roman"/>
              </a:rPr>
              <a:t>(SIGAA);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78407" y="6829170"/>
            <a:ext cx="337820" cy="38227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 indent="8890">
              <a:lnSpc>
                <a:spcPts val="1370"/>
              </a:lnSpc>
              <a:spcBef>
                <a:spcPts val="204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XIV.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66341" y="6829170"/>
            <a:ext cx="4974590" cy="38227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1370"/>
              </a:lnSpc>
              <a:spcBef>
                <a:spcPts val="204"/>
              </a:spcBef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spc="-5" dirty="0">
                <a:latin typeface="Times New Roman"/>
                <a:cs typeface="Times New Roman"/>
              </a:rPr>
              <a:t>acadêmico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5" dirty="0">
                <a:latin typeface="Times New Roman"/>
                <a:cs typeface="Times New Roman"/>
              </a:rPr>
              <a:t>aluno </a:t>
            </a:r>
            <a:r>
              <a:rPr sz="1200" dirty="0">
                <a:latin typeface="Times New Roman"/>
                <a:cs typeface="Times New Roman"/>
              </a:rPr>
              <a:t>durante a </a:t>
            </a:r>
            <a:r>
              <a:rPr sz="1200" spc="-10" dirty="0">
                <a:latin typeface="Times New Roman"/>
                <a:cs typeface="Times New Roman"/>
              </a:rPr>
              <a:t>realização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curso;  Encaminhar solicitações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discentes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coordenadores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5" dirty="0">
                <a:latin typeface="Times New Roman"/>
                <a:cs typeface="Times New Roman"/>
              </a:rPr>
              <a:t>curso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demais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24127" y="7179690"/>
            <a:ext cx="34188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setores </a:t>
            </a:r>
            <a:r>
              <a:rPr sz="1200" spc="-5" dirty="0">
                <a:latin typeface="Times New Roman"/>
                <a:cs typeface="Times New Roman"/>
              </a:rPr>
              <a:t>competentes, </a:t>
            </a:r>
            <a:r>
              <a:rPr sz="1200" spc="-10" dirty="0">
                <a:latin typeface="Times New Roman"/>
                <a:cs typeface="Times New Roman"/>
              </a:rPr>
              <a:t>conforme fluxograma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26591" y="7353427"/>
            <a:ext cx="386715" cy="55880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103505" algn="just">
              <a:lnSpc>
                <a:spcPct val="95800"/>
              </a:lnSpc>
              <a:spcBef>
                <a:spcPts val="160"/>
              </a:spcBef>
            </a:pPr>
            <a:r>
              <a:rPr sz="1200" spc="-10" dirty="0">
                <a:latin typeface="Times New Roman"/>
                <a:cs typeface="Times New Roman"/>
              </a:rPr>
              <a:t>XV.  </a:t>
            </a:r>
            <a:r>
              <a:rPr sz="1200" spc="-5" dirty="0">
                <a:latin typeface="Times New Roman"/>
                <a:cs typeface="Times New Roman"/>
              </a:rPr>
              <a:t>XVI.  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66341" y="7353427"/>
            <a:ext cx="4968875" cy="55880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2397125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Alimentar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manter </a:t>
            </a:r>
            <a:r>
              <a:rPr sz="1200" spc="-5" dirty="0">
                <a:latin typeface="Times New Roman"/>
                <a:cs typeface="Times New Roman"/>
              </a:rPr>
              <a:t>atualizado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SIGAA;  Alimentar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manter </a:t>
            </a:r>
            <a:r>
              <a:rPr sz="1200" spc="-5" dirty="0">
                <a:latin typeface="Times New Roman"/>
                <a:cs typeface="Times New Roman"/>
              </a:rPr>
              <a:t>atualizado </a:t>
            </a:r>
            <a:r>
              <a:rPr sz="1200" dirty="0">
                <a:latin typeface="Times New Roman"/>
                <a:cs typeface="Times New Roman"/>
              </a:rPr>
              <a:t>o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SISTEC;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30"/>
              </a:lnSpc>
            </a:pPr>
            <a:r>
              <a:rPr sz="1200" spc="-5" dirty="0">
                <a:latin typeface="Times New Roman"/>
                <a:cs typeface="Times New Roman"/>
              </a:rPr>
              <a:t>Responder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Censos Educacionais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Educação </a:t>
            </a:r>
            <a:r>
              <a:rPr sz="1200" spc="-10" dirty="0">
                <a:latin typeface="Times New Roman"/>
                <a:cs typeface="Times New Roman"/>
              </a:rPr>
              <a:t>Básica, </a:t>
            </a:r>
            <a:r>
              <a:rPr sz="1200" spc="-5" dirty="0">
                <a:latin typeface="Times New Roman"/>
                <a:cs typeface="Times New Roman"/>
              </a:rPr>
              <a:t>Profissional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24127" y="7880984"/>
            <a:ext cx="21202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Tecnológica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Educação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Superior;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77822" y="8054720"/>
            <a:ext cx="43815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13030" marR="5080" indent="-100965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XIX.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966341" y="8054720"/>
            <a:ext cx="496824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Responder </a:t>
            </a:r>
            <a:r>
              <a:rPr sz="1200" dirty="0">
                <a:latin typeface="Times New Roman"/>
                <a:cs typeface="Times New Roman"/>
              </a:rPr>
              <a:t>a outros </a:t>
            </a:r>
            <a:r>
              <a:rPr sz="1200" spc="-10" dirty="0">
                <a:latin typeface="Times New Roman"/>
                <a:cs typeface="Times New Roman"/>
              </a:rPr>
              <a:t>Sistemas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Controle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MEC referentes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discentes;  </a:t>
            </a:r>
            <a:r>
              <a:rPr sz="1200" spc="-10" dirty="0">
                <a:latin typeface="Times New Roman"/>
                <a:cs typeface="Times New Roman"/>
              </a:rPr>
              <a:t>Emitir </a:t>
            </a:r>
            <a:r>
              <a:rPr sz="1200" spc="-5" dirty="0">
                <a:latin typeface="Times New Roman"/>
                <a:cs typeface="Times New Roman"/>
              </a:rPr>
              <a:t>documentação comprobatória referente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vida </a:t>
            </a:r>
            <a:r>
              <a:rPr sz="1200" spc="-5" dirty="0">
                <a:latin typeface="Times New Roman"/>
                <a:cs typeface="Times New Roman"/>
              </a:rPr>
              <a:t>acadêmica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aluno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524127" y="8405240"/>
            <a:ext cx="5419725" cy="126047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12065" algn="just">
              <a:lnSpc>
                <a:spcPct val="96200"/>
              </a:lnSpc>
              <a:spcBef>
                <a:spcPts val="155"/>
              </a:spcBef>
            </a:pPr>
            <a:r>
              <a:rPr sz="1200" spc="-5" dirty="0">
                <a:latin typeface="Times New Roman"/>
                <a:cs typeface="Times New Roman"/>
              </a:rPr>
              <a:t>(comprovante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matrícula, </a:t>
            </a:r>
            <a:r>
              <a:rPr sz="1200" spc="-5" dirty="0">
                <a:latin typeface="Times New Roman"/>
                <a:cs typeface="Times New Roman"/>
              </a:rPr>
              <a:t>boletim </a:t>
            </a:r>
            <a:r>
              <a:rPr sz="1200" dirty="0">
                <a:latin typeface="Times New Roman"/>
                <a:cs typeface="Times New Roman"/>
              </a:rPr>
              <a:t>de notas, </a:t>
            </a:r>
            <a:r>
              <a:rPr sz="1200" spc="-5" dirty="0">
                <a:latin typeface="Times New Roman"/>
                <a:cs typeface="Times New Roman"/>
              </a:rPr>
              <a:t>declaração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escolaridade, guia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transferência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histórico escolar, certificado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conclusão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curso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diploma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técnico 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nível </a:t>
            </a:r>
            <a:r>
              <a:rPr sz="1200" spc="-10" dirty="0">
                <a:latin typeface="Times New Roman"/>
                <a:cs typeface="Times New Roman"/>
              </a:rPr>
              <a:t>médio) </a:t>
            </a:r>
            <a:r>
              <a:rPr sz="1200" dirty="0">
                <a:latin typeface="Times New Roman"/>
                <a:cs typeface="Times New Roman"/>
              </a:rPr>
              <a:t>dentro </a:t>
            </a:r>
            <a:r>
              <a:rPr sz="1200" spc="-5" dirty="0">
                <a:latin typeface="Times New Roman"/>
                <a:cs typeface="Times New Roman"/>
              </a:rPr>
              <a:t>das </a:t>
            </a:r>
            <a:r>
              <a:rPr sz="1200" spc="-10" dirty="0">
                <a:latin typeface="Times New Roman"/>
                <a:cs typeface="Times New Roman"/>
              </a:rPr>
              <a:t>normas legais </a:t>
            </a:r>
            <a:r>
              <a:rPr sz="1200" dirty="0">
                <a:latin typeface="Times New Roman"/>
                <a:cs typeface="Times New Roman"/>
              </a:rPr>
              <a:t>e das </a:t>
            </a:r>
            <a:r>
              <a:rPr sz="1200" spc="-5" dirty="0">
                <a:latin typeface="Times New Roman"/>
                <a:cs typeface="Times New Roman"/>
              </a:rPr>
              <a:t>políticas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diretrizes estabelecidas </a:t>
            </a:r>
            <a:r>
              <a:rPr sz="1200" spc="-10" dirty="0">
                <a:latin typeface="Times New Roman"/>
                <a:cs typeface="Times New Roman"/>
              </a:rPr>
              <a:t>pelo  </a:t>
            </a:r>
            <a:r>
              <a:rPr sz="1200" spc="-5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  <a:p>
            <a:pPr marL="12700" indent="5715">
              <a:lnSpc>
                <a:spcPts val="1345"/>
              </a:lnSpc>
              <a:tabLst>
                <a:tab pos="454659" algn="l"/>
              </a:tabLst>
            </a:pPr>
            <a:r>
              <a:rPr sz="1200" spc="-5" dirty="0">
                <a:latin typeface="Times New Roman"/>
                <a:cs typeface="Times New Roman"/>
              </a:rPr>
              <a:t>XX.	Informar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5" dirty="0">
                <a:latin typeface="Times New Roman"/>
                <a:cs typeface="Times New Roman"/>
              </a:rPr>
              <a:t>Departamento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Campus,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semestralmente,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ts val="1370"/>
              </a:lnSpc>
              <a:spcBef>
                <a:spcPts val="80"/>
              </a:spcBef>
            </a:pPr>
            <a:r>
              <a:rPr sz="1200" spc="5" dirty="0">
                <a:latin typeface="Times New Roman"/>
                <a:cs typeface="Times New Roman"/>
              </a:rPr>
              <a:t>por </a:t>
            </a:r>
            <a:r>
              <a:rPr sz="1200" spc="-15" dirty="0">
                <a:latin typeface="Times New Roman"/>
                <a:cs typeface="Times New Roman"/>
              </a:rPr>
              <a:t>meio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relatório </a:t>
            </a:r>
            <a:r>
              <a:rPr sz="1200" spc="-10" dirty="0">
                <a:latin typeface="Times New Roman"/>
                <a:cs typeface="Times New Roman"/>
              </a:rPr>
              <a:t>extraído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SIGAA,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estudantes vinculados ao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15" dirty="0">
                <a:latin typeface="Times New Roman"/>
                <a:cs typeface="Times New Roman"/>
              </a:rPr>
              <a:t>já  </a:t>
            </a:r>
            <a:r>
              <a:rPr sz="1200" spc="-5" dirty="0">
                <a:latin typeface="Times New Roman"/>
                <a:cs typeface="Times New Roman"/>
              </a:rPr>
              <a:t>ultrapassaram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limite </a:t>
            </a:r>
            <a:r>
              <a:rPr sz="1200" spc="-15" dirty="0">
                <a:latin typeface="Times New Roman"/>
                <a:cs typeface="Times New Roman"/>
              </a:rPr>
              <a:t>mínimo </a:t>
            </a:r>
            <a:r>
              <a:rPr sz="1200" dirty="0">
                <a:latin typeface="Times New Roman"/>
                <a:cs typeface="Times New Roman"/>
              </a:rPr>
              <a:t>previsto para a </a:t>
            </a:r>
            <a:r>
              <a:rPr sz="1200" spc="-10" dirty="0">
                <a:latin typeface="Times New Roman"/>
                <a:cs typeface="Times New Roman"/>
              </a:rPr>
              <a:t>integralização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curricular;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596" y="694690"/>
            <a:ext cx="5876290" cy="95051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4</a:t>
            </a:r>
            <a:r>
              <a:rPr lang="pt-BR" sz="1200" b="1" dirty="0" smtClean="0">
                <a:latin typeface="Times New Roman"/>
                <a:cs typeface="Times New Roman"/>
              </a:rPr>
              <a:t>7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</a:t>
            </a:r>
            <a:r>
              <a:rPr sz="1200" b="1" spc="-5" dirty="0">
                <a:latin typeface="Times New Roman"/>
                <a:cs typeface="Times New Roman"/>
              </a:rPr>
              <a:t>Comitê de </a:t>
            </a:r>
            <a:r>
              <a:rPr sz="1200" b="1" spc="-10" dirty="0">
                <a:latin typeface="Times New Roman"/>
                <a:cs typeface="Times New Roman"/>
              </a:rPr>
              <a:t>Extensão </a:t>
            </a:r>
            <a:r>
              <a:rPr sz="1200" b="1" spc="-5" dirty="0">
                <a:latin typeface="Times New Roman"/>
                <a:cs typeface="Times New Roman"/>
              </a:rPr>
              <a:t>as seguintes</a:t>
            </a:r>
            <a:r>
              <a:rPr sz="1200" b="1" spc="10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800">
              <a:latin typeface="Times New Roman"/>
              <a:cs typeface="Times New Roman"/>
            </a:endParaRPr>
          </a:p>
          <a:p>
            <a:pPr marL="732155" marR="12065" indent="-268605">
              <a:lnSpc>
                <a:spcPts val="1370"/>
              </a:lnSpc>
              <a:buAutoNum type="romanUcPeriod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Acompanhar, quando </a:t>
            </a:r>
            <a:r>
              <a:rPr sz="1200" spc="-10" dirty="0">
                <a:latin typeface="Times New Roman"/>
                <a:cs typeface="Times New Roman"/>
              </a:rPr>
              <a:t>acionado, </a:t>
            </a:r>
            <a:r>
              <a:rPr sz="1200" spc="-5" dirty="0">
                <a:latin typeface="Times New Roman"/>
                <a:cs typeface="Times New Roman"/>
              </a:rPr>
              <a:t>as </a:t>
            </a:r>
            <a:r>
              <a:rPr sz="1200" spc="-10" dirty="0">
                <a:latin typeface="Times New Roman"/>
                <a:cs typeface="Times New Roman"/>
              </a:rPr>
              <a:t>atividades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extensão </a:t>
            </a:r>
            <a:r>
              <a:rPr sz="1200" spc="-5" dirty="0">
                <a:latin typeface="Times New Roman"/>
                <a:cs typeface="Times New Roman"/>
              </a:rPr>
              <a:t>desenvolvidas </a:t>
            </a:r>
            <a:r>
              <a:rPr sz="1200" spc="-15" dirty="0">
                <a:latin typeface="Times New Roman"/>
                <a:cs typeface="Times New Roman"/>
              </a:rPr>
              <a:t>no 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25"/>
              </a:lnSpc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Auxiliar a/o Diretor </a:t>
            </a:r>
            <a:r>
              <a:rPr sz="1200" dirty="0">
                <a:latin typeface="Times New Roman"/>
                <a:cs typeface="Times New Roman"/>
              </a:rPr>
              <a:t>(a) de </a:t>
            </a:r>
            <a:r>
              <a:rPr sz="1200" spc="-10" dirty="0">
                <a:latin typeface="Times New Roman"/>
                <a:cs typeface="Times New Roman"/>
              </a:rPr>
              <a:t>Extensão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10" dirty="0">
                <a:latin typeface="Times New Roman"/>
                <a:cs typeface="Times New Roman"/>
              </a:rPr>
              <a:t>emissão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pareceres;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80"/>
              </a:lnSpc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Assessorar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análise </a:t>
            </a:r>
            <a:r>
              <a:rPr sz="1200" dirty="0">
                <a:latin typeface="Times New Roman"/>
                <a:cs typeface="Times New Roman"/>
              </a:rPr>
              <a:t>de propostas 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projetos;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80"/>
              </a:lnSpc>
              <a:buAutoNum type="romanUcPeriod"/>
              <a:tabLst>
                <a:tab pos="732790" algn="l"/>
              </a:tabLst>
            </a:pPr>
            <a:r>
              <a:rPr sz="1200" spc="-10" dirty="0">
                <a:latin typeface="Times New Roman"/>
                <a:cs typeface="Times New Roman"/>
              </a:rPr>
              <a:t>Contribuir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elaboração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normas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demais </a:t>
            </a:r>
            <a:r>
              <a:rPr sz="1200" dirty="0">
                <a:latin typeface="Times New Roman"/>
                <a:cs typeface="Times New Roman"/>
              </a:rPr>
              <a:t>ações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pertinentes;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405"/>
              </a:lnSpc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Recomendar as </a:t>
            </a:r>
            <a:r>
              <a:rPr sz="1200" dirty="0">
                <a:latin typeface="Times New Roman"/>
                <a:cs typeface="Times New Roman"/>
              </a:rPr>
              <a:t>ações de </a:t>
            </a:r>
            <a:r>
              <a:rPr sz="1200" spc="-10" dirty="0">
                <a:latin typeface="Times New Roman"/>
                <a:cs typeface="Times New Roman"/>
              </a:rPr>
              <a:t>extensão </a:t>
            </a:r>
            <a:r>
              <a:rPr sz="1200" dirty="0">
                <a:latin typeface="Times New Roman"/>
                <a:cs typeface="Times New Roman"/>
              </a:rPr>
              <a:t>propostas </a:t>
            </a:r>
            <a:r>
              <a:rPr sz="1200" spc="-5" dirty="0">
                <a:latin typeface="Times New Roman"/>
                <a:cs typeface="Times New Roman"/>
              </a:rPr>
              <a:t>em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editais.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 marR="8890">
              <a:lnSpc>
                <a:spcPts val="1370"/>
              </a:lnSpc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4</a:t>
            </a:r>
            <a:r>
              <a:rPr lang="pt-BR" sz="1200" b="1" dirty="0" smtClean="0">
                <a:latin typeface="Times New Roman"/>
                <a:cs typeface="Times New Roman"/>
              </a:rPr>
              <a:t>8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</a:t>
            </a:r>
            <a:r>
              <a:rPr sz="1200" b="1" spc="-5" dirty="0">
                <a:latin typeface="Times New Roman"/>
                <a:cs typeface="Times New Roman"/>
              </a:rPr>
              <a:t>Departamento de Estágio, Empreendedorismo </a:t>
            </a:r>
            <a:r>
              <a:rPr sz="1200" b="1" dirty="0">
                <a:latin typeface="Times New Roman"/>
                <a:cs typeface="Times New Roman"/>
              </a:rPr>
              <a:t>e </a:t>
            </a:r>
            <a:r>
              <a:rPr sz="1200" b="1" spc="-5" dirty="0">
                <a:latin typeface="Times New Roman"/>
                <a:cs typeface="Times New Roman"/>
              </a:rPr>
              <a:t>Empregabilidade  as seguintes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50">
              <a:latin typeface="Times New Roman"/>
              <a:cs typeface="Times New Roman"/>
            </a:endParaRPr>
          </a:p>
          <a:p>
            <a:pPr marL="732155" marR="12065" indent="-268605">
              <a:lnSpc>
                <a:spcPts val="1390"/>
              </a:lnSpc>
              <a:buAutoNum type="romanUcPeriod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 </a:t>
            </a:r>
            <a:r>
              <a:rPr sz="1200" spc="-10" dirty="0">
                <a:latin typeface="Times New Roman"/>
                <a:cs typeface="Times New Roman"/>
              </a:rPr>
              <a:t>programas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projetos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extensão, atividades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estágio </a:t>
            </a:r>
            <a:r>
              <a:rPr sz="1200" spc="-5" dirty="0">
                <a:latin typeface="Times New Roman"/>
                <a:cs typeface="Times New Roman"/>
              </a:rPr>
              <a:t>curricular,  relações interinstitucionais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observatório </a:t>
            </a:r>
            <a:r>
              <a:rPr sz="1200" spc="-15" dirty="0">
                <a:latin typeface="Times New Roman"/>
                <a:cs typeface="Times New Roman"/>
              </a:rPr>
              <a:t>do mundo do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trabalho;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10"/>
              </a:lnSpc>
              <a:buAutoNum type="romanUcPeriod"/>
              <a:tabLst>
                <a:tab pos="732790" algn="l"/>
              </a:tabLst>
            </a:pPr>
            <a:r>
              <a:rPr sz="1200" spc="-10" dirty="0">
                <a:latin typeface="Times New Roman"/>
                <a:cs typeface="Times New Roman"/>
              </a:rPr>
              <a:t>Apoiar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dirty="0">
                <a:latin typeface="Times New Roman"/>
                <a:cs typeface="Times New Roman"/>
              </a:rPr>
              <a:t>de ações de </a:t>
            </a:r>
            <a:r>
              <a:rPr sz="1200" spc="-5" dirty="0">
                <a:latin typeface="Times New Roman"/>
                <a:cs typeface="Times New Roman"/>
              </a:rPr>
              <a:t>integração Campus-comunidade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Campus-</a:t>
            </a:r>
            <a:endParaRPr sz="1200">
              <a:latin typeface="Times New Roman"/>
              <a:cs typeface="Times New Roman"/>
            </a:endParaRPr>
          </a:p>
          <a:p>
            <a:pPr marL="732155" marR="12700">
              <a:lnSpc>
                <a:spcPts val="1370"/>
              </a:lnSpc>
              <a:spcBef>
                <a:spcPts val="80"/>
              </a:spcBef>
              <a:tabLst>
                <a:tab pos="1410970" algn="l"/>
                <a:tab pos="1733550" algn="l"/>
                <a:tab pos="2979420" algn="l"/>
                <a:tab pos="3293110" algn="l"/>
                <a:tab pos="4015104" algn="l"/>
                <a:tab pos="4337685" algn="l"/>
                <a:tab pos="5713730" algn="l"/>
              </a:tabLst>
            </a:pP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50" dirty="0">
                <a:latin typeface="Times New Roman"/>
                <a:cs typeface="Times New Roman"/>
              </a:rPr>
              <a:t>m</a:t>
            </a: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5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a	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dirty="0">
                <a:latin typeface="Times New Roman"/>
                <a:cs typeface="Times New Roman"/>
              </a:rPr>
              <a:t>o	</a:t>
            </a:r>
            <a:r>
              <a:rPr sz="1200" spc="-5" dirty="0">
                <a:latin typeface="Times New Roman"/>
                <a:cs typeface="Times New Roman"/>
              </a:rPr>
              <a:t>ac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50" dirty="0">
                <a:latin typeface="Times New Roman"/>
                <a:cs typeface="Times New Roman"/>
              </a:rPr>
              <a:t>m</a:t>
            </a: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25" dirty="0">
                <a:latin typeface="Times New Roman"/>
                <a:cs typeface="Times New Roman"/>
              </a:rPr>
              <a:t>h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spc="-25" dirty="0">
                <a:latin typeface="Times New Roman"/>
                <a:cs typeface="Times New Roman"/>
              </a:rPr>
              <a:t>m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dirty="0">
                <a:latin typeface="Times New Roman"/>
                <a:cs typeface="Times New Roman"/>
              </a:rPr>
              <a:t>o	de	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g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-20" dirty="0">
                <a:latin typeface="Times New Roman"/>
                <a:cs typeface="Times New Roman"/>
              </a:rPr>
              <a:t>ss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20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,	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dirty="0">
                <a:latin typeface="Times New Roman"/>
                <a:cs typeface="Times New Roman"/>
              </a:rPr>
              <a:t>o	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50" dirty="0">
                <a:latin typeface="Times New Roman"/>
                <a:cs typeface="Times New Roman"/>
              </a:rPr>
              <a:t>m</a:t>
            </a: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dirty="0">
                <a:latin typeface="Times New Roman"/>
                <a:cs typeface="Times New Roman"/>
              </a:rPr>
              <a:t>d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d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30" dirty="0">
                <a:latin typeface="Times New Roman"/>
                <a:cs typeface="Times New Roman"/>
              </a:rPr>
              <a:t>r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spc="5" dirty="0">
                <a:latin typeface="Times New Roman"/>
                <a:cs typeface="Times New Roman"/>
              </a:rPr>
              <a:t>s</a:t>
            </a:r>
            <a:r>
              <a:rPr sz="1200" spc="-50" dirty="0">
                <a:latin typeface="Times New Roman"/>
                <a:cs typeface="Times New Roman"/>
              </a:rPr>
              <a:t>m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dirty="0">
                <a:latin typeface="Times New Roman"/>
                <a:cs typeface="Times New Roman"/>
              </a:rPr>
              <a:t>,	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dirty="0">
                <a:latin typeface="Times New Roman"/>
                <a:cs typeface="Times New Roman"/>
              </a:rPr>
              <a:t>a  </a:t>
            </a:r>
            <a:r>
              <a:rPr sz="1200" spc="-5" dirty="0">
                <a:latin typeface="Times New Roman"/>
                <a:cs typeface="Times New Roman"/>
              </a:rPr>
              <a:t>empregabilidade, nos estágios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nas </a:t>
            </a:r>
            <a:r>
              <a:rPr sz="1200" spc="-5" dirty="0">
                <a:latin typeface="Times New Roman"/>
                <a:cs typeface="Times New Roman"/>
              </a:rPr>
              <a:t>visitas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técnicas;</a:t>
            </a:r>
            <a:endParaRPr sz="1200">
              <a:latin typeface="Times New Roman"/>
              <a:cs typeface="Times New Roman"/>
            </a:endParaRPr>
          </a:p>
          <a:p>
            <a:pPr marL="732155" marR="11430" indent="-268605">
              <a:lnSpc>
                <a:spcPts val="1370"/>
              </a:lnSpc>
              <a:spcBef>
                <a:spcPts val="20"/>
              </a:spcBef>
              <a:buAutoNum type="romanUcPeriod" startAt="3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Orientar as atividades das Coordenações, Setores, Núcleos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Observatórios  atrelados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Extensão;</a:t>
            </a:r>
            <a:endParaRPr sz="1200">
              <a:latin typeface="Times New Roman"/>
              <a:cs typeface="Times New Roman"/>
            </a:endParaRPr>
          </a:p>
          <a:p>
            <a:pPr marL="732155" marR="6985" indent="-268605">
              <a:lnSpc>
                <a:spcPts val="1370"/>
              </a:lnSpc>
              <a:spcBef>
                <a:spcPts val="20"/>
              </a:spcBef>
              <a:buAutoNum type="romanUcPeriod" startAt="3"/>
              <a:tabLst>
                <a:tab pos="732790" algn="l"/>
              </a:tabLst>
            </a:pPr>
            <a:r>
              <a:rPr sz="1200" spc="-10" dirty="0">
                <a:latin typeface="Times New Roman"/>
                <a:cs typeface="Times New Roman"/>
              </a:rPr>
              <a:t>Gerenciar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atualização dos </a:t>
            </a:r>
            <a:r>
              <a:rPr sz="1200" spc="-10" dirty="0">
                <a:latin typeface="Times New Roman"/>
                <a:cs typeface="Times New Roman"/>
              </a:rPr>
              <a:t>bancos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dados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Observatório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Mundo </a:t>
            </a:r>
            <a:r>
              <a:rPr sz="1200" spc="-15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Trabalho,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Acompanhamento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Egressos, </a:t>
            </a:r>
            <a:r>
              <a:rPr sz="1200" spc="-5" dirty="0">
                <a:latin typeface="Times New Roman"/>
                <a:cs typeface="Times New Roman"/>
              </a:rPr>
              <a:t>dos Programas </a:t>
            </a:r>
            <a:r>
              <a:rPr sz="1200" dirty="0">
                <a:latin typeface="Times New Roman"/>
                <a:cs typeface="Times New Roman"/>
              </a:rPr>
              <a:t>e Projetos de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Extensão</a:t>
            </a:r>
            <a:endParaRPr sz="1200">
              <a:latin typeface="Times New Roman"/>
              <a:cs typeface="Times New Roman"/>
            </a:endParaRPr>
          </a:p>
          <a:p>
            <a:pPr marL="732155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eda Certificação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Formação Inicial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Continuada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(FIC);</a:t>
            </a:r>
            <a:endParaRPr sz="1200">
              <a:latin typeface="Times New Roman"/>
              <a:cs typeface="Times New Roman"/>
            </a:endParaRPr>
          </a:p>
          <a:p>
            <a:pPr marL="732155" marR="10795" indent="-268605">
              <a:lnSpc>
                <a:spcPts val="1390"/>
              </a:lnSpc>
              <a:spcBef>
                <a:spcPts val="55"/>
              </a:spcBef>
              <a:buAutoNum type="romanUcPeriod" startAt="5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Propor </a:t>
            </a:r>
            <a:r>
              <a:rPr sz="1200" spc="-10" dirty="0">
                <a:latin typeface="Times New Roman"/>
                <a:cs typeface="Times New Roman"/>
              </a:rPr>
              <a:t>parcerias </a:t>
            </a:r>
            <a:r>
              <a:rPr sz="1200" spc="-5" dirty="0">
                <a:latin typeface="Times New Roman"/>
                <a:cs typeface="Times New Roman"/>
              </a:rPr>
              <a:t>institucionais estratégicas </a:t>
            </a:r>
            <a:r>
              <a:rPr sz="1200" dirty="0">
                <a:latin typeface="Times New Roman"/>
                <a:cs typeface="Times New Roman"/>
              </a:rPr>
              <a:t>que permitam a </a:t>
            </a:r>
            <a:r>
              <a:rPr sz="1200" spc="-5" dirty="0">
                <a:latin typeface="Times New Roman"/>
                <a:cs typeface="Times New Roman"/>
              </a:rPr>
              <a:t>execução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expansão </a:t>
            </a:r>
            <a:r>
              <a:rPr sz="1200" dirty="0">
                <a:latin typeface="Times New Roman"/>
                <a:cs typeface="Times New Roman"/>
              </a:rPr>
              <a:t>da  </a:t>
            </a:r>
            <a:r>
              <a:rPr sz="1200" spc="-5" dirty="0">
                <a:latin typeface="Times New Roman"/>
                <a:cs typeface="Times New Roman"/>
              </a:rPr>
              <a:t>capacidade institucional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10"/>
              </a:lnSpc>
              <a:buAutoNum type="romanUcPeriod" startAt="5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Organizar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apoiar as atividades extensionistas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Campus, zelando </a:t>
            </a:r>
            <a:r>
              <a:rPr sz="1200" spc="-10" dirty="0">
                <a:latin typeface="Times New Roman"/>
                <a:cs typeface="Times New Roman"/>
              </a:rPr>
              <a:t>pela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integração</a:t>
            </a:r>
            <a:endParaRPr sz="1200">
              <a:latin typeface="Times New Roman"/>
              <a:cs typeface="Times New Roman"/>
            </a:endParaRPr>
          </a:p>
          <a:p>
            <a:pPr marL="732155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das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-5" dirty="0">
                <a:latin typeface="Times New Roman"/>
                <a:cs typeface="Times New Roman"/>
              </a:rPr>
              <a:t>às necessidades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acadêmicas;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80"/>
              </a:lnSpc>
              <a:buAutoNum type="romanUcPeriod" startAt="7"/>
              <a:tabLst>
                <a:tab pos="732790" algn="l"/>
              </a:tabLst>
            </a:pPr>
            <a:r>
              <a:rPr sz="1200" spc="-10" dirty="0">
                <a:latin typeface="Times New Roman"/>
                <a:cs typeface="Times New Roman"/>
              </a:rPr>
              <a:t>Fazer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projetos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das atividades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extensão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desenvolvidos;</a:t>
            </a:r>
            <a:endParaRPr sz="1200">
              <a:latin typeface="Times New Roman"/>
              <a:cs typeface="Times New Roman"/>
            </a:endParaRPr>
          </a:p>
          <a:p>
            <a:pPr marL="732155" marR="6350" indent="-268605">
              <a:lnSpc>
                <a:spcPts val="1370"/>
              </a:lnSpc>
              <a:spcBef>
                <a:spcPts val="80"/>
              </a:spcBef>
              <a:buAutoNum type="romanUcPeriod" startAt="7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divulgação </a:t>
            </a:r>
            <a:r>
              <a:rPr sz="1200" spc="-10" dirty="0">
                <a:latin typeface="Times New Roman"/>
                <a:cs typeface="Times New Roman"/>
              </a:rPr>
              <a:t>junto </a:t>
            </a:r>
            <a:r>
              <a:rPr sz="1200" spc="-5" dirty="0">
                <a:latin typeface="Times New Roman"/>
                <a:cs typeface="Times New Roman"/>
              </a:rPr>
              <a:t>às comunidades interna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externa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resultados  obtidos </a:t>
            </a:r>
            <a:r>
              <a:rPr sz="1200" dirty="0">
                <a:latin typeface="Times New Roman"/>
                <a:cs typeface="Times New Roman"/>
              </a:rPr>
              <a:t>por </a:t>
            </a:r>
            <a:r>
              <a:rPr sz="1200" spc="-25" dirty="0">
                <a:latin typeface="Times New Roman"/>
                <a:cs typeface="Times New Roman"/>
              </a:rPr>
              <a:t>meio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projetos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serviços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extensão;</a:t>
            </a:r>
            <a:endParaRPr sz="1200">
              <a:latin typeface="Times New Roman"/>
              <a:cs typeface="Times New Roman"/>
            </a:endParaRPr>
          </a:p>
          <a:p>
            <a:pPr marL="732155" marR="12700" indent="-268605">
              <a:lnSpc>
                <a:spcPts val="1370"/>
              </a:lnSpc>
              <a:spcBef>
                <a:spcPts val="20"/>
              </a:spcBef>
              <a:buAutoNum type="romanUcPeriod" startAt="7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Fomentar mecanismos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acesso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sociedade </a:t>
            </a:r>
            <a:r>
              <a:rPr sz="1200" spc="5" dirty="0">
                <a:latin typeface="Times New Roman"/>
                <a:cs typeface="Times New Roman"/>
              </a:rPr>
              <a:t>às </a:t>
            </a:r>
            <a:r>
              <a:rPr sz="1200" spc="-5" dirty="0">
                <a:latin typeface="Times New Roman"/>
                <a:cs typeface="Times New Roman"/>
              </a:rPr>
              <a:t>atividades </a:t>
            </a:r>
            <a:r>
              <a:rPr sz="1200" dirty="0">
                <a:latin typeface="Times New Roman"/>
                <a:cs typeface="Times New Roman"/>
              </a:rPr>
              <a:t>desenvolvidas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pela  </a:t>
            </a:r>
            <a:r>
              <a:rPr sz="1200" spc="-10" dirty="0">
                <a:latin typeface="Times New Roman"/>
                <a:cs typeface="Times New Roman"/>
              </a:rPr>
              <a:t>instituição </a:t>
            </a:r>
            <a:r>
              <a:rPr sz="1200" spc="5" dirty="0">
                <a:latin typeface="Times New Roman"/>
                <a:cs typeface="Times New Roman"/>
              </a:rPr>
              <a:t>e/ou </a:t>
            </a:r>
            <a:r>
              <a:rPr sz="1200" spc="-10" dirty="0">
                <a:latin typeface="Times New Roman"/>
                <a:cs typeface="Times New Roman"/>
              </a:rPr>
              <a:t>Governo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Federal;</a:t>
            </a:r>
            <a:endParaRPr sz="1200">
              <a:latin typeface="Times New Roman"/>
              <a:cs typeface="Times New Roman"/>
            </a:endParaRPr>
          </a:p>
          <a:p>
            <a:pPr marL="732155" marR="9525" indent="-268605">
              <a:lnSpc>
                <a:spcPts val="1370"/>
              </a:lnSpc>
              <a:spcBef>
                <a:spcPts val="20"/>
              </a:spcBef>
              <a:buAutoNum type="romanUcPeriod" startAt="7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spc="-10" dirty="0">
                <a:latin typeface="Times New Roman"/>
                <a:cs typeface="Times New Roman"/>
              </a:rPr>
              <a:t>políticas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aproximação dos servidores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discentes </a:t>
            </a:r>
            <a:r>
              <a:rPr sz="1200" dirty="0">
                <a:latin typeface="Times New Roman"/>
                <a:cs typeface="Times New Roman"/>
              </a:rPr>
              <a:t>docontexto </a:t>
            </a:r>
            <a:r>
              <a:rPr sz="1200" spc="-5" dirty="0">
                <a:latin typeface="Times New Roman"/>
                <a:cs typeface="Times New Roman"/>
              </a:rPr>
              <a:t>dos  arranjos produtivos;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25"/>
              </a:lnSpc>
              <a:buAutoNum type="romanUcPeriod" startAt="7"/>
              <a:tabLst>
                <a:tab pos="732790" algn="l"/>
              </a:tabLst>
            </a:pPr>
            <a:r>
              <a:rPr sz="1200" spc="-10" dirty="0">
                <a:latin typeface="Times New Roman"/>
                <a:cs typeface="Times New Roman"/>
              </a:rPr>
              <a:t>Conferir </a:t>
            </a:r>
            <a:r>
              <a:rPr sz="1200" dirty="0">
                <a:latin typeface="Times New Roman"/>
                <a:cs typeface="Times New Roman"/>
              </a:rPr>
              <a:t>Atestados de </a:t>
            </a:r>
            <a:r>
              <a:rPr sz="1200" spc="-10" dirty="0">
                <a:latin typeface="Times New Roman"/>
                <a:cs typeface="Times New Roman"/>
              </a:rPr>
              <a:t>Conclusão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Estágio;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80"/>
              </a:lnSpc>
              <a:buAutoNum type="romanUcPeriod" startAt="7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Organizar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5" dirty="0">
                <a:latin typeface="Times New Roman"/>
                <a:cs typeface="Times New Roman"/>
              </a:rPr>
              <a:t>plano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férias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servidores lotados </a:t>
            </a:r>
            <a:r>
              <a:rPr sz="1200" spc="-15" dirty="0">
                <a:latin typeface="Times New Roman"/>
                <a:cs typeface="Times New Roman"/>
              </a:rPr>
              <a:t>na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DEX;</a:t>
            </a:r>
            <a:endParaRPr sz="1200">
              <a:latin typeface="Times New Roman"/>
              <a:cs typeface="Times New Roman"/>
            </a:endParaRPr>
          </a:p>
          <a:p>
            <a:pPr marL="732155" marR="8255" indent="-268605">
              <a:lnSpc>
                <a:spcPts val="1370"/>
              </a:lnSpc>
              <a:spcBef>
                <a:spcPts val="80"/>
              </a:spcBef>
              <a:buAutoNum type="romanUcPeriod" startAt="7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Produzir relatórios </a:t>
            </a:r>
            <a:r>
              <a:rPr sz="1200" dirty="0">
                <a:latin typeface="Times New Roman"/>
                <a:cs typeface="Times New Roman"/>
              </a:rPr>
              <a:t>e prestar </a:t>
            </a:r>
            <a:r>
              <a:rPr sz="1200" spc="-5" dirty="0">
                <a:latin typeface="Times New Roman"/>
                <a:cs typeface="Times New Roman"/>
              </a:rPr>
              <a:t>informações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Extensão, </a:t>
            </a:r>
            <a:r>
              <a:rPr sz="1200" spc="-5" dirty="0">
                <a:latin typeface="Times New Roman"/>
                <a:cs typeface="Times New Roman"/>
              </a:rPr>
              <a:t>quando </a:t>
            </a:r>
            <a:r>
              <a:rPr sz="1200" dirty="0">
                <a:latin typeface="Times New Roman"/>
                <a:cs typeface="Times New Roman"/>
              </a:rPr>
              <a:t>forem  </a:t>
            </a:r>
            <a:r>
              <a:rPr sz="1200" spc="-5" dirty="0">
                <a:latin typeface="Times New Roman"/>
                <a:cs typeface="Times New Roman"/>
              </a:rPr>
              <a:t>solicitados;</a:t>
            </a:r>
            <a:endParaRPr sz="1200">
              <a:latin typeface="Times New Roman"/>
              <a:cs typeface="Times New Roman"/>
            </a:endParaRPr>
          </a:p>
          <a:p>
            <a:pPr marL="732155" marR="13335" indent="-268605">
              <a:lnSpc>
                <a:spcPts val="1370"/>
              </a:lnSpc>
              <a:spcBef>
                <a:spcPts val="20"/>
              </a:spcBef>
              <a:buAutoNum type="romanUcPeriod" startAt="7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Provocar </a:t>
            </a:r>
            <a:r>
              <a:rPr sz="1200" spc="-15" dirty="0">
                <a:latin typeface="Times New Roman"/>
                <a:cs typeface="Times New Roman"/>
              </a:rPr>
              <a:t>junto </a:t>
            </a:r>
            <a:r>
              <a:rPr sz="1200" spc="-5" dirty="0">
                <a:latin typeface="Times New Roman"/>
                <a:cs typeface="Times New Roman"/>
              </a:rPr>
              <a:t>às instituições públicas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privadas </a:t>
            </a:r>
            <a:r>
              <a:rPr sz="1200" dirty="0">
                <a:latin typeface="Times New Roman"/>
                <a:cs typeface="Times New Roman"/>
              </a:rPr>
              <a:t>a abertura de </a:t>
            </a:r>
            <a:r>
              <a:rPr sz="1200" spc="-15" dirty="0">
                <a:latin typeface="Times New Roman"/>
                <a:cs typeface="Times New Roman"/>
              </a:rPr>
              <a:t>campo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estágio 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acordo com as </a:t>
            </a:r>
            <a:r>
              <a:rPr sz="1200" dirty="0">
                <a:latin typeface="Times New Roman"/>
                <a:cs typeface="Times New Roman"/>
              </a:rPr>
              <a:t>demandas </a:t>
            </a:r>
            <a:r>
              <a:rPr sz="1200" spc="5" dirty="0">
                <a:latin typeface="Times New Roman"/>
                <a:cs typeface="Times New Roman"/>
              </a:rPr>
              <a:t>dos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cursos;</a:t>
            </a:r>
            <a:endParaRPr sz="1200">
              <a:latin typeface="Times New Roman"/>
              <a:cs typeface="Times New Roman"/>
            </a:endParaRPr>
          </a:p>
          <a:p>
            <a:pPr marL="732155" marR="11430" indent="-268605">
              <a:lnSpc>
                <a:spcPts val="1370"/>
              </a:lnSpc>
              <a:spcBef>
                <a:spcPts val="20"/>
              </a:spcBef>
              <a:buAutoNum type="romanUcPeriod" startAt="7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outras funções que, </a:t>
            </a:r>
            <a:r>
              <a:rPr sz="1200" dirty="0">
                <a:latin typeface="Times New Roman"/>
                <a:cs typeface="Times New Roman"/>
              </a:rPr>
              <a:t>por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natureza,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estejam afetas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tenham  </a:t>
            </a:r>
            <a:r>
              <a:rPr sz="1200" spc="-10" dirty="0">
                <a:latin typeface="Times New Roman"/>
                <a:cs typeface="Times New Roman"/>
              </a:rPr>
              <a:t>sido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atribuídas;</a:t>
            </a:r>
            <a:endParaRPr sz="1200">
              <a:latin typeface="Times New Roman"/>
              <a:cs typeface="Times New Roman"/>
            </a:endParaRPr>
          </a:p>
          <a:p>
            <a:pPr marL="732155" marR="13970" indent="-356870">
              <a:lnSpc>
                <a:spcPts val="1370"/>
              </a:lnSpc>
              <a:spcBef>
                <a:spcPts val="20"/>
              </a:spcBef>
              <a:buAutoNum type="romanUcPeriod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Garantir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integridade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patrimônio </a:t>
            </a:r>
            <a:r>
              <a:rPr sz="1200" dirty="0">
                <a:latin typeface="Times New Roman"/>
                <a:cs typeface="Times New Roman"/>
              </a:rPr>
              <a:t>tangível e </a:t>
            </a:r>
            <a:r>
              <a:rPr sz="1200" spc="-5" dirty="0">
                <a:latin typeface="Times New Roman"/>
                <a:cs typeface="Times New Roman"/>
              </a:rPr>
              <a:t>intangível </a:t>
            </a:r>
            <a:r>
              <a:rPr sz="1200" dirty="0">
                <a:latin typeface="Times New Roman"/>
                <a:cs typeface="Times New Roman"/>
              </a:rPr>
              <a:t>sob a </a:t>
            </a:r>
            <a:r>
              <a:rPr sz="1200" spc="-5" dirty="0">
                <a:latin typeface="Times New Roman"/>
                <a:cs typeface="Times New Roman"/>
              </a:rPr>
              <a:t>responsabilidade  </a:t>
            </a:r>
            <a:r>
              <a:rPr sz="1200" spc="-10" dirty="0">
                <a:latin typeface="Times New Roman"/>
                <a:cs typeface="Times New Roman"/>
              </a:rPr>
              <a:t>Difundir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política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estágio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IFPA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732155" indent="-408940">
              <a:lnSpc>
                <a:spcPts val="1320"/>
              </a:lnSpc>
              <a:buAutoNum type="romanUcPeriod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implantação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política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estágio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IFPA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732155" indent="-461009">
              <a:lnSpc>
                <a:spcPts val="1380"/>
              </a:lnSpc>
              <a:buAutoNum type="romanUcPeriod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Elaborar,junto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diretoria,estratégias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5" dirty="0">
                <a:latin typeface="Times New Roman"/>
                <a:cs typeface="Times New Roman"/>
              </a:rPr>
              <a:t>condução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política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estágio;</a:t>
            </a:r>
            <a:endParaRPr sz="1200">
              <a:latin typeface="Times New Roman"/>
              <a:cs typeface="Times New Roman"/>
            </a:endParaRPr>
          </a:p>
          <a:p>
            <a:pPr marL="732155" marR="10795" indent="-469900">
              <a:lnSpc>
                <a:spcPts val="1370"/>
              </a:lnSpc>
              <a:spcBef>
                <a:spcPts val="80"/>
              </a:spcBef>
              <a:buAutoNum type="romanUcPeriod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Orientar discentes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servidores acerca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procedimentos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10" dirty="0">
                <a:latin typeface="Times New Roman"/>
                <a:cs typeface="Times New Roman"/>
              </a:rPr>
              <a:t>realização </a:t>
            </a:r>
            <a:r>
              <a:rPr sz="1200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estágio;</a:t>
            </a:r>
            <a:endParaRPr sz="1200">
              <a:latin typeface="Times New Roman"/>
              <a:cs typeface="Times New Roman"/>
            </a:endParaRPr>
          </a:p>
          <a:p>
            <a:pPr marL="732155" indent="-418465">
              <a:lnSpc>
                <a:spcPts val="1325"/>
              </a:lnSpc>
              <a:buAutoNum type="romanUcPeriod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Auxiliar as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-5" dirty="0">
                <a:latin typeface="Times New Roman"/>
                <a:cs typeface="Times New Roman"/>
              </a:rPr>
              <a:t>desenvolvidas </a:t>
            </a:r>
            <a:r>
              <a:rPr sz="1200" spc="-10" dirty="0">
                <a:latin typeface="Times New Roman"/>
                <a:cs typeface="Times New Roman"/>
              </a:rPr>
              <a:t>pelo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departamento;</a:t>
            </a:r>
            <a:endParaRPr sz="1200">
              <a:latin typeface="Times New Roman"/>
              <a:cs typeface="Times New Roman"/>
            </a:endParaRPr>
          </a:p>
          <a:p>
            <a:pPr marL="732155" indent="-469900">
              <a:lnSpc>
                <a:spcPts val="1380"/>
              </a:lnSpc>
              <a:buAutoNum type="romanUcPeriod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Cadastrar as concedentes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estágios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discentes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732155" marR="5080" indent="-518159">
              <a:lnSpc>
                <a:spcPts val="1370"/>
              </a:lnSpc>
              <a:spcBef>
                <a:spcPts val="80"/>
              </a:spcBef>
              <a:buAutoNum type="romanUcPeriod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Enviar ao Departamento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Extensão </a:t>
            </a:r>
            <a:r>
              <a:rPr sz="1200" spc="-5" dirty="0">
                <a:latin typeface="Times New Roman"/>
                <a:cs typeface="Times New Roman"/>
              </a:rPr>
              <a:t>as demandas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10" dirty="0">
                <a:latin typeface="Times New Roman"/>
                <a:cs typeface="Times New Roman"/>
              </a:rPr>
              <a:t>formação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parcerias </a:t>
            </a:r>
            <a:r>
              <a:rPr sz="1200" spc="-10" dirty="0">
                <a:latin typeface="Times New Roman"/>
                <a:cs typeface="Times New Roman"/>
              </a:rPr>
              <a:t>visando </a:t>
            </a:r>
            <a:r>
              <a:rPr sz="1200" dirty="0">
                <a:latin typeface="Times New Roman"/>
                <a:cs typeface="Times New Roman"/>
              </a:rPr>
              <a:t>à oferta de </a:t>
            </a:r>
            <a:r>
              <a:rPr sz="1200" spc="-5" dirty="0">
                <a:latin typeface="Times New Roman"/>
                <a:cs typeface="Times New Roman"/>
              </a:rPr>
              <a:t>estágios, </a:t>
            </a:r>
            <a:r>
              <a:rPr sz="1200" spc="-10" dirty="0">
                <a:latin typeface="Times New Roman"/>
                <a:cs typeface="Times New Roman"/>
              </a:rPr>
              <a:t>indicando </a:t>
            </a:r>
            <a:r>
              <a:rPr sz="1200" spc="-5" dirty="0">
                <a:latin typeface="Times New Roman"/>
                <a:cs typeface="Times New Roman"/>
              </a:rPr>
              <a:t>os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parceiros;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6253" y="691641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68094" y="1920366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16863" y="691641"/>
            <a:ext cx="5621655" cy="161099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481965" marR="5080">
              <a:lnSpc>
                <a:spcPts val="1390"/>
              </a:lnSpc>
              <a:spcBef>
                <a:spcPts val="185"/>
              </a:spcBef>
            </a:pPr>
            <a:r>
              <a:rPr sz="1200" spc="-10" dirty="0">
                <a:latin typeface="Times New Roman"/>
                <a:cs typeface="Times New Roman"/>
              </a:rPr>
              <a:t>Emitir </a:t>
            </a:r>
            <a:r>
              <a:rPr sz="1200" dirty="0">
                <a:latin typeface="Times New Roman"/>
                <a:cs typeface="Times New Roman"/>
              </a:rPr>
              <a:t>documentos para a </a:t>
            </a:r>
            <a:r>
              <a:rPr sz="1200" spc="-10" dirty="0">
                <a:latin typeface="Times New Roman"/>
                <a:cs typeface="Times New Roman"/>
              </a:rPr>
              <a:t>realização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estágio, </a:t>
            </a:r>
            <a:r>
              <a:rPr sz="1200" spc="-15" dirty="0">
                <a:latin typeface="Times New Roman"/>
                <a:cs typeface="Times New Roman"/>
              </a:rPr>
              <a:t>como </a:t>
            </a:r>
            <a:r>
              <a:rPr sz="1200" spc="-5" dirty="0">
                <a:latin typeface="Times New Roman"/>
                <a:cs typeface="Times New Roman"/>
              </a:rPr>
              <a:t>termo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compromisso,  termo aditivo, </a:t>
            </a:r>
            <a:r>
              <a:rPr sz="1200" spc="-10" dirty="0">
                <a:latin typeface="Times New Roman"/>
                <a:cs typeface="Times New Roman"/>
              </a:rPr>
              <a:t>seguro </a:t>
            </a:r>
            <a:r>
              <a:rPr sz="1200" spc="-15" dirty="0">
                <a:latin typeface="Times New Roman"/>
                <a:cs typeface="Times New Roman"/>
              </a:rPr>
              <a:t>do aluno </a:t>
            </a:r>
            <a:r>
              <a:rPr sz="1200" spc="-5" dirty="0">
                <a:latin typeface="Times New Roman"/>
                <a:cs typeface="Times New Roman"/>
              </a:rPr>
              <a:t>(quando </a:t>
            </a:r>
            <a:r>
              <a:rPr sz="1200" spc="-10" dirty="0">
                <a:latin typeface="Times New Roman"/>
                <a:cs typeface="Times New Roman"/>
              </a:rPr>
              <a:t>for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caso),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etc.;</a:t>
            </a:r>
            <a:endParaRPr sz="1200">
              <a:latin typeface="Times New Roman"/>
              <a:cs typeface="Times New Roman"/>
            </a:endParaRPr>
          </a:p>
          <a:p>
            <a:pPr marL="481965" indent="-469900">
              <a:lnSpc>
                <a:spcPts val="1310"/>
              </a:lnSpc>
              <a:buAutoNum type="romanUcPeriod" startAt="9"/>
              <a:tabLst>
                <a:tab pos="481965" algn="l"/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Orientar sobre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realização </a:t>
            </a:r>
            <a:r>
              <a:rPr sz="1200" spc="-5" dirty="0">
                <a:latin typeface="Times New Roman"/>
                <a:cs typeface="Times New Roman"/>
              </a:rPr>
              <a:t>das práticas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estágio;</a:t>
            </a:r>
            <a:endParaRPr sz="1200">
              <a:latin typeface="Times New Roman"/>
              <a:cs typeface="Times New Roman"/>
            </a:endParaRPr>
          </a:p>
          <a:p>
            <a:pPr marL="481965" marR="10160" indent="-417830">
              <a:lnSpc>
                <a:spcPts val="1370"/>
              </a:lnSpc>
              <a:spcBef>
                <a:spcPts val="80"/>
              </a:spcBef>
              <a:buAutoNum type="romanUcPeriod" startAt="9"/>
              <a:tabLst>
                <a:tab pos="481965" algn="l"/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Apresentar </a:t>
            </a:r>
            <a:r>
              <a:rPr sz="1200" spc="-10" dirty="0">
                <a:latin typeface="Times New Roman"/>
                <a:cs typeface="Times New Roman"/>
              </a:rPr>
              <a:t>relatórios </a:t>
            </a:r>
            <a:r>
              <a:rPr sz="1200" dirty="0">
                <a:latin typeface="Times New Roman"/>
                <a:cs typeface="Times New Roman"/>
              </a:rPr>
              <a:t>e prestar </a:t>
            </a:r>
            <a:r>
              <a:rPr sz="1200" spc="-10" dirty="0">
                <a:latin typeface="Times New Roman"/>
                <a:cs typeface="Times New Roman"/>
              </a:rPr>
              <a:t>informações </a:t>
            </a:r>
            <a:r>
              <a:rPr sz="1200" spc="-5" dirty="0">
                <a:latin typeface="Times New Roman"/>
                <a:cs typeface="Times New Roman"/>
              </a:rPr>
              <a:t>ao Departamento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Extensão, quando  </a:t>
            </a:r>
            <a:r>
              <a:rPr sz="1200" dirty="0">
                <a:latin typeface="Times New Roman"/>
                <a:cs typeface="Times New Roman"/>
              </a:rPr>
              <a:t>forem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solicitados;</a:t>
            </a:r>
            <a:endParaRPr sz="1200">
              <a:latin typeface="Times New Roman"/>
              <a:cs typeface="Times New Roman"/>
            </a:endParaRPr>
          </a:p>
          <a:p>
            <a:pPr marL="481965" marR="8255" indent="-469900">
              <a:lnSpc>
                <a:spcPts val="1370"/>
              </a:lnSpc>
              <a:spcBef>
                <a:spcPts val="25"/>
              </a:spcBef>
              <a:buAutoNum type="romanUcPeriod" startAt="9"/>
              <a:tabLst>
                <a:tab pos="481965" algn="l"/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Garantir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integridade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patrimônio </a:t>
            </a:r>
            <a:r>
              <a:rPr sz="1200" spc="-5" dirty="0">
                <a:latin typeface="Times New Roman"/>
                <a:cs typeface="Times New Roman"/>
              </a:rPr>
              <a:t>tangível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intangível </a:t>
            </a:r>
            <a:r>
              <a:rPr sz="1200" dirty="0">
                <a:latin typeface="Times New Roman"/>
                <a:cs typeface="Times New Roman"/>
              </a:rPr>
              <a:t>sob a </a:t>
            </a:r>
            <a:r>
              <a:rPr sz="1200" spc="-5" dirty="0">
                <a:latin typeface="Times New Roman"/>
                <a:cs typeface="Times New Roman"/>
              </a:rPr>
              <a:t>responsabilidade </a:t>
            </a:r>
            <a:r>
              <a:rPr sz="1200" dirty="0">
                <a:latin typeface="Times New Roman"/>
                <a:cs typeface="Times New Roman"/>
              </a:rPr>
              <a:t>do  Setor;</a:t>
            </a:r>
            <a:endParaRPr sz="1200">
              <a:latin typeface="Times New Roman"/>
              <a:cs typeface="Times New Roman"/>
            </a:endParaRPr>
          </a:p>
          <a:p>
            <a:pPr marL="481965" marR="7620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Executar outras funções que, </a:t>
            </a:r>
            <a:r>
              <a:rPr sz="1200" dirty="0">
                <a:latin typeface="Times New Roman"/>
                <a:cs typeface="Times New Roman"/>
              </a:rPr>
              <a:t>por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natureza,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estejam afetas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tenham  </a:t>
            </a:r>
            <a:r>
              <a:rPr sz="1200" spc="-10" dirty="0">
                <a:latin typeface="Times New Roman"/>
                <a:cs typeface="Times New Roman"/>
              </a:rPr>
              <a:t>sido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atribuídas.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6596" y="2447670"/>
            <a:ext cx="471043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4</a:t>
            </a:r>
            <a:r>
              <a:rPr lang="pt-BR" sz="1200" b="1" dirty="0" smtClean="0">
                <a:latin typeface="Times New Roman"/>
                <a:cs typeface="Times New Roman"/>
              </a:rPr>
              <a:t>9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 </a:t>
            </a:r>
            <a:r>
              <a:rPr sz="1200" b="1" dirty="0">
                <a:latin typeface="Times New Roman"/>
                <a:cs typeface="Times New Roman"/>
              </a:rPr>
              <a:t>ao Setor </a:t>
            </a:r>
            <a:r>
              <a:rPr sz="1200" b="1" spc="-5" dirty="0">
                <a:latin typeface="Times New Roman"/>
                <a:cs typeface="Times New Roman"/>
              </a:rPr>
              <a:t>de Estágio </a:t>
            </a:r>
            <a:r>
              <a:rPr sz="1200" b="1" dirty="0">
                <a:latin typeface="Times New Roman"/>
                <a:cs typeface="Times New Roman"/>
              </a:rPr>
              <a:t>e </a:t>
            </a:r>
            <a:r>
              <a:rPr sz="1200" b="1" spc="-5" dirty="0">
                <a:latin typeface="Times New Roman"/>
                <a:cs typeface="Times New Roman"/>
              </a:rPr>
              <a:t>Integração Social </a:t>
            </a:r>
            <a:r>
              <a:rPr sz="1200" b="1" dirty="0">
                <a:latin typeface="Times New Roman"/>
                <a:cs typeface="Times New Roman"/>
              </a:rPr>
              <a:t>e</a:t>
            </a:r>
            <a:r>
              <a:rPr sz="1200" b="1" spc="9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Empresarial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16253" y="4374641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68094" y="5600191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68094" y="2795396"/>
            <a:ext cx="5659120" cy="36420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0860" indent="-356870">
              <a:lnSpc>
                <a:spcPts val="1415"/>
              </a:lnSpc>
              <a:spcBef>
                <a:spcPts val="100"/>
              </a:spcBef>
              <a:buAutoNum type="romanUcPeriod"/>
              <a:tabLst>
                <a:tab pos="530225" algn="l"/>
                <a:tab pos="530860" algn="l"/>
              </a:tabLst>
            </a:pPr>
            <a:r>
              <a:rPr sz="1200" spc="-10" dirty="0">
                <a:latin typeface="Times New Roman"/>
                <a:cs typeface="Times New Roman"/>
              </a:rPr>
              <a:t>Difundir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política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estágio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IFPA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 dirty="0">
              <a:latin typeface="Times New Roman"/>
              <a:cs typeface="Times New Roman"/>
            </a:endParaRPr>
          </a:p>
          <a:p>
            <a:pPr marL="530860" indent="-408940">
              <a:lnSpc>
                <a:spcPts val="1380"/>
              </a:lnSpc>
              <a:buAutoNum type="romanUcPeriod"/>
              <a:tabLst>
                <a:tab pos="530225" algn="l"/>
                <a:tab pos="530860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implantação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política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estágio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IFPA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 dirty="0">
              <a:latin typeface="Times New Roman"/>
              <a:cs typeface="Times New Roman"/>
            </a:endParaRPr>
          </a:p>
          <a:p>
            <a:pPr marL="530860" indent="-460375">
              <a:lnSpc>
                <a:spcPts val="1380"/>
              </a:lnSpc>
              <a:buAutoNum type="romanUcPeriod"/>
              <a:tabLst>
                <a:tab pos="530225" algn="l"/>
                <a:tab pos="530860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Elaborar, </a:t>
            </a:r>
            <a:r>
              <a:rPr sz="1200" spc="-10" dirty="0">
                <a:latin typeface="Times New Roman"/>
                <a:cs typeface="Times New Roman"/>
              </a:rPr>
              <a:t>junto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diretoria, </a:t>
            </a:r>
            <a:r>
              <a:rPr sz="1200" spc="-5" dirty="0">
                <a:latin typeface="Times New Roman"/>
                <a:cs typeface="Times New Roman"/>
              </a:rPr>
              <a:t>estratégias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5" dirty="0">
                <a:latin typeface="Times New Roman"/>
                <a:cs typeface="Times New Roman"/>
              </a:rPr>
              <a:t>condução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5" dirty="0">
                <a:latin typeface="Times New Roman"/>
                <a:cs typeface="Times New Roman"/>
              </a:rPr>
              <a:t>política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estágio;</a:t>
            </a:r>
            <a:endParaRPr sz="1200" dirty="0">
              <a:latin typeface="Times New Roman"/>
              <a:cs typeface="Times New Roman"/>
            </a:endParaRPr>
          </a:p>
          <a:p>
            <a:pPr marL="530860" marR="386080" indent="-469900">
              <a:lnSpc>
                <a:spcPts val="1370"/>
              </a:lnSpc>
              <a:spcBef>
                <a:spcPts val="80"/>
              </a:spcBef>
              <a:buAutoNum type="romanUcPeriod"/>
              <a:tabLst>
                <a:tab pos="530225" algn="l"/>
                <a:tab pos="530860" algn="l"/>
              </a:tabLst>
            </a:pPr>
            <a:r>
              <a:rPr sz="1200" spc="-5" dirty="0">
                <a:latin typeface="Times New Roman"/>
                <a:cs typeface="Times New Roman"/>
              </a:rPr>
              <a:t>Orientar discentes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servidores acerca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procedimentos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10" dirty="0">
                <a:latin typeface="Times New Roman"/>
                <a:cs typeface="Times New Roman"/>
              </a:rPr>
              <a:t>realização </a:t>
            </a:r>
            <a:r>
              <a:rPr sz="1200" spc="-15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estágio;</a:t>
            </a:r>
            <a:endParaRPr sz="1200" dirty="0">
              <a:latin typeface="Times New Roman"/>
              <a:cs typeface="Times New Roman"/>
            </a:endParaRPr>
          </a:p>
          <a:p>
            <a:pPr marL="530860" indent="-417830">
              <a:lnSpc>
                <a:spcPts val="1325"/>
              </a:lnSpc>
              <a:buAutoNum type="romanUcPeriod"/>
              <a:tabLst>
                <a:tab pos="530225" algn="l"/>
                <a:tab pos="530860" algn="l"/>
              </a:tabLst>
            </a:pPr>
            <a:r>
              <a:rPr sz="1200" spc="-5" dirty="0">
                <a:latin typeface="Times New Roman"/>
                <a:cs typeface="Times New Roman"/>
              </a:rPr>
              <a:t>Auxiliar as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-5" dirty="0">
                <a:latin typeface="Times New Roman"/>
                <a:cs typeface="Times New Roman"/>
              </a:rPr>
              <a:t>desenvolvidas </a:t>
            </a:r>
            <a:r>
              <a:rPr sz="1200" spc="-10" dirty="0">
                <a:latin typeface="Times New Roman"/>
                <a:cs typeface="Times New Roman"/>
              </a:rPr>
              <a:t>pelo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departamento;</a:t>
            </a:r>
            <a:endParaRPr sz="1200" dirty="0">
              <a:latin typeface="Times New Roman"/>
              <a:cs typeface="Times New Roman"/>
            </a:endParaRPr>
          </a:p>
          <a:p>
            <a:pPr marL="530860" indent="-469900">
              <a:lnSpc>
                <a:spcPts val="1380"/>
              </a:lnSpc>
              <a:buAutoNum type="romanUcPeriod"/>
              <a:tabLst>
                <a:tab pos="530225" algn="l"/>
                <a:tab pos="530860" algn="l"/>
              </a:tabLst>
            </a:pPr>
            <a:r>
              <a:rPr sz="1200" spc="-5" dirty="0">
                <a:latin typeface="Times New Roman"/>
                <a:cs typeface="Times New Roman"/>
              </a:rPr>
              <a:t>Cadastrar as concedentes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estágios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discentes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Campus;</a:t>
            </a:r>
            <a:endParaRPr sz="1200" dirty="0">
              <a:latin typeface="Times New Roman"/>
              <a:cs typeface="Times New Roman"/>
            </a:endParaRPr>
          </a:p>
          <a:p>
            <a:pPr marL="530860" marR="107314" indent="-518159">
              <a:lnSpc>
                <a:spcPts val="1370"/>
              </a:lnSpc>
              <a:spcBef>
                <a:spcPts val="80"/>
              </a:spcBef>
              <a:buAutoNum type="romanUcPeriod"/>
              <a:tabLst>
                <a:tab pos="530225" algn="l"/>
                <a:tab pos="530860" algn="l"/>
              </a:tabLst>
            </a:pPr>
            <a:r>
              <a:rPr sz="1200" spc="-5" dirty="0">
                <a:latin typeface="Times New Roman"/>
                <a:cs typeface="Times New Roman"/>
              </a:rPr>
              <a:t>Enviar ao Departamento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Extensão </a:t>
            </a:r>
            <a:r>
              <a:rPr sz="1200" spc="-5" dirty="0">
                <a:latin typeface="Times New Roman"/>
                <a:cs typeface="Times New Roman"/>
              </a:rPr>
              <a:t>as demandas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5" dirty="0">
                <a:latin typeface="Times New Roman"/>
                <a:cs typeface="Times New Roman"/>
              </a:rPr>
              <a:t>formação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parcerias </a:t>
            </a:r>
            <a:r>
              <a:rPr sz="1200" spc="-10" dirty="0">
                <a:latin typeface="Times New Roman"/>
                <a:cs typeface="Times New Roman"/>
              </a:rPr>
              <a:t>visando </a:t>
            </a:r>
            <a:r>
              <a:rPr sz="1200" dirty="0">
                <a:latin typeface="Times New Roman"/>
                <a:cs typeface="Times New Roman"/>
              </a:rPr>
              <a:t>à oferta de </a:t>
            </a:r>
            <a:r>
              <a:rPr sz="1200" spc="-5" dirty="0">
                <a:latin typeface="Times New Roman"/>
                <a:cs typeface="Times New Roman"/>
              </a:rPr>
              <a:t>estágios, </a:t>
            </a:r>
            <a:r>
              <a:rPr sz="1200" spc="-10" dirty="0">
                <a:latin typeface="Times New Roman"/>
                <a:cs typeface="Times New Roman"/>
              </a:rPr>
              <a:t>indicando </a:t>
            </a:r>
            <a:r>
              <a:rPr sz="1200" spc="-5" dirty="0">
                <a:latin typeface="Times New Roman"/>
                <a:cs typeface="Times New Roman"/>
              </a:rPr>
              <a:t>os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parceiros;</a:t>
            </a:r>
            <a:endParaRPr sz="1200" dirty="0">
              <a:latin typeface="Times New Roman"/>
              <a:cs typeface="Times New Roman"/>
            </a:endParaRPr>
          </a:p>
          <a:p>
            <a:pPr marL="530860" marR="350520">
              <a:lnSpc>
                <a:spcPts val="1370"/>
              </a:lnSpc>
              <a:spcBef>
                <a:spcPts val="20"/>
              </a:spcBef>
            </a:pPr>
            <a:r>
              <a:rPr sz="1200" spc="-10" dirty="0">
                <a:latin typeface="Times New Roman"/>
                <a:cs typeface="Times New Roman"/>
              </a:rPr>
              <a:t>Emitir </a:t>
            </a:r>
            <a:r>
              <a:rPr sz="1200" dirty="0">
                <a:latin typeface="Times New Roman"/>
                <a:cs typeface="Times New Roman"/>
              </a:rPr>
              <a:t>documentos para a </a:t>
            </a:r>
            <a:r>
              <a:rPr sz="1200" spc="-10" dirty="0">
                <a:latin typeface="Times New Roman"/>
                <a:cs typeface="Times New Roman"/>
              </a:rPr>
              <a:t>realização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estágio, </a:t>
            </a:r>
            <a:r>
              <a:rPr sz="1200" spc="-20" dirty="0">
                <a:latin typeface="Times New Roman"/>
                <a:cs typeface="Times New Roman"/>
              </a:rPr>
              <a:t>como </a:t>
            </a:r>
            <a:r>
              <a:rPr sz="1200" spc="-5" dirty="0">
                <a:latin typeface="Times New Roman"/>
                <a:cs typeface="Times New Roman"/>
              </a:rPr>
              <a:t>termo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compromisso,  termo aditivo, </a:t>
            </a:r>
            <a:r>
              <a:rPr sz="1200" spc="-10" dirty="0">
                <a:latin typeface="Times New Roman"/>
                <a:cs typeface="Times New Roman"/>
              </a:rPr>
              <a:t>seguro </a:t>
            </a:r>
            <a:r>
              <a:rPr sz="1200" spc="-15" dirty="0">
                <a:latin typeface="Times New Roman"/>
                <a:cs typeface="Times New Roman"/>
              </a:rPr>
              <a:t>do aluno </a:t>
            </a:r>
            <a:r>
              <a:rPr sz="1200" spc="-5" dirty="0">
                <a:latin typeface="Times New Roman"/>
                <a:cs typeface="Times New Roman"/>
              </a:rPr>
              <a:t>(quando </a:t>
            </a:r>
            <a:r>
              <a:rPr sz="1200" spc="-10" dirty="0">
                <a:latin typeface="Times New Roman"/>
                <a:cs typeface="Times New Roman"/>
              </a:rPr>
              <a:t>for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caso),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etc.;</a:t>
            </a:r>
          </a:p>
          <a:p>
            <a:pPr marL="530860" indent="-469900">
              <a:lnSpc>
                <a:spcPts val="1320"/>
              </a:lnSpc>
              <a:buAutoNum type="romanUcPeriod" startAt="9"/>
              <a:tabLst>
                <a:tab pos="530225" algn="l"/>
                <a:tab pos="530860" algn="l"/>
              </a:tabLst>
            </a:pPr>
            <a:r>
              <a:rPr sz="1200" spc="-5" dirty="0">
                <a:latin typeface="Times New Roman"/>
                <a:cs typeface="Times New Roman"/>
              </a:rPr>
              <a:t>Orientar sobre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realização </a:t>
            </a:r>
            <a:r>
              <a:rPr sz="1200" spc="-5" dirty="0">
                <a:latin typeface="Times New Roman"/>
                <a:cs typeface="Times New Roman"/>
              </a:rPr>
              <a:t>das práticas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estágio;</a:t>
            </a:r>
            <a:endParaRPr sz="1200" dirty="0">
              <a:latin typeface="Times New Roman"/>
              <a:cs typeface="Times New Roman"/>
            </a:endParaRPr>
          </a:p>
          <a:p>
            <a:pPr marL="530860" marR="109220" indent="-417830">
              <a:lnSpc>
                <a:spcPts val="1390"/>
              </a:lnSpc>
              <a:spcBef>
                <a:spcPts val="50"/>
              </a:spcBef>
              <a:buAutoNum type="romanUcPeriod" startAt="9"/>
              <a:tabLst>
                <a:tab pos="530225" algn="l"/>
                <a:tab pos="530860" algn="l"/>
              </a:tabLst>
            </a:pPr>
            <a:r>
              <a:rPr sz="1200" spc="-5" dirty="0">
                <a:latin typeface="Times New Roman"/>
                <a:cs typeface="Times New Roman"/>
              </a:rPr>
              <a:t>Apresentar relatórios </a:t>
            </a:r>
            <a:r>
              <a:rPr sz="1200" dirty="0">
                <a:latin typeface="Times New Roman"/>
                <a:cs typeface="Times New Roman"/>
              </a:rPr>
              <a:t>e prestar </a:t>
            </a:r>
            <a:r>
              <a:rPr sz="1200" spc="-5" dirty="0">
                <a:latin typeface="Times New Roman"/>
                <a:cs typeface="Times New Roman"/>
              </a:rPr>
              <a:t>informações ao Departamento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Extensão, </a:t>
            </a:r>
            <a:r>
              <a:rPr sz="1200" spc="-5" dirty="0">
                <a:latin typeface="Times New Roman"/>
                <a:cs typeface="Times New Roman"/>
              </a:rPr>
              <a:t>quando  </a:t>
            </a:r>
            <a:r>
              <a:rPr sz="1200" dirty="0">
                <a:latin typeface="Times New Roman"/>
                <a:cs typeface="Times New Roman"/>
              </a:rPr>
              <a:t>forem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solicitados;</a:t>
            </a:r>
            <a:endParaRPr sz="1200" dirty="0">
              <a:latin typeface="Times New Roman"/>
              <a:cs typeface="Times New Roman"/>
            </a:endParaRPr>
          </a:p>
          <a:p>
            <a:pPr marL="530860" indent="-469900">
              <a:lnSpc>
                <a:spcPts val="1310"/>
              </a:lnSpc>
              <a:buAutoNum type="romanUcPeriod" startAt="9"/>
              <a:tabLst>
                <a:tab pos="530225" algn="l"/>
                <a:tab pos="530860" algn="l"/>
              </a:tabLst>
            </a:pPr>
            <a:r>
              <a:rPr sz="1200" spc="-5" dirty="0">
                <a:latin typeface="Times New Roman"/>
                <a:cs typeface="Times New Roman"/>
              </a:rPr>
              <a:t>Garantir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integridade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5" dirty="0">
                <a:latin typeface="Times New Roman"/>
                <a:cs typeface="Times New Roman"/>
              </a:rPr>
              <a:t>patrimônio </a:t>
            </a:r>
            <a:r>
              <a:rPr sz="1200" dirty="0">
                <a:latin typeface="Times New Roman"/>
                <a:cs typeface="Times New Roman"/>
              </a:rPr>
              <a:t>tangível e </a:t>
            </a:r>
            <a:r>
              <a:rPr sz="1200" spc="-5" dirty="0">
                <a:latin typeface="Times New Roman"/>
                <a:cs typeface="Times New Roman"/>
              </a:rPr>
              <a:t>intangível </a:t>
            </a:r>
            <a:r>
              <a:rPr sz="1200" dirty="0">
                <a:latin typeface="Times New Roman"/>
                <a:cs typeface="Times New Roman"/>
              </a:rPr>
              <a:t>sob a </a:t>
            </a:r>
            <a:r>
              <a:rPr sz="1200" spc="-5" dirty="0">
                <a:latin typeface="Times New Roman"/>
                <a:cs typeface="Times New Roman"/>
              </a:rPr>
              <a:t>responsabilidade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</a:t>
            </a:r>
          </a:p>
          <a:p>
            <a:pPr marL="53086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Setor;</a:t>
            </a:r>
          </a:p>
          <a:p>
            <a:pPr marL="530860" marR="260985">
              <a:lnSpc>
                <a:spcPts val="1390"/>
              </a:lnSpc>
              <a:spcBef>
                <a:spcPts val="55"/>
              </a:spcBef>
            </a:pPr>
            <a:r>
              <a:rPr sz="1200" spc="-5" dirty="0">
                <a:latin typeface="Times New Roman"/>
                <a:cs typeface="Times New Roman"/>
              </a:rPr>
              <a:t>Executar </a:t>
            </a:r>
            <a:r>
              <a:rPr sz="1200" dirty="0">
                <a:latin typeface="Times New Roman"/>
                <a:cs typeface="Times New Roman"/>
              </a:rPr>
              <a:t>outras </a:t>
            </a:r>
            <a:r>
              <a:rPr sz="1200" spc="-5" dirty="0">
                <a:latin typeface="Times New Roman"/>
                <a:cs typeface="Times New Roman"/>
              </a:rPr>
              <a:t>funções que, por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natureza,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spc="-5" dirty="0">
                <a:latin typeface="Times New Roman"/>
                <a:cs typeface="Times New Roman"/>
              </a:rPr>
              <a:t>estejam </a:t>
            </a:r>
            <a:r>
              <a:rPr sz="1200" dirty="0">
                <a:latin typeface="Times New Roman"/>
                <a:cs typeface="Times New Roman"/>
              </a:rPr>
              <a:t>afetas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tenham  </a:t>
            </a:r>
            <a:r>
              <a:rPr sz="1200" spc="-10" dirty="0" err="1">
                <a:latin typeface="Times New Roman"/>
                <a:cs typeface="Times New Roman"/>
              </a:rPr>
              <a:t>sido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 err="1" smtClean="0">
                <a:latin typeface="Times New Roman"/>
                <a:cs typeface="Times New Roman"/>
              </a:rPr>
              <a:t>atribu</a:t>
            </a:r>
            <a:r>
              <a:rPr lang="pt-BR" sz="1200" spc="-5" dirty="0" smtClean="0">
                <a:latin typeface="Times New Roman"/>
                <a:cs typeface="Times New Roman"/>
              </a:rPr>
              <a:t>í</a:t>
            </a:r>
            <a:r>
              <a:rPr sz="1200" spc="-5" dirty="0" smtClean="0">
                <a:latin typeface="Times New Roman"/>
                <a:cs typeface="Times New Roman"/>
              </a:rPr>
              <a:t>das</a:t>
            </a:r>
            <a:r>
              <a:rPr lang="pt-BR" sz="1200" spc="-5" dirty="0" smtClean="0">
                <a:latin typeface="Times New Roman"/>
                <a:cs typeface="Times New Roman"/>
              </a:rPr>
              <a:t>;</a:t>
            </a:r>
          </a:p>
          <a:p>
            <a:pPr marR="260985">
              <a:lnSpc>
                <a:spcPts val="1390"/>
              </a:lnSpc>
              <a:spcBef>
                <a:spcPts val="55"/>
              </a:spcBef>
            </a:pPr>
            <a:r>
              <a:rPr lang="pt-BR" sz="1200" spc="-5" dirty="0" smtClean="0">
                <a:latin typeface="Times New Roman"/>
                <a:cs typeface="Times New Roman"/>
              </a:rPr>
              <a:t>XIII.      </a:t>
            </a:r>
            <a:r>
              <a:rPr lang="pt-BR" sz="1200" dirty="0" smtClean="0">
                <a:latin typeface="Times New Roman" pitchFamily="18" charset="0"/>
                <a:cs typeface="Times New Roman" pitchFamily="18" charset="0"/>
              </a:rPr>
              <a:t>Expedir </a:t>
            </a:r>
            <a:r>
              <a:rPr lang="pt-BR" sz="1200" dirty="0">
                <a:latin typeface="Times New Roman" pitchFamily="18" charset="0"/>
                <a:cs typeface="Times New Roman" pitchFamily="18" charset="0"/>
              </a:rPr>
              <a:t>e assinar os atestados de estágio</a:t>
            </a:r>
            <a:endParaRPr lang="pt-BR" sz="1200" spc="-5" dirty="0" smtClean="0">
              <a:latin typeface="Times New Roman" pitchFamily="18" charset="0"/>
              <a:cs typeface="Times New Roman" pitchFamily="18" charset="0"/>
            </a:endParaRPr>
          </a:p>
          <a:p>
            <a:pPr marL="530860" marR="260985">
              <a:lnSpc>
                <a:spcPts val="1390"/>
              </a:lnSpc>
              <a:spcBef>
                <a:spcPts val="55"/>
              </a:spcBef>
            </a:pP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6596" y="6481317"/>
            <a:ext cx="5876925" cy="38227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1370"/>
              </a:lnSpc>
              <a:spcBef>
                <a:spcPts val="204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lang="pt-BR" sz="1200" b="1" spc="-10" dirty="0" smtClean="0">
                <a:latin typeface="Times New Roman"/>
                <a:cs typeface="Times New Roman"/>
              </a:rPr>
              <a:t>50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à </a:t>
            </a:r>
            <a:r>
              <a:rPr sz="1200" b="1" spc="-5" dirty="0">
                <a:latin typeface="Times New Roman"/>
                <a:cs typeface="Times New Roman"/>
              </a:rPr>
              <a:t>Coordenação de </a:t>
            </a:r>
            <a:r>
              <a:rPr sz="1200" b="1" spc="-10" dirty="0">
                <a:latin typeface="Times New Roman"/>
                <a:cs typeface="Times New Roman"/>
              </a:rPr>
              <a:t>Programas </a:t>
            </a:r>
            <a:r>
              <a:rPr sz="1200" b="1" dirty="0">
                <a:latin typeface="Times New Roman"/>
                <a:cs typeface="Times New Roman"/>
              </a:rPr>
              <a:t>e </a:t>
            </a:r>
            <a:r>
              <a:rPr sz="1200" b="1" spc="-5" dirty="0">
                <a:latin typeface="Times New Roman"/>
                <a:cs typeface="Times New Roman"/>
              </a:rPr>
              <a:t>Projetos de Extensão as seguintes  atribuições: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26007" y="8054720"/>
            <a:ext cx="2159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spc="-20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68094" y="9283394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16863" y="7002906"/>
            <a:ext cx="5627370" cy="283972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481965" marR="8890" indent="-356870" algn="just">
              <a:lnSpc>
                <a:spcPct val="96100"/>
              </a:lnSpc>
              <a:spcBef>
                <a:spcPts val="155"/>
              </a:spcBef>
              <a:buAutoNum type="romanUcPeriod"/>
              <a:tabLst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implantação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implementação dos programas, projetos </a:t>
            </a:r>
            <a:r>
              <a:rPr sz="1200" dirty="0">
                <a:latin typeface="Times New Roman"/>
                <a:cs typeface="Times New Roman"/>
              </a:rPr>
              <a:t>e ações de  </a:t>
            </a:r>
            <a:r>
              <a:rPr sz="1200" spc="-5" dirty="0">
                <a:latin typeface="Times New Roman"/>
                <a:cs typeface="Times New Roman"/>
              </a:rPr>
              <a:t>extensão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Campus,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10" dirty="0">
                <a:latin typeface="Times New Roman"/>
                <a:cs typeface="Times New Roman"/>
              </a:rPr>
              <a:t>base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legislação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nas </a:t>
            </a:r>
            <a:r>
              <a:rPr sz="1200" spc="-5" dirty="0">
                <a:latin typeface="Times New Roman"/>
                <a:cs typeface="Times New Roman"/>
              </a:rPr>
              <a:t>políticas aprovadas </a:t>
            </a:r>
            <a:r>
              <a:rPr sz="1200" spc="-10" dirty="0">
                <a:latin typeface="Times New Roman"/>
                <a:cs typeface="Times New Roman"/>
              </a:rPr>
              <a:t>pelo  Conselho </a:t>
            </a:r>
            <a:r>
              <a:rPr sz="1200" spc="-5" dirty="0">
                <a:latin typeface="Times New Roman"/>
                <a:cs typeface="Times New Roman"/>
              </a:rPr>
              <a:t>Superior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aquelas </a:t>
            </a:r>
            <a:r>
              <a:rPr sz="1200" spc="-5" dirty="0">
                <a:latin typeface="Times New Roman"/>
                <a:cs typeface="Times New Roman"/>
              </a:rPr>
              <a:t>advindas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políticas públicas aprovadas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spc="-15" dirty="0">
                <a:latin typeface="Times New Roman"/>
                <a:cs typeface="Times New Roman"/>
              </a:rPr>
              <a:t>do  </a:t>
            </a:r>
            <a:r>
              <a:rPr sz="1200" spc="-10" dirty="0">
                <a:latin typeface="Times New Roman"/>
                <a:cs typeface="Times New Roman"/>
              </a:rPr>
              <a:t>Ministério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Educação;</a:t>
            </a:r>
            <a:endParaRPr sz="1200">
              <a:latin typeface="Times New Roman"/>
              <a:cs typeface="Times New Roman"/>
            </a:endParaRPr>
          </a:p>
          <a:p>
            <a:pPr marL="481965" marR="10795" indent="-408940" algn="just">
              <a:lnSpc>
                <a:spcPts val="1390"/>
              </a:lnSpc>
              <a:spcBef>
                <a:spcPts val="15"/>
              </a:spcBef>
              <a:buAutoNum type="romanUcPeriod"/>
              <a:tabLst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Atuar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planejamento </a:t>
            </a:r>
            <a:r>
              <a:rPr sz="1200" spc="-5" dirty="0">
                <a:latin typeface="Times New Roman"/>
                <a:cs typeface="Times New Roman"/>
              </a:rPr>
              <a:t>estratégico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operacional,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vistas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definição </a:t>
            </a:r>
            <a:r>
              <a:rPr sz="1200" spc="-5" dirty="0">
                <a:latin typeface="Times New Roman"/>
                <a:cs typeface="Times New Roman"/>
              </a:rPr>
              <a:t>das  prioridades </a:t>
            </a:r>
            <a:r>
              <a:rPr sz="1200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área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extensão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81965" algn="just">
              <a:lnSpc>
                <a:spcPts val="1310"/>
              </a:lnSpc>
            </a:pPr>
            <a:r>
              <a:rPr sz="1200" spc="-5" dirty="0">
                <a:latin typeface="Times New Roman"/>
                <a:cs typeface="Times New Roman"/>
              </a:rPr>
              <a:t>Viabilizar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dirty="0">
                <a:latin typeface="Times New Roman"/>
                <a:cs typeface="Times New Roman"/>
              </a:rPr>
              <a:t>de ações de </a:t>
            </a:r>
            <a:r>
              <a:rPr sz="1200" spc="-10" dirty="0">
                <a:latin typeface="Times New Roman"/>
                <a:cs typeface="Times New Roman"/>
              </a:rPr>
              <a:t>extensão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promovam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-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integração</a:t>
            </a:r>
            <a:endParaRPr sz="1200">
              <a:latin typeface="Times New Roman"/>
              <a:cs typeface="Times New Roman"/>
            </a:endParaRPr>
          </a:p>
          <a:p>
            <a:pPr marL="481965" algn="just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científico-tecnológica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81965" marR="8255" indent="-469900" algn="just">
              <a:lnSpc>
                <a:spcPts val="1390"/>
              </a:lnSpc>
              <a:spcBef>
                <a:spcPts val="55"/>
              </a:spcBef>
              <a:buAutoNum type="romanUcPeriod" startAt="4"/>
              <a:tabLst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divulgação, </a:t>
            </a:r>
            <a:r>
              <a:rPr sz="1200" spc="-10" dirty="0">
                <a:latin typeface="Times New Roman"/>
                <a:cs typeface="Times New Roman"/>
              </a:rPr>
              <a:t>junto </a:t>
            </a:r>
            <a:r>
              <a:rPr sz="1200" spc="-5" dirty="0">
                <a:latin typeface="Times New Roman"/>
                <a:cs typeface="Times New Roman"/>
              </a:rPr>
              <a:t>às comunidades </a:t>
            </a:r>
            <a:r>
              <a:rPr sz="1200" spc="-10" dirty="0">
                <a:latin typeface="Times New Roman"/>
                <a:cs typeface="Times New Roman"/>
              </a:rPr>
              <a:t>interna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externa, dos resultados  obtidos </a:t>
            </a:r>
            <a:r>
              <a:rPr sz="1200" dirty="0">
                <a:latin typeface="Times New Roman"/>
                <a:cs typeface="Times New Roman"/>
              </a:rPr>
              <a:t>por </a:t>
            </a:r>
            <a:r>
              <a:rPr sz="1200" spc="-25" dirty="0">
                <a:latin typeface="Times New Roman"/>
                <a:cs typeface="Times New Roman"/>
              </a:rPr>
              <a:t>meio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programas, </a:t>
            </a:r>
            <a:r>
              <a:rPr sz="1200" dirty="0">
                <a:latin typeface="Times New Roman"/>
                <a:cs typeface="Times New Roman"/>
              </a:rPr>
              <a:t>projetos e ações de </a:t>
            </a:r>
            <a:r>
              <a:rPr sz="1200" spc="-5" dirty="0">
                <a:latin typeface="Times New Roman"/>
                <a:cs typeface="Times New Roman"/>
              </a:rPr>
              <a:t>extensão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81965" indent="-418465" algn="just">
              <a:lnSpc>
                <a:spcPts val="1310"/>
              </a:lnSpc>
              <a:buAutoNum type="romanUcPeriod" startAt="4"/>
              <a:tabLst>
                <a:tab pos="482600" algn="l"/>
              </a:tabLst>
            </a:pPr>
            <a:r>
              <a:rPr sz="1200" spc="-10" dirty="0">
                <a:latin typeface="Times New Roman"/>
                <a:cs typeface="Times New Roman"/>
              </a:rPr>
              <a:t>Avaliar </a:t>
            </a:r>
            <a:r>
              <a:rPr sz="1200" spc="-5" dirty="0">
                <a:latin typeface="Times New Roman"/>
                <a:cs typeface="Times New Roman"/>
              </a:rPr>
              <a:t>pesquisas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subsidiem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expansão das </a:t>
            </a:r>
            <a:r>
              <a:rPr sz="1200" dirty="0">
                <a:latin typeface="Times New Roman"/>
                <a:cs typeface="Times New Roman"/>
              </a:rPr>
              <a:t>ações de </a:t>
            </a:r>
            <a:r>
              <a:rPr sz="1200" spc="-10" dirty="0">
                <a:latin typeface="Times New Roman"/>
                <a:cs typeface="Times New Roman"/>
              </a:rPr>
              <a:t>extensão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81965" marR="12065" indent="-469900" algn="just">
              <a:lnSpc>
                <a:spcPts val="1370"/>
              </a:lnSpc>
              <a:spcBef>
                <a:spcPts val="80"/>
              </a:spcBef>
              <a:buAutoNum type="romanUcPeriod" startAt="4"/>
              <a:tabLst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as </a:t>
            </a:r>
            <a:r>
              <a:rPr sz="1200" dirty="0">
                <a:latin typeface="Times New Roman"/>
                <a:cs typeface="Times New Roman"/>
              </a:rPr>
              <a:t>ações do </a:t>
            </a:r>
            <a:r>
              <a:rPr sz="1200" spc="-10" dirty="0">
                <a:latin typeface="Times New Roman"/>
                <a:cs typeface="Times New Roman"/>
              </a:rPr>
              <a:t>Observatório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Mundo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Trabalho </a:t>
            </a:r>
            <a:r>
              <a:rPr sz="1200" dirty="0">
                <a:latin typeface="Times New Roman"/>
                <a:cs typeface="Times New Roman"/>
              </a:rPr>
              <a:t>e da </a:t>
            </a:r>
            <a:r>
              <a:rPr sz="1200" spc="-5" dirty="0">
                <a:latin typeface="Times New Roman"/>
                <a:cs typeface="Times New Roman"/>
              </a:rPr>
              <a:t>Educação  Profissional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Tecnológica </a:t>
            </a:r>
            <a:r>
              <a:rPr sz="1200" dirty="0">
                <a:latin typeface="Times New Roman"/>
                <a:cs typeface="Times New Roman"/>
              </a:rPr>
              <a:t>(EPT)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81965" marR="5080" algn="just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Viabilizar </a:t>
            </a:r>
            <a:r>
              <a:rPr sz="1200" dirty="0">
                <a:latin typeface="Times New Roman"/>
                <a:cs typeface="Times New Roman"/>
              </a:rPr>
              <a:t>ações de </a:t>
            </a:r>
            <a:r>
              <a:rPr sz="1200" spc="-10" dirty="0">
                <a:latin typeface="Times New Roman"/>
                <a:cs typeface="Times New Roman"/>
              </a:rPr>
              <a:t>formação inicial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continuada, presenciais </a:t>
            </a:r>
            <a:r>
              <a:rPr sz="1200" dirty="0">
                <a:latin typeface="Times New Roman"/>
                <a:cs typeface="Times New Roman"/>
              </a:rPr>
              <a:t>e a </a:t>
            </a:r>
            <a:r>
              <a:rPr sz="1200" spc="-5" dirty="0">
                <a:latin typeface="Times New Roman"/>
                <a:cs typeface="Times New Roman"/>
              </a:rPr>
              <a:t>distância, </a:t>
            </a:r>
            <a:r>
              <a:rPr sz="1200" spc="5" dirty="0">
                <a:latin typeface="Times New Roman"/>
                <a:cs typeface="Times New Roman"/>
              </a:rPr>
              <a:t>com  </a:t>
            </a:r>
            <a:r>
              <a:rPr sz="1200" spc="-5" dirty="0">
                <a:latin typeface="Times New Roman"/>
                <a:cs typeface="Times New Roman"/>
              </a:rPr>
              <a:t>vistas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atender </a:t>
            </a:r>
            <a:r>
              <a:rPr sz="1200" spc="5" dirty="0">
                <a:latin typeface="Times New Roman"/>
                <a:cs typeface="Times New Roman"/>
              </a:rPr>
              <a:t>as </a:t>
            </a:r>
            <a:r>
              <a:rPr sz="1200" spc="-5" dirty="0">
                <a:latin typeface="Times New Roman"/>
                <a:cs typeface="Times New Roman"/>
              </a:rPr>
              <a:t>especificidades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arranjos </a:t>
            </a:r>
            <a:r>
              <a:rPr sz="1200" dirty="0">
                <a:latin typeface="Times New Roman"/>
                <a:cs typeface="Times New Roman"/>
              </a:rPr>
              <a:t>produtivos </a:t>
            </a:r>
            <a:r>
              <a:rPr sz="1200" spc="-10" dirty="0">
                <a:latin typeface="Times New Roman"/>
                <a:cs typeface="Times New Roman"/>
              </a:rPr>
              <a:t>locais </a:t>
            </a:r>
            <a:r>
              <a:rPr sz="1200" spc="5" dirty="0">
                <a:latin typeface="Times New Roman"/>
                <a:cs typeface="Times New Roman"/>
              </a:rPr>
              <a:t>dos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municípios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  <a:p>
            <a:pPr marL="481965" algn="just">
              <a:lnSpc>
                <a:spcPts val="1355"/>
              </a:lnSpc>
            </a:pPr>
            <a:r>
              <a:rPr sz="1200" spc="-5" dirty="0">
                <a:latin typeface="Times New Roman"/>
                <a:cs typeface="Times New Roman"/>
              </a:rPr>
              <a:t>abrangência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6253" y="691641"/>
            <a:ext cx="32829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13030" marR="5080" indent="-100965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68094" y="1920366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16253" y="2270886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07109" y="2621660"/>
            <a:ext cx="3352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16863" y="691641"/>
            <a:ext cx="5625465" cy="2312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65">
              <a:lnSpc>
                <a:spcPts val="141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Manter </a:t>
            </a:r>
            <a:r>
              <a:rPr sz="1200" spc="-10" dirty="0">
                <a:latin typeface="Times New Roman"/>
                <a:cs typeface="Times New Roman"/>
              </a:rPr>
              <a:t>atualizado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Banco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Dados dos Egressos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81965" marR="5715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Disponibilizar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Banco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Dados acerca das Cadeias Produtivas </a:t>
            </a:r>
            <a:r>
              <a:rPr sz="1200" dirty="0">
                <a:latin typeface="Times New Roman"/>
                <a:cs typeface="Times New Roman"/>
              </a:rPr>
              <a:t>oriundas </a:t>
            </a:r>
            <a:r>
              <a:rPr sz="1200" spc="-5" dirty="0">
                <a:latin typeface="Times New Roman"/>
                <a:cs typeface="Times New Roman"/>
              </a:rPr>
              <a:t>das  pesquisas realizadas </a:t>
            </a:r>
            <a:r>
              <a:rPr sz="1200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área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abrangência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81965" marR="9525" indent="-417830">
              <a:lnSpc>
                <a:spcPts val="1370"/>
              </a:lnSpc>
              <a:spcBef>
                <a:spcPts val="20"/>
              </a:spcBef>
              <a:buAutoNum type="romanUcPeriod" startAt="10"/>
              <a:tabLst>
                <a:tab pos="481965" algn="l"/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Desenvolver instrumentospara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acompanhamento dos </a:t>
            </a:r>
            <a:r>
              <a:rPr sz="1200" spc="-10" dirty="0">
                <a:latin typeface="Times New Roman"/>
                <a:cs typeface="Times New Roman"/>
              </a:rPr>
              <a:t>programas, </a:t>
            </a:r>
            <a:r>
              <a:rPr sz="1200" spc="-5" dirty="0">
                <a:latin typeface="Times New Roman"/>
                <a:cs typeface="Times New Roman"/>
              </a:rPr>
              <a:t>projetos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ações 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extensão, </a:t>
            </a:r>
            <a:r>
              <a:rPr sz="1200" spc="-10" dirty="0">
                <a:latin typeface="Times New Roman"/>
                <a:cs typeface="Times New Roman"/>
              </a:rPr>
              <a:t>integradas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Pró-reitoria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Extensão;</a:t>
            </a:r>
            <a:endParaRPr sz="1200">
              <a:latin typeface="Times New Roman"/>
              <a:cs typeface="Times New Roman"/>
            </a:endParaRPr>
          </a:p>
          <a:p>
            <a:pPr marL="481965" marR="5080" indent="-469900">
              <a:lnSpc>
                <a:spcPts val="1370"/>
              </a:lnSpc>
              <a:spcBef>
                <a:spcPts val="20"/>
              </a:spcBef>
              <a:buAutoNum type="romanUcPeriod" startAt="10"/>
              <a:tabLst>
                <a:tab pos="481965" algn="l"/>
                <a:tab pos="482600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participação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vários </a:t>
            </a:r>
            <a:r>
              <a:rPr sz="1200" dirty="0">
                <a:latin typeface="Times New Roman"/>
                <a:cs typeface="Times New Roman"/>
              </a:rPr>
              <a:t>segmentos da </a:t>
            </a:r>
            <a:r>
              <a:rPr sz="1200" spc="-5" dirty="0">
                <a:latin typeface="Times New Roman"/>
                <a:cs typeface="Times New Roman"/>
              </a:rPr>
              <a:t>sociedade, </a:t>
            </a:r>
            <a:r>
              <a:rPr sz="1200" spc="30" dirty="0">
                <a:latin typeface="Times New Roman"/>
                <a:cs typeface="Times New Roman"/>
              </a:rPr>
              <a:t>em </a:t>
            </a:r>
            <a:r>
              <a:rPr sz="1200" spc="5" dirty="0">
                <a:latin typeface="Times New Roman"/>
                <a:cs typeface="Times New Roman"/>
              </a:rPr>
              <a:t>projetos </a:t>
            </a:r>
            <a:r>
              <a:rPr sz="1200" spc="-15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Campus, </a:t>
            </a:r>
            <a:r>
              <a:rPr sz="1200" dirty="0">
                <a:latin typeface="Times New Roman"/>
                <a:cs typeface="Times New Roman"/>
              </a:rPr>
              <a:t>voltados à </a:t>
            </a:r>
            <a:r>
              <a:rPr sz="1200" spc="-10" dirty="0">
                <a:latin typeface="Times New Roman"/>
                <a:cs typeface="Times New Roman"/>
              </a:rPr>
              <a:t>inclusão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social;</a:t>
            </a:r>
            <a:endParaRPr sz="1200">
              <a:latin typeface="Times New Roman"/>
              <a:cs typeface="Times New Roman"/>
            </a:endParaRPr>
          </a:p>
          <a:p>
            <a:pPr marL="481965" marR="13335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Garantir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integridade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patrimônio </a:t>
            </a:r>
            <a:r>
              <a:rPr sz="1200" dirty="0">
                <a:latin typeface="Times New Roman"/>
                <a:cs typeface="Times New Roman"/>
              </a:rPr>
              <a:t>tangível e </a:t>
            </a:r>
            <a:r>
              <a:rPr sz="1200" spc="-5" dirty="0">
                <a:latin typeface="Times New Roman"/>
                <a:cs typeface="Times New Roman"/>
              </a:rPr>
              <a:t>intangível </a:t>
            </a:r>
            <a:r>
              <a:rPr sz="1200" dirty="0">
                <a:latin typeface="Times New Roman"/>
                <a:cs typeface="Times New Roman"/>
              </a:rPr>
              <a:t>sob a </a:t>
            </a:r>
            <a:r>
              <a:rPr sz="1200" spc="-5" dirty="0">
                <a:latin typeface="Times New Roman"/>
                <a:cs typeface="Times New Roman"/>
              </a:rPr>
              <a:t>responsabilidade </a:t>
            </a:r>
            <a:r>
              <a:rPr sz="1200" spc="10" dirty="0">
                <a:latin typeface="Times New Roman"/>
                <a:cs typeface="Times New Roman"/>
              </a:rPr>
              <a:t>da  </a:t>
            </a:r>
            <a:r>
              <a:rPr sz="1200" spc="-5" dirty="0">
                <a:latin typeface="Times New Roman"/>
                <a:cs typeface="Times New Roman"/>
              </a:rPr>
              <a:t>Coordenação;</a:t>
            </a:r>
            <a:endParaRPr sz="1200">
              <a:latin typeface="Times New Roman"/>
              <a:cs typeface="Times New Roman"/>
            </a:endParaRPr>
          </a:p>
          <a:p>
            <a:pPr marL="481965" marR="13970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Apresentar </a:t>
            </a:r>
            <a:r>
              <a:rPr sz="1200" spc="-10" dirty="0">
                <a:latin typeface="Times New Roman"/>
                <a:cs typeface="Times New Roman"/>
              </a:rPr>
              <a:t>relatórios </a:t>
            </a:r>
            <a:r>
              <a:rPr sz="1200" dirty="0">
                <a:latin typeface="Times New Roman"/>
                <a:cs typeface="Times New Roman"/>
              </a:rPr>
              <a:t>e prestar </a:t>
            </a:r>
            <a:r>
              <a:rPr sz="1200" spc="-10" dirty="0">
                <a:latin typeface="Times New Roman"/>
                <a:cs typeface="Times New Roman"/>
              </a:rPr>
              <a:t>informações </a:t>
            </a:r>
            <a:r>
              <a:rPr sz="1200" spc="-5" dirty="0">
                <a:latin typeface="Times New Roman"/>
                <a:cs typeface="Times New Roman"/>
              </a:rPr>
              <a:t>ao Departamento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Extensão, quando  </a:t>
            </a:r>
            <a:r>
              <a:rPr sz="1200" dirty="0">
                <a:latin typeface="Times New Roman"/>
                <a:cs typeface="Times New Roman"/>
              </a:rPr>
              <a:t>forem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solicitados;</a:t>
            </a:r>
            <a:endParaRPr sz="1200">
              <a:latin typeface="Times New Roman"/>
              <a:cs typeface="Times New Roman"/>
            </a:endParaRPr>
          </a:p>
          <a:p>
            <a:pPr marL="481965" marR="10160">
              <a:lnSpc>
                <a:spcPts val="137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Executar outras funções que, </a:t>
            </a:r>
            <a:r>
              <a:rPr sz="1200" dirty="0">
                <a:latin typeface="Times New Roman"/>
                <a:cs typeface="Times New Roman"/>
              </a:rPr>
              <a:t>por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natureza,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estejam afetas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tenham  </a:t>
            </a:r>
            <a:r>
              <a:rPr sz="1200" spc="-10" dirty="0">
                <a:latin typeface="Times New Roman"/>
                <a:cs typeface="Times New Roman"/>
              </a:rPr>
              <a:t>sido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atribuídas.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66596" y="3237356"/>
            <a:ext cx="5880735" cy="6617334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370"/>
              </a:lnSpc>
              <a:spcBef>
                <a:spcPts val="200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pc="-5" smtClean="0">
                <a:latin typeface="Times New Roman"/>
                <a:cs typeface="Times New Roman"/>
              </a:rPr>
              <a:t>5</a:t>
            </a:r>
            <a:r>
              <a:rPr lang="pt-BR" sz="1200" b="1" spc="-5" dirty="0" smtClean="0">
                <a:latin typeface="Times New Roman"/>
                <a:cs typeface="Times New Roman"/>
              </a:rPr>
              <a:t>1</a:t>
            </a:r>
            <a:r>
              <a:rPr sz="1200" b="1" spc="-5" smtClean="0">
                <a:latin typeface="Times New Roman"/>
                <a:cs typeface="Times New Roman"/>
              </a:rPr>
              <a:t>º</a:t>
            </a:r>
            <a:r>
              <a:rPr sz="1200" b="1" spc="-5" dirty="0">
                <a:latin typeface="Times New Roman"/>
                <a:cs typeface="Times New Roman"/>
              </a:rPr>
              <a:t>. Competem </a:t>
            </a:r>
            <a:r>
              <a:rPr sz="1200" b="1" dirty="0">
                <a:latin typeface="Times New Roman"/>
                <a:cs typeface="Times New Roman"/>
              </a:rPr>
              <a:t>ao </a:t>
            </a:r>
            <a:r>
              <a:rPr sz="1200" b="1" spc="-5" dirty="0">
                <a:latin typeface="Times New Roman"/>
                <a:cs typeface="Times New Roman"/>
              </a:rPr>
              <a:t>Setor de </a:t>
            </a:r>
            <a:r>
              <a:rPr sz="1200" b="1" spc="-10" dirty="0">
                <a:latin typeface="Times New Roman"/>
                <a:cs typeface="Times New Roman"/>
              </a:rPr>
              <a:t>Observatório </a:t>
            </a:r>
            <a:r>
              <a:rPr sz="1200" b="1" spc="-5" dirty="0">
                <a:latin typeface="Times New Roman"/>
                <a:cs typeface="Times New Roman"/>
              </a:rPr>
              <a:t>do </a:t>
            </a:r>
            <a:r>
              <a:rPr sz="1200" b="1" dirty="0">
                <a:latin typeface="Times New Roman"/>
                <a:cs typeface="Times New Roman"/>
              </a:rPr>
              <a:t>Mundo </a:t>
            </a:r>
            <a:r>
              <a:rPr sz="1200" b="1" spc="-5" dirty="0">
                <a:latin typeface="Times New Roman"/>
                <a:cs typeface="Times New Roman"/>
              </a:rPr>
              <a:t>do </a:t>
            </a:r>
            <a:r>
              <a:rPr sz="1200" b="1" spc="-10" dirty="0">
                <a:latin typeface="Times New Roman"/>
                <a:cs typeface="Times New Roman"/>
              </a:rPr>
              <a:t>Trabalho </a:t>
            </a:r>
            <a:r>
              <a:rPr sz="1200" b="1" spc="-5" dirty="0">
                <a:latin typeface="Times New Roman"/>
                <a:cs typeface="Times New Roman"/>
              </a:rPr>
              <a:t>(OMT) as seguintes  atribuições:</a:t>
            </a:r>
            <a:endParaRPr sz="1200">
              <a:latin typeface="Times New Roman"/>
              <a:cs typeface="Times New Roman"/>
            </a:endParaRPr>
          </a:p>
          <a:p>
            <a:pPr marL="732155" marR="13335" indent="-271780" algn="just">
              <a:lnSpc>
                <a:spcPct val="111700"/>
              </a:lnSpc>
              <a:spcBef>
                <a:spcPts val="1095"/>
              </a:spcBef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Propor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Extensão ações para </a:t>
            </a:r>
            <a:r>
              <a:rPr sz="1200" spc="-5" dirty="0">
                <a:latin typeface="Times New Roman"/>
                <a:cs typeface="Times New Roman"/>
              </a:rPr>
              <a:t>dinamizar, </a:t>
            </a:r>
            <a:r>
              <a:rPr sz="1200" spc="-10" dirty="0">
                <a:latin typeface="Times New Roman"/>
                <a:cs typeface="Times New Roman"/>
              </a:rPr>
              <a:t>sistematizar </a:t>
            </a:r>
            <a:r>
              <a:rPr sz="1200" dirty="0">
                <a:latin typeface="Times New Roman"/>
                <a:cs typeface="Times New Roman"/>
              </a:rPr>
              <a:t>e disponibilizar  </a:t>
            </a:r>
            <a:r>
              <a:rPr sz="1200" spc="-5" dirty="0">
                <a:latin typeface="Times New Roman"/>
                <a:cs typeface="Times New Roman"/>
              </a:rPr>
              <a:t>as informações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serviços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egressos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732155" marR="10160" indent="-271780" algn="just">
              <a:lnSpc>
                <a:spcPct val="110000"/>
              </a:lnSpc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Propor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elaboração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diretrizes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estratégias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10" dirty="0">
                <a:latin typeface="Times New Roman"/>
                <a:cs typeface="Times New Roman"/>
              </a:rPr>
              <a:t>definir,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acordo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 </a:t>
            </a:r>
            <a:r>
              <a:rPr sz="1200" spc="-5" dirty="0">
                <a:latin typeface="Times New Roman"/>
                <a:cs typeface="Times New Roman"/>
              </a:rPr>
              <a:t>política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extensão, </a:t>
            </a:r>
            <a:r>
              <a:rPr sz="1200" spc="-10" dirty="0">
                <a:latin typeface="Times New Roman"/>
                <a:cs typeface="Times New Roman"/>
              </a:rPr>
              <a:t>mecanismos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acompanhamento dos </a:t>
            </a:r>
            <a:r>
              <a:rPr sz="1200" spc="-10" dirty="0">
                <a:latin typeface="Times New Roman"/>
                <a:cs typeface="Times New Roman"/>
              </a:rPr>
              <a:t>egressos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 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referência às demandas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sociedade;</a:t>
            </a:r>
            <a:endParaRPr sz="1200">
              <a:latin typeface="Times New Roman"/>
              <a:cs typeface="Times New Roman"/>
            </a:endParaRPr>
          </a:p>
          <a:p>
            <a:pPr marL="732155" marR="17145" indent="-271780" algn="just">
              <a:lnSpc>
                <a:spcPct val="110000"/>
              </a:lnSpc>
              <a:spcBef>
                <a:spcPts val="5"/>
              </a:spcBef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Propor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estudos, </a:t>
            </a:r>
            <a:r>
              <a:rPr sz="1200" spc="-10" dirty="0">
                <a:latin typeface="Times New Roman"/>
                <a:cs typeface="Times New Roman"/>
              </a:rPr>
              <a:t>pesquisas, </a:t>
            </a:r>
            <a:r>
              <a:rPr sz="1200" spc="-5" dirty="0">
                <a:latin typeface="Times New Roman"/>
                <a:cs typeface="Times New Roman"/>
              </a:rPr>
              <a:t>eventos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serviços </a:t>
            </a:r>
            <a:r>
              <a:rPr sz="1200" spc="-5" dirty="0">
                <a:latin typeface="Times New Roman"/>
                <a:cs typeface="Times New Roman"/>
              </a:rPr>
              <a:t>sobre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egresso  </a:t>
            </a:r>
            <a:r>
              <a:rPr sz="1200" dirty="0">
                <a:latin typeface="Times New Roman"/>
                <a:cs typeface="Times New Roman"/>
              </a:rPr>
              <a:t>e o </a:t>
            </a:r>
            <a:r>
              <a:rPr sz="1200" spc="-15" dirty="0">
                <a:latin typeface="Times New Roman"/>
                <a:cs typeface="Times New Roman"/>
              </a:rPr>
              <a:t>mundo do </a:t>
            </a:r>
            <a:r>
              <a:rPr sz="1200" spc="-5" dirty="0">
                <a:latin typeface="Times New Roman"/>
                <a:cs typeface="Times New Roman"/>
              </a:rPr>
              <a:t>trabalho em </a:t>
            </a:r>
            <a:r>
              <a:rPr sz="1200" spc="-10" dirty="0">
                <a:latin typeface="Times New Roman"/>
                <a:cs typeface="Times New Roman"/>
              </a:rPr>
              <a:t>suas múltiplas </a:t>
            </a:r>
            <a:r>
              <a:rPr sz="1200" spc="-5" dirty="0">
                <a:latin typeface="Times New Roman"/>
                <a:cs typeface="Times New Roman"/>
              </a:rPr>
              <a:t>dimensões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forma </a:t>
            </a:r>
            <a:r>
              <a:rPr sz="1200" spc="-5" dirty="0">
                <a:latin typeface="Times New Roman"/>
                <a:cs typeface="Times New Roman"/>
              </a:rPr>
              <a:t>articulada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as  áreas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5" dirty="0">
                <a:latin typeface="Times New Roman"/>
                <a:cs typeface="Times New Roman"/>
              </a:rPr>
              <a:t>ensino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pesquisa;</a:t>
            </a:r>
            <a:endParaRPr sz="1200">
              <a:latin typeface="Times New Roman"/>
              <a:cs typeface="Times New Roman"/>
            </a:endParaRPr>
          </a:p>
          <a:p>
            <a:pPr marL="732155" marR="19685" indent="-271780" algn="just">
              <a:lnSpc>
                <a:spcPct val="110000"/>
              </a:lnSpc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Participar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elaboração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implementação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política </a:t>
            </a:r>
            <a:r>
              <a:rPr sz="1200" spc="-5" dirty="0">
                <a:latin typeface="Times New Roman"/>
                <a:cs typeface="Times New Roman"/>
              </a:rPr>
              <a:t>institucional </a:t>
            </a:r>
            <a:r>
              <a:rPr sz="1200" dirty="0">
                <a:latin typeface="Times New Roman"/>
                <a:cs typeface="Times New Roman"/>
              </a:rPr>
              <a:t>do  </a:t>
            </a:r>
            <a:r>
              <a:rPr sz="1200" spc="-10" dirty="0">
                <a:latin typeface="Times New Roman"/>
                <a:cs typeface="Times New Roman"/>
              </a:rPr>
              <a:t>egresso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do mundo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trabalho;</a:t>
            </a:r>
            <a:endParaRPr sz="1200">
              <a:latin typeface="Times New Roman"/>
              <a:cs typeface="Times New Roman"/>
            </a:endParaRPr>
          </a:p>
          <a:p>
            <a:pPr marL="732155" marR="12700" indent="-271780" algn="just">
              <a:lnSpc>
                <a:spcPct val="110000"/>
              </a:lnSpc>
              <a:spcBef>
                <a:spcPts val="25"/>
              </a:spcBef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Participar, em </a:t>
            </a:r>
            <a:r>
              <a:rPr sz="1200" dirty="0">
                <a:latin typeface="Times New Roman"/>
                <a:cs typeface="Times New Roman"/>
              </a:rPr>
              <a:t>conjunto </a:t>
            </a:r>
            <a:r>
              <a:rPr sz="1200" spc="-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PROEX,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estruturação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redes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parceiros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colaboradores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10" dirty="0">
                <a:latin typeface="Times New Roman"/>
                <a:cs typeface="Times New Roman"/>
              </a:rPr>
              <a:t>análise, </a:t>
            </a:r>
            <a:r>
              <a:rPr sz="1200" spc="-5" dirty="0">
                <a:latin typeface="Times New Roman"/>
                <a:cs typeface="Times New Roman"/>
              </a:rPr>
              <a:t>produção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sistematização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informação </a:t>
            </a:r>
            <a:r>
              <a:rPr sz="1200" spc="-15" dirty="0">
                <a:latin typeface="Times New Roman"/>
                <a:cs typeface="Times New Roman"/>
              </a:rPr>
              <a:t>do mundo do  </a:t>
            </a:r>
            <a:r>
              <a:rPr sz="1200" spc="-5" dirty="0">
                <a:latin typeface="Times New Roman"/>
                <a:cs typeface="Times New Roman"/>
              </a:rPr>
              <a:t>trabalho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10" dirty="0">
                <a:latin typeface="Times New Roman"/>
                <a:cs typeface="Times New Roman"/>
              </a:rPr>
              <a:t>proposição </a:t>
            </a:r>
            <a:r>
              <a:rPr sz="1200" dirty="0">
                <a:latin typeface="Times New Roman"/>
                <a:cs typeface="Times New Roman"/>
              </a:rPr>
              <a:t>de ações </a:t>
            </a:r>
            <a:r>
              <a:rPr sz="1200" spc="1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aperfeiçoamento </a:t>
            </a:r>
            <a:r>
              <a:rPr sz="1200" spc="-10" dirty="0">
                <a:latin typeface="Times New Roman"/>
                <a:cs typeface="Times New Roman"/>
              </a:rPr>
              <a:t>desses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campos;</a:t>
            </a:r>
            <a:endParaRPr sz="1200">
              <a:latin typeface="Times New Roman"/>
              <a:cs typeface="Times New Roman"/>
            </a:endParaRPr>
          </a:p>
          <a:p>
            <a:pPr marL="732155" indent="-271780" algn="just">
              <a:lnSpc>
                <a:spcPct val="100000"/>
              </a:lnSpc>
              <a:spcBef>
                <a:spcPts val="145"/>
              </a:spcBef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Manter atualizados arquivos </a:t>
            </a:r>
            <a:r>
              <a:rPr sz="1200" dirty="0">
                <a:latin typeface="Times New Roman"/>
                <a:cs typeface="Times New Roman"/>
              </a:rPr>
              <a:t>e dados </a:t>
            </a:r>
            <a:r>
              <a:rPr sz="1200" spc="-5" dirty="0">
                <a:latin typeface="Times New Roman"/>
                <a:cs typeface="Times New Roman"/>
              </a:rPr>
              <a:t>referentes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egressos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732155" indent="-271780" algn="just">
              <a:lnSpc>
                <a:spcPct val="100000"/>
              </a:lnSpc>
              <a:spcBef>
                <a:spcPts val="145"/>
              </a:spcBef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Encaminhar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chefia </a:t>
            </a:r>
            <a:r>
              <a:rPr sz="1200" spc="-5" dirty="0">
                <a:latin typeface="Times New Roman"/>
                <a:cs typeface="Times New Roman"/>
              </a:rPr>
              <a:t>imediata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desenvolvidas </a:t>
            </a:r>
            <a:r>
              <a:rPr sz="1200" spc="-10" dirty="0">
                <a:latin typeface="Times New Roman"/>
                <a:cs typeface="Times New Roman"/>
              </a:rPr>
              <a:t>pelo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setor;</a:t>
            </a:r>
            <a:endParaRPr sz="1200">
              <a:latin typeface="Times New Roman"/>
              <a:cs typeface="Times New Roman"/>
            </a:endParaRPr>
          </a:p>
          <a:p>
            <a:pPr marL="732155" marR="15875" indent="-271780" algn="just">
              <a:lnSpc>
                <a:spcPct val="110000"/>
              </a:lnSpc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Garantir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integridade </a:t>
            </a:r>
            <a:r>
              <a:rPr sz="1200" spc="5" dirty="0">
                <a:latin typeface="Times New Roman"/>
                <a:cs typeface="Times New Roman"/>
              </a:rPr>
              <a:t>do </a:t>
            </a:r>
            <a:r>
              <a:rPr sz="1200" spc="-15" dirty="0">
                <a:latin typeface="Times New Roman"/>
                <a:cs typeface="Times New Roman"/>
              </a:rPr>
              <a:t>patrimônio </a:t>
            </a:r>
            <a:r>
              <a:rPr sz="1200" spc="-5" dirty="0">
                <a:latin typeface="Times New Roman"/>
                <a:cs typeface="Times New Roman"/>
              </a:rPr>
              <a:t>tangível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intangível </a:t>
            </a:r>
            <a:r>
              <a:rPr sz="1200" dirty="0">
                <a:latin typeface="Times New Roman"/>
                <a:cs typeface="Times New Roman"/>
              </a:rPr>
              <a:t>sob a </a:t>
            </a:r>
            <a:r>
              <a:rPr sz="1200" spc="-5" dirty="0">
                <a:latin typeface="Times New Roman"/>
                <a:cs typeface="Times New Roman"/>
              </a:rPr>
              <a:t>responsabilidade 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Coordenação.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50">
              <a:latin typeface="Times New Roman"/>
              <a:cs typeface="Times New Roman"/>
            </a:endParaRPr>
          </a:p>
          <a:p>
            <a:pPr marL="12700" marR="13970">
              <a:lnSpc>
                <a:spcPts val="1390"/>
              </a:lnSpc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5</a:t>
            </a:r>
            <a:r>
              <a:rPr lang="pt-BR" sz="1200" b="1" dirty="0" smtClean="0">
                <a:latin typeface="Times New Roman"/>
                <a:cs typeface="Times New Roman"/>
              </a:rPr>
              <a:t>2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</a:t>
            </a:r>
            <a:r>
              <a:rPr sz="1200" b="1" spc="-5" dirty="0">
                <a:latin typeface="Times New Roman"/>
                <a:cs typeface="Times New Roman"/>
              </a:rPr>
              <a:t>Comitê Gestor </a:t>
            </a:r>
            <a:r>
              <a:rPr sz="1200" b="1" spc="-15" dirty="0">
                <a:latin typeface="Times New Roman"/>
                <a:cs typeface="Times New Roman"/>
              </a:rPr>
              <a:t>Interno </a:t>
            </a:r>
            <a:r>
              <a:rPr sz="1200" b="1" spc="-5" dirty="0">
                <a:latin typeface="Times New Roman"/>
                <a:cs typeface="Times New Roman"/>
              </a:rPr>
              <a:t>de Acompanhamento </a:t>
            </a:r>
            <a:r>
              <a:rPr sz="1200" b="1" dirty="0">
                <a:latin typeface="Times New Roman"/>
                <a:cs typeface="Times New Roman"/>
              </a:rPr>
              <a:t>aos </a:t>
            </a:r>
            <a:r>
              <a:rPr sz="1200" b="1" spc="-10" dirty="0">
                <a:latin typeface="Times New Roman"/>
                <a:cs typeface="Times New Roman"/>
              </a:rPr>
              <a:t>Egressos  (CEGIPE) </a:t>
            </a:r>
            <a:r>
              <a:rPr sz="1200" b="1" spc="-5" dirty="0">
                <a:latin typeface="Times New Roman"/>
                <a:cs typeface="Times New Roman"/>
              </a:rPr>
              <a:t>as seguintes</a:t>
            </a:r>
            <a:r>
              <a:rPr sz="1200" b="1" spc="3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00">
              <a:latin typeface="Times New Roman"/>
              <a:cs typeface="Times New Roman"/>
            </a:endParaRPr>
          </a:p>
          <a:p>
            <a:pPr marL="732155" marR="11430" indent="-268605" algn="just">
              <a:lnSpc>
                <a:spcPct val="96100"/>
              </a:lnSpc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Fomentar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processo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aproximação </a:t>
            </a:r>
            <a:r>
              <a:rPr sz="1200" dirty="0">
                <a:latin typeface="Times New Roman"/>
                <a:cs typeface="Times New Roman"/>
              </a:rPr>
              <a:t>entre o </a:t>
            </a:r>
            <a:r>
              <a:rPr sz="1200" spc="-5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seus </a:t>
            </a:r>
            <a:r>
              <a:rPr sz="1200" spc="-5" dirty="0">
                <a:latin typeface="Times New Roman"/>
                <a:cs typeface="Times New Roman"/>
              </a:rPr>
              <a:t>egressos, por </a:t>
            </a:r>
            <a:r>
              <a:rPr sz="1200" spc="-25" dirty="0">
                <a:latin typeface="Times New Roman"/>
                <a:cs typeface="Times New Roman"/>
              </a:rPr>
              <a:t>meio </a:t>
            </a:r>
            <a:r>
              <a:rPr sz="1200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planejamento </a:t>
            </a:r>
            <a:r>
              <a:rPr sz="1200" dirty="0">
                <a:latin typeface="Times New Roman"/>
                <a:cs typeface="Times New Roman"/>
              </a:rPr>
              <a:t>e da </a:t>
            </a:r>
            <a:r>
              <a:rPr sz="1200" spc="-10" dirty="0">
                <a:latin typeface="Times New Roman"/>
                <a:cs typeface="Times New Roman"/>
              </a:rPr>
              <a:t>execução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ações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extensão,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5" dirty="0">
                <a:latin typeface="Times New Roman"/>
                <a:cs typeface="Times New Roman"/>
              </a:rPr>
              <a:t>forma </a:t>
            </a:r>
            <a:r>
              <a:rPr sz="1200" spc="-5" dirty="0">
                <a:latin typeface="Times New Roman"/>
                <a:cs typeface="Times New Roman"/>
              </a:rPr>
              <a:t>articulada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o  </a:t>
            </a:r>
            <a:r>
              <a:rPr sz="1200" spc="-10" dirty="0">
                <a:latin typeface="Times New Roman"/>
                <a:cs typeface="Times New Roman"/>
              </a:rPr>
              <a:t>Ensino </a:t>
            </a:r>
            <a:r>
              <a:rPr sz="1200" dirty="0">
                <a:latin typeface="Times New Roman"/>
                <a:cs typeface="Times New Roman"/>
              </a:rPr>
              <a:t>e a </a:t>
            </a:r>
            <a:r>
              <a:rPr sz="1200" spc="-10" dirty="0">
                <a:latin typeface="Times New Roman"/>
                <a:cs typeface="Times New Roman"/>
              </a:rPr>
              <a:t>Pesquisa, </a:t>
            </a:r>
            <a:r>
              <a:rPr sz="1200" spc="-5" dirty="0">
                <a:latin typeface="Times New Roman"/>
                <a:cs typeface="Times New Roman"/>
              </a:rPr>
              <a:t>podendo </a:t>
            </a:r>
            <a:r>
              <a:rPr sz="1200" spc="-10" dirty="0">
                <a:latin typeface="Times New Roman"/>
                <a:cs typeface="Times New Roman"/>
              </a:rPr>
              <a:t>ser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cunho </a:t>
            </a:r>
            <a:r>
              <a:rPr sz="1200" spc="-5" dirty="0">
                <a:latin typeface="Times New Roman"/>
                <a:cs typeface="Times New Roman"/>
              </a:rPr>
              <a:t>educativo, </a:t>
            </a:r>
            <a:r>
              <a:rPr sz="1200" dirty="0">
                <a:latin typeface="Times New Roman"/>
                <a:cs typeface="Times New Roman"/>
              </a:rPr>
              <a:t>técnico, </a:t>
            </a:r>
            <a:r>
              <a:rPr sz="1200" spc="-10" dirty="0">
                <a:latin typeface="Times New Roman"/>
                <a:cs typeface="Times New Roman"/>
              </a:rPr>
              <a:t>científico,  </a:t>
            </a:r>
            <a:r>
              <a:rPr sz="1200" spc="-5" dirty="0">
                <a:latin typeface="Times New Roman"/>
                <a:cs typeface="Times New Roman"/>
              </a:rPr>
              <a:t>tecnológico, </a:t>
            </a:r>
            <a:r>
              <a:rPr sz="1200" spc="-10" dirty="0">
                <a:latin typeface="Times New Roman"/>
                <a:cs typeface="Times New Roman"/>
              </a:rPr>
              <a:t>esportivo </a:t>
            </a:r>
            <a:r>
              <a:rPr sz="1200" spc="10" dirty="0">
                <a:latin typeface="Times New Roman"/>
                <a:cs typeface="Times New Roman"/>
              </a:rPr>
              <a:t>ou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artístico-cultural;</a:t>
            </a:r>
            <a:endParaRPr sz="1200">
              <a:latin typeface="Times New Roman"/>
              <a:cs typeface="Times New Roman"/>
            </a:endParaRPr>
          </a:p>
          <a:p>
            <a:pPr marL="732155" indent="-268605" algn="just">
              <a:lnSpc>
                <a:spcPts val="1345"/>
              </a:lnSpc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Desenvolver as </a:t>
            </a:r>
            <a:r>
              <a:rPr sz="1200" dirty="0">
                <a:latin typeface="Times New Roman"/>
                <a:cs typeface="Times New Roman"/>
              </a:rPr>
              <a:t>ações de </a:t>
            </a:r>
            <a:r>
              <a:rPr sz="1200" spc="-5" dirty="0">
                <a:latin typeface="Times New Roman"/>
                <a:cs typeface="Times New Roman"/>
              </a:rPr>
              <a:t>extensão voltadas </a:t>
            </a:r>
            <a:r>
              <a:rPr sz="1200" spc="5" dirty="0">
                <a:latin typeface="Times New Roman"/>
                <a:cs typeface="Times New Roman"/>
              </a:rPr>
              <a:t>para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atendimento aos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egressos,</a:t>
            </a:r>
            <a:endParaRPr sz="1200">
              <a:latin typeface="Times New Roman"/>
              <a:cs typeface="Times New Roman"/>
            </a:endParaRPr>
          </a:p>
          <a:p>
            <a:pPr marL="732155" marR="13335" algn="just">
              <a:lnSpc>
                <a:spcPct val="95500"/>
              </a:lnSpc>
              <a:spcBef>
                <a:spcPts val="45"/>
              </a:spcBef>
            </a:pPr>
            <a:r>
              <a:rPr sz="1200" spc="-5" dirty="0">
                <a:latin typeface="Times New Roman"/>
                <a:cs typeface="Times New Roman"/>
              </a:rPr>
              <a:t>respeitando as competências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gestão </a:t>
            </a:r>
            <a:r>
              <a:rPr sz="1200" spc="-10" dirty="0">
                <a:latin typeface="Times New Roman"/>
                <a:cs typeface="Times New Roman"/>
              </a:rPr>
              <a:t>extensionista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demais </a:t>
            </a:r>
            <a:r>
              <a:rPr sz="1200" dirty="0">
                <a:latin typeface="Times New Roman"/>
                <a:cs typeface="Times New Roman"/>
              </a:rPr>
              <a:t>áreas de </a:t>
            </a:r>
            <a:r>
              <a:rPr sz="1200" spc="-10" dirty="0">
                <a:latin typeface="Times New Roman"/>
                <a:cs typeface="Times New Roman"/>
              </a:rPr>
              <a:t>ensino,  </a:t>
            </a:r>
            <a:r>
              <a:rPr sz="1200" spc="-5" dirty="0">
                <a:latin typeface="Times New Roman"/>
                <a:cs typeface="Times New Roman"/>
              </a:rPr>
              <a:t>pesquisa, pós-graduação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inovação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avaliação </a:t>
            </a:r>
            <a:r>
              <a:rPr sz="1200" spc="-5" dirty="0">
                <a:latin typeface="Times New Roman"/>
                <a:cs typeface="Times New Roman"/>
              </a:rPr>
              <a:t>institucional, juntamente com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3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procedimentos </a:t>
            </a:r>
            <a:r>
              <a:rPr sz="1200" spc="-5" dirty="0">
                <a:latin typeface="Times New Roman"/>
                <a:cs typeface="Times New Roman"/>
              </a:rPr>
              <a:t>acadêmico-administrativos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pedagógicos </a:t>
            </a:r>
            <a:r>
              <a:rPr sz="1200" spc="-10" dirty="0">
                <a:latin typeface="Times New Roman"/>
                <a:cs typeface="Times New Roman"/>
              </a:rPr>
              <a:t>inter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intrainstitucionais,  </a:t>
            </a:r>
            <a:r>
              <a:rPr sz="1200" spc="-5" dirty="0">
                <a:latin typeface="Times New Roman"/>
                <a:cs typeface="Times New Roman"/>
              </a:rPr>
              <a:t>contribuindo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para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integração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articulação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desenvolvimento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tríade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ensino</a:t>
            </a:r>
            <a:endParaRPr sz="1200">
              <a:latin typeface="Times New Roman"/>
              <a:cs typeface="Times New Roman"/>
            </a:endParaRPr>
          </a:p>
          <a:p>
            <a:pPr marL="732155" algn="just">
              <a:lnSpc>
                <a:spcPts val="1390"/>
              </a:lnSpc>
            </a:pPr>
            <a:r>
              <a:rPr sz="1200" spc="-5" dirty="0">
                <a:latin typeface="Times New Roman"/>
                <a:cs typeface="Times New Roman"/>
              </a:rPr>
              <a:t>-pesquisa </a:t>
            </a: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extensão;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596" y="691641"/>
            <a:ext cx="5875020" cy="5310108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732155" marR="5080" indent="-268605" algn="just">
              <a:lnSpc>
                <a:spcPct val="95800"/>
              </a:lnSpc>
              <a:spcBef>
                <a:spcPts val="160"/>
              </a:spcBef>
              <a:buAutoNum type="romanUcPeriod" startAt="3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Estimular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realização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projetos, </a:t>
            </a:r>
            <a:r>
              <a:rPr sz="1200" spc="-10" dirty="0">
                <a:latin typeface="Times New Roman"/>
                <a:cs typeface="Times New Roman"/>
              </a:rPr>
              <a:t>atividades, </a:t>
            </a:r>
            <a:r>
              <a:rPr sz="1200" dirty="0">
                <a:latin typeface="Times New Roman"/>
                <a:cs typeface="Times New Roman"/>
              </a:rPr>
              <a:t>cursos e </a:t>
            </a:r>
            <a:r>
              <a:rPr sz="1200" spc="-5" dirty="0">
                <a:latin typeface="Times New Roman"/>
                <a:cs typeface="Times New Roman"/>
              </a:rPr>
              <a:t>eventos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spc="-15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Campus, </a:t>
            </a:r>
            <a:r>
              <a:rPr sz="1200" spc="-10" dirty="0">
                <a:latin typeface="Times New Roman"/>
                <a:cs typeface="Times New Roman"/>
              </a:rPr>
              <a:t>visando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contato </a:t>
            </a:r>
            <a:r>
              <a:rPr sz="1200" dirty="0">
                <a:latin typeface="Times New Roman"/>
                <a:cs typeface="Times New Roman"/>
              </a:rPr>
              <a:t>e a </a:t>
            </a:r>
            <a:r>
              <a:rPr sz="1200" spc="-5" dirty="0">
                <a:latin typeface="Times New Roman"/>
                <a:cs typeface="Times New Roman"/>
              </a:rPr>
              <a:t>aproximação com </a:t>
            </a:r>
            <a:r>
              <a:rPr sz="1200" spc="-10" dirty="0">
                <a:latin typeface="Times New Roman"/>
                <a:cs typeface="Times New Roman"/>
              </a:rPr>
              <a:t>seus </a:t>
            </a:r>
            <a:r>
              <a:rPr sz="1200" spc="-5" dirty="0">
                <a:latin typeface="Times New Roman"/>
                <a:cs typeface="Times New Roman"/>
              </a:rPr>
              <a:t>egressos,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recursos  </a:t>
            </a:r>
            <a:r>
              <a:rPr sz="1200" spc="-5" dirty="0">
                <a:latin typeface="Times New Roman"/>
                <a:cs typeface="Times New Roman"/>
              </a:rPr>
              <a:t>próprios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terceiros </a:t>
            </a:r>
            <a:r>
              <a:rPr sz="1200" spc="5" dirty="0">
                <a:latin typeface="Times New Roman"/>
                <a:cs typeface="Times New Roman"/>
              </a:rPr>
              <a:t>por </a:t>
            </a:r>
            <a:r>
              <a:rPr sz="1200" spc="-25" dirty="0">
                <a:latin typeface="Times New Roman"/>
                <a:cs typeface="Times New Roman"/>
              </a:rPr>
              <a:t>meio </a:t>
            </a:r>
            <a:r>
              <a:rPr sz="1200" dirty="0">
                <a:latin typeface="Times New Roman"/>
                <a:cs typeface="Times New Roman"/>
              </a:rPr>
              <a:t>de parcerias </a:t>
            </a:r>
            <a:r>
              <a:rPr sz="1200" spc="-5" dirty="0">
                <a:latin typeface="Times New Roman"/>
                <a:cs typeface="Times New Roman"/>
              </a:rPr>
              <a:t>intra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interinstitucionais;</a:t>
            </a:r>
            <a:endParaRPr sz="1200">
              <a:latin typeface="Times New Roman"/>
              <a:cs typeface="Times New Roman"/>
            </a:endParaRPr>
          </a:p>
          <a:p>
            <a:pPr marL="732155" marR="12065" indent="-268605" algn="just">
              <a:lnSpc>
                <a:spcPts val="1370"/>
              </a:lnSpc>
              <a:spcBef>
                <a:spcPts val="55"/>
              </a:spcBef>
              <a:buAutoNum type="romanUcPeriod" startAt="3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atividades continuadas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acompanhamento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egressos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10" dirty="0">
                <a:latin typeface="Times New Roman"/>
                <a:cs typeface="Times New Roman"/>
              </a:rPr>
              <a:t>sua inserção 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processo </a:t>
            </a:r>
            <a:r>
              <a:rPr sz="1200" spc="-10" dirty="0">
                <a:latin typeface="Times New Roman"/>
                <a:cs typeface="Times New Roman"/>
              </a:rPr>
              <a:t>produtivo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no mundo do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trabalho;</a:t>
            </a:r>
            <a:endParaRPr sz="1200">
              <a:latin typeface="Times New Roman"/>
              <a:cs typeface="Times New Roman"/>
            </a:endParaRPr>
          </a:p>
          <a:p>
            <a:pPr marL="732155" marR="6985" indent="-268605" algn="just">
              <a:lnSpc>
                <a:spcPts val="1370"/>
              </a:lnSpc>
              <a:spcBef>
                <a:spcPts val="25"/>
              </a:spcBef>
              <a:buAutoNum type="romanUcPeriod" startAt="3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Desenvolver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forma </a:t>
            </a:r>
            <a:r>
              <a:rPr sz="1200" spc="-5" dirty="0">
                <a:latin typeface="Times New Roman"/>
                <a:cs typeface="Times New Roman"/>
              </a:rPr>
              <a:t>sistêmica </a:t>
            </a:r>
            <a:r>
              <a:rPr sz="1200" dirty="0">
                <a:latin typeface="Times New Roman"/>
                <a:cs typeface="Times New Roman"/>
              </a:rPr>
              <a:t>estudos, </a:t>
            </a:r>
            <a:r>
              <a:rPr sz="1200" spc="-10" dirty="0">
                <a:latin typeface="Times New Roman"/>
                <a:cs typeface="Times New Roman"/>
              </a:rPr>
              <a:t>pesquisas, </a:t>
            </a:r>
            <a:r>
              <a:rPr sz="1200" dirty="0">
                <a:latin typeface="Times New Roman"/>
                <a:cs typeface="Times New Roman"/>
              </a:rPr>
              <a:t>serviços e produtos </a:t>
            </a:r>
            <a:r>
              <a:rPr sz="1200" spc="-5" dirty="0">
                <a:latin typeface="Times New Roman"/>
                <a:cs typeface="Times New Roman"/>
              </a:rPr>
              <a:t>sobre </a:t>
            </a:r>
            <a:r>
              <a:rPr sz="1200" dirty="0">
                <a:latin typeface="Times New Roman"/>
                <a:cs typeface="Times New Roman"/>
              </a:rPr>
              <a:t>e  para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egressos </a:t>
            </a:r>
            <a:r>
              <a:rPr sz="1200" spc="-15" dirty="0">
                <a:latin typeface="Times New Roman"/>
                <a:cs typeface="Times New Roman"/>
              </a:rPr>
              <a:t>do Campus, </a:t>
            </a:r>
            <a:r>
              <a:rPr sz="1200" dirty="0">
                <a:latin typeface="Times New Roman"/>
                <a:cs typeface="Times New Roman"/>
              </a:rPr>
              <a:t>que possam </a:t>
            </a:r>
            <a:r>
              <a:rPr sz="1200" spc="-5" dirty="0">
                <a:latin typeface="Times New Roman"/>
                <a:cs typeface="Times New Roman"/>
              </a:rPr>
              <a:t>subsidiar, respectivamente, </a:t>
            </a:r>
            <a:r>
              <a:rPr sz="1200" dirty="0">
                <a:latin typeface="Times New Roman"/>
                <a:cs typeface="Times New Roman"/>
              </a:rPr>
              <a:t>o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processo</a:t>
            </a:r>
            <a:endParaRPr sz="1200">
              <a:latin typeface="Times New Roman"/>
              <a:cs typeface="Times New Roman"/>
            </a:endParaRPr>
          </a:p>
          <a:p>
            <a:pPr marL="732155" marR="8890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pedagógico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reformulação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atualização </a:t>
            </a:r>
            <a:r>
              <a:rPr sz="1200" spc="-10" dirty="0">
                <a:latin typeface="Times New Roman"/>
                <a:cs typeface="Times New Roman"/>
              </a:rPr>
              <a:t>curricular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cursos, bem como </a:t>
            </a:r>
            <a:r>
              <a:rPr sz="1200" dirty="0">
                <a:latin typeface="Times New Roman"/>
                <a:cs typeface="Times New Roman"/>
              </a:rPr>
              <a:t>o  </a:t>
            </a:r>
            <a:r>
              <a:rPr sz="1200" spc="-5" dirty="0">
                <a:latin typeface="Times New Roman"/>
                <a:cs typeface="Times New Roman"/>
              </a:rPr>
              <a:t>planejamento </a:t>
            </a:r>
            <a:r>
              <a:rPr sz="1200" dirty="0">
                <a:latin typeface="Times New Roman"/>
                <a:cs typeface="Times New Roman"/>
              </a:rPr>
              <a:t>e a oferta de </a:t>
            </a:r>
            <a:r>
              <a:rPr sz="1200" spc="-10" dirty="0">
                <a:latin typeface="Times New Roman"/>
                <a:cs typeface="Times New Roman"/>
              </a:rPr>
              <a:t>novas </a:t>
            </a:r>
            <a:r>
              <a:rPr sz="1200" spc="-5" dirty="0">
                <a:latin typeface="Times New Roman"/>
                <a:cs typeface="Times New Roman"/>
              </a:rPr>
              <a:t>oportunidades educacionais </a:t>
            </a:r>
            <a:r>
              <a:rPr sz="1200" dirty="0">
                <a:latin typeface="Times New Roman"/>
                <a:cs typeface="Times New Roman"/>
              </a:rPr>
              <a:t>e de</a:t>
            </a:r>
            <a:r>
              <a:rPr sz="1200" spc="-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(re)formação</a:t>
            </a:r>
            <a:endParaRPr sz="1200">
              <a:latin typeface="Times New Roman"/>
              <a:cs typeface="Times New Roman"/>
            </a:endParaRPr>
          </a:p>
          <a:p>
            <a:pPr marL="732155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profissional;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80"/>
              </a:lnSpc>
              <a:buAutoNum type="romanUcPeriod" startAt="6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Manter atualizados arquivos </a:t>
            </a:r>
            <a:r>
              <a:rPr sz="1200" dirty="0">
                <a:latin typeface="Times New Roman"/>
                <a:cs typeface="Times New Roman"/>
              </a:rPr>
              <a:t>e dados </a:t>
            </a:r>
            <a:r>
              <a:rPr sz="1200" spc="-5" dirty="0">
                <a:latin typeface="Times New Roman"/>
                <a:cs typeface="Times New Roman"/>
              </a:rPr>
              <a:t>referentes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egressos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80"/>
              </a:lnSpc>
              <a:buAutoNum type="romanUcPeriod" startAt="6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Encaminhar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chefia </a:t>
            </a:r>
            <a:r>
              <a:rPr sz="1200" spc="-5" dirty="0">
                <a:latin typeface="Times New Roman"/>
                <a:cs typeface="Times New Roman"/>
              </a:rPr>
              <a:t>imediata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desenvolvidas </a:t>
            </a:r>
            <a:r>
              <a:rPr sz="1200" spc="-10" dirty="0">
                <a:latin typeface="Times New Roman"/>
                <a:cs typeface="Times New Roman"/>
              </a:rPr>
              <a:t>pelo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setor;</a:t>
            </a:r>
            <a:endParaRPr sz="1200">
              <a:latin typeface="Times New Roman"/>
              <a:cs typeface="Times New Roman"/>
            </a:endParaRPr>
          </a:p>
          <a:p>
            <a:pPr marL="732155" marR="6985" indent="-268605">
              <a:lnSpc>
                <a:spcPts val="1390"/>
              </a:lnSpc>
              <a:spcBef>
                <a:spcPts val="50"/>
              </a:spcBef>
              <a:buAutoNum type="romanUcPeriod" startAt="6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Garantir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integridade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5" dirty="0">
                <a:latin typeface="Times New Roman"/>
                <a:cs typeface="Times New Roman"/>
              </a:rPr>
              <a:t>patrimônio </a:t>
            </a:r>
            <a:r>
              <a:rPr sz="1200" spc="-5" dirty="0">
                <a:latin typeface="Times New Roman"/>
                <a:cs typeface="Times New Roman"/>
              </a:rPr>
              <a:t>tangível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intangível </a:t>
            </a:r>
            <a:r>
              <a:rPr sz="1200" dirty="0">
                <a:latin typeface="Times New Roman"/>
                <a:cs typeface="Times New Roman"/>
              </a:rPr>
              <a:t>sob a </a:t>
            </a:r>
            <a:r>
              <a:rPr sz="1200" spc="-5" dirty="0">
                <a:latin typeface="Times New Roman"/>
                <a:cs typeface="Times New Roman"/>
              </a:rPr>
              <a:t>responsabilidade 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Coordenação.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5</a:t>
            </a:r>
            <a:r>
              <a:rPr lang="pt-BR" sz="1200" b="1" dirty="0" smtClean="0">
                <a:latin typeface="Times New Roman"/>
                <a:cs typeface="Times New Roman"/>
              </a:rPr>
              <a:t>3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à </a:t>
            </a:r>
            <a:r>
              <a:rPr sz="1200" b="1" spc="-5" dirty="0">
                <a:latin typeface="Times New Roman"/>
                <a:cs typeface="Times New Roman"/>
              </a:rPr>
              <a:t>Secretaria da Diretoria de </a:t>
            </a:r>
            <a:r>
              <a:rPr sz="1200" b="1" spc="-10" dirty="0">
                <a:latin typeface="Times New Roman"/>
                <a:cs typeface="Times New Roman"/>
              </a:rPr>
              <a:t>Extensão </a:t>
            </a:r>
            <a:r>
              <a:rPr sz="1200" b="1" spc="-5" dirty="0">
                <a:latin typeface="Times New Roman"/>
                <a:cs typeface="Times New Roman"/>
              </a:rPr>
              <a:t>as seguintes</a:t>
            </a:r>
            <a:r>
              <a:rPr sz="1200" b="1" spc="15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Times New Roman"/>
              <a:cs typeface="Times New Roman"/>
            </a:endParaRPr>
          </a:p>
          <a:p>
            <a:pPr marL="732155" indent="-269240">
              <a:lnSpc>
                <a:spcPts val="1415"/>
              </a:lnSpc>
              <a:buAutoNum type="romanUcPeriod"/>
              <a:tabLst>
                <a:tab pos="732155" algn="l"/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Recepcionar, </a:t>
            </a:r>
            <a:r>
              <a:rPr sz="1200" spc="-10" dirty="0">
                <a:latin typeface="Times New Roman"/>
                <a:cs typeface="Times New Roman"/>
              </a:rPr>
              <a:t>distribuir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encaminhar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documentos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DEX;</a:t>
            </a:r>
            <a:endParaRPr sz="1200">
              <a:latin typeface="Times New Roman"/>
              <a:cs typeface="Times New Roman"/>
            </a:endParaRPr>
          </a:p>
          <a:p>
            <a:pPr marL="732155" marR="6985" indent="-268605">
              <a:lnSpc>
                <a:spcPts val="1370"/>
              </a:lnSpc>
              <a:spcBef>
                <a:spcPts val="80"/>
              </a:spcBef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Garantir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integridade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patrimônio </a:t>
            </a:r>
            <a:r>
              <a:rPr sz="1200" dirty="0">
                <a:latin typeface="Times New Roman"/>
                <a:cs typeface="Times New Roman"/>
              </a:rPr>
              <a:t>tangível e </a:t>
            </a:r>
            <a:r>
              <a:rPr sz="1200" spc="-5" dirty="0">
                <a:latin typeface="Times New Roman"/>
                <a:cs typeface="Times New Roman"/>
              </a:rPr>
              <a:t>intangível </a:t>
            </a:r>
            <a:r>
              <a:rPr sz="1200" dirty="0">
                <a:latin typeface="Times New Roman"/>
                <a:cs typeface="Times New Roman"/>
              </a:rPr>
              <a:t>sob a </a:t>
            </a:r>
            <a:r>
              <a:rPr sz="1200" spc="-5" dirty="0">
                <a:latin typeface="Times New Roman"/>
                <a:cs typeface="Times New Roman"/>
              </a:rPr>
              <a:t>responsabilidade </a:t>
            </a:r>
            <a:r>
              <a:rPr sz="1200" spc="10" dirty="0">
                <a:latin typeface="Times New Roman"/>
                <a:cs typeface="Times New Roman"/>
              </a:rPr>
              <a:t>da  </a:t>
            </a:r>
            <a:r>
              <a:rPr sz="1200" spc="-5" dirty="0">
                <a:latin typeface="Times New Roman"/>
                <a:cs typeface="Times New Roman"/>
              </a:rPr>
              <a:t>Secretaria;</a:t>
            </a:r>
            <a:endParaRPr sz="1200">
              <a:latin typeface="Times New Roman"/>
              <a:cs typeface="Times New Roman"/>
            </a:endParaRPr>
          </a:p>
          <a:p>
            <a:pPr marL="732155" marR="11430" indent="-268605">
              <a:lnSpc>
                <a:spcPts val="1370"/>
              </a:lnSpc>
              <a:spcBef>
                <a:spcPts val="20"/>
              </a:spcBef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Colaborar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DEX </a:t>
            </a:r>
            <a:r>
              <a:rPr sz="1200" spc="-15" dirty="0">
                <a:latin typeface="Times New Roman"/>
                <a:cs typeface="Times New Roman"/>
              </a:rPr>
              <a:t>nas </a:t>
            </a:r>
            <a:r>
              <a:rPr sz="1200" spc="-5" dirty="0">
                <a:latin typeface="Times New Roman"/>
                <a:cs typeface="Times New Roman"/>
              </a:rPr>
              <a:t>atividades referentes às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spc="-5" dirty="0">
                <a:latin typeface="Times New Roman"/>
                <a:cs typeface="Times New Roman"/>
              </a:rPr>
              <a:t>das áreas  pertinentes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administração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732155" marR="6985" indent="-268605">
              <a:lnSpc>
                <a:spcPts val="1370"/>
              </a:lnSpc>
              <a:spcBef>
                <a:spcPts val="20"/>
              </a:spcBef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Organizar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agenda diária </a:t>
            </a:r>
            <a:r>
              <a:rPr sz="1200" dirty="0">
                <a:latin typeface="Times New Roman"/>
                <a:cs typeface="Times New Roman"/>
              </a:rPr>
              <a:t>da DEX e </a:t>
            </a:r>
            <a:r>
              <a:rPr sz="1200" spc="-5" dirty="0">
                <a:latin typeface="Times New Roman"/>
                <a:cs typeface="Times New Roman"/>
              </a:rPr>
              <a:t>providenciar as </a:t>
            </a:r>
            <a:r>
              <a:rPr sz="1200" dirty="0">
                <a:latin typeface="Times New Roman"/>
                <a:cs typeface="Times New Roman"/>
              </a:rPr>
              <a:t>condições </a:t>
            </a:r>
            <a:r>
              <a:rPr sz="1200" spc="-10" dirty="0">
                <a:latin typeface="Times New Roman"/>
                <a:cs typeface="Times New Roman"/>
              </a:rPr>
              <a:t>necessárias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sua  </a:t>
            </a:r>
            <a:r>
              <a:rPr sz="1200" spc="-5" dirty="0">
                <a:latin typeface="Times New Roman"/>
                <a:cs typeface="Times New Roman"/>
              </a:rPr>
              <a:t>execução;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20"/>
              </a:lnSpc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Organizar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secretariar reuniões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interesse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DEX;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80"/>
              </a:lnSpc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Manter em </a:t>
            </a:r>
            <a:r>
              <a:rPr sz="1200" spc="5" dirty="0">
                <a:latin typeface="Times New Roman"/>
                <a:cs typeface="Times New Roman"/>
              </a:rPr>
              <a:t>ordem os </a:t>
            </a:r>
            <a:r>
              <a:rPr sz="1200" spc="-5" dirty="0">
                <a:latin typeface="Times New Roman"/>
                <a:cs typeface="Times New Roman"/>
              </a:rPr>
              <a:t>arquivos internos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DEX;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380"/>
              </a:lnSpc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Coordenar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20" dirty="0">
                <a:latin typeface="Times New Roman"/>
                <a:cs typeface="Times New Roman"/>
              </a:rPr>
              <a:t>envio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recepção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documentação oficial </a:t>
            </a:r>
            <a:r>
              <a:rPr sz="1200" spc="-10" dirty="0">
                <a:latin typeface="Times New Roman"/>
                <a:cs typeface="Times New Roman"/>
              </a:rPr>
              <a:t>interna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DEX;</a:t>
            </a:r>
            <a:endParaRPr sz="1200">
              <a:latin typeface="Times New Roman"/>
              <a:cs typeface="Times New Roman"/>
            </a:endParaRPr>
          </a:p>
          <a:p>
            <a:pPr marL="911860" indent="-448945">
              <a:lnSpc>
                <a:spcPts val="1380"/>
              </a:lnSpc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Controlar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triagem </a:t>
            </a:r>
            <a:r>
              <a:rPr sz="1200" dirty="0">
                <a:latin typeface="Times New Roman"/>
                <a:cs typeface="Times New Roman"/>
              </a:rPr>
              <a:t>de documentos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recepção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DEX;</a:t>
            </a:r>
            <a:endParaRPr sz="1200">
              <a:latin typeface="Times New Roman"/>
              <a:cs typeface="Times New Roman"/>
            </a:endParaRPr>
          </a:p>
          <a:p>
            <a:pPr marL="732155" indent="-269240">
              <a:lnSpc>
                <a:spcPts val="1415"/>
              </a:lnSpc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Encaminhar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chefia </a:t>
            </a:r>
            <a:r>
              <a:rPr sz="1200" spc="-5" dirty="0">
                <a:latin typeface="Times New Roman"/>
                <a:cs typeface="Times New Roman"/>
              </a:rPr>
              <a:t>imediata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desenvolvidas </a:t>
            </a:r>
            <a:r>
              <a:rPr sz="1200" spc="-10" dirty="0">
                <a:latin typeface="Times New Roman"/>
                <a:cs typeface="Times New Roman"/>
              </a:rPr>
              <a:t>pelo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órgão.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6596" y="6520941"/>
            <a:ext cx="5877560" cy="305115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1370"/>
              </a:lnSpc>
              <a:spcBef>
                <a:spcPts val="204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pc="-5" smtClean="0">
                <a:latin typeface="Times New Roman"/>
                <a:cs typeface="Times New Roman"/>
              </a:rPr>
              <a:t>5</a:t>
            </a:r>
            <a:r>
              <a:rPr lang="pt-BR" sz="1200" b="1" spc="-5" dirty="0" smtClean="0">
                <a:latin typeface="Times New Roman"/>
                <a:cs typeface="Times New Roman"/>
              </a:rPr>
              <a:t>4</a:t>
            </a:r>
            <a:r>
              <a:rPr sz="1200" b="1" spc="-5" smtClean="0">
                <a:latin typeface="Times New Roman"/>
                <a:cs typeface="Times New Roman"/>
              </a:rPr>
              <a:t>º</a:t>
            </a:r>
            <a:r>
              <a:rPr sz="1200" b="1" spc="-5" dirty="0">
                <a:latin typeface="Times New Roman"/>
                <a:cs typeface="Times New Roman"/>
              </a:rPr>
              <a:t>. Competem </a:t>
            </a:r>
            <a:r>
              <a:rPr sz="1200" b="1" dirty="0">
                <a:latin typeface="Times New Roman"/>
                <a:cs typeface="Times New Roman"/>
              </a:rPr>
              <a:t>ao </a:t>
            </a:r>
            <a:r>
              <a:rPr sz="1200" b="1" spc="-10" dirty="0">
                <a:latin typeface="Times New Roman"/>
                <a:cs typeface="Times New Roman"/>
              </a:rPr>
              <a:t>Núcleo </a:t>
            </a:r>
            <a:r>
              <a:rPr sz="1200" b="1" spc="-5" dirty="0">
                <a:latin typeface="Times New Roman"/>
                <a:cs typeface="Times New Roman"/>
              </a:rPr>
              <a:t>de </a:t>
            </a:r>
            <a:r>
              <a:rPr sz="1200" b="1" spc="-10" dirty="0">
                <a:latin typeface="Times New Roman"/>
                <a:cs typeface="Times New Roman"/>
              </a:rPr>
              <a:t>Estudos </a:t>
            </a:r>
            <a:r>
              <a:rPr sz="1200" b="1" spc="-5" dirty="0">
                <a:latin typeface="Times New Roman"/>
                <a:cs typeface="Times New Roman"/>
              </a:rPr>
              <a:t>Afro-brasileiros (NEAB) as seguintes  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50">
              <a:latin typeface="Times New Roman"/>
              <a:cs typeface="Times New Roman"/>
            </a:endParaRPr>
          </a:p>
          <a:p>
            <a:pPr marL="732155" marR="8890" indent="-277495" algn="just">
              <a:lnSpc>
                <a:spcPct val="95600"/>
              </a:lnSpc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Colaborar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Formação </a:t>
            </a:r>
            <a:r>
              <a:rPr sz="1200" spc="-5" dirty="0">
                <a:latin typeface="Times New Roman"/>
                <a:cs typeface="Times New Roman"/>
              </a:rPr>
              <a:t>Inicial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Continuada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Professores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graduandos em  educação das relações Etnicorraciais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ensino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história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cultura afro-brasileira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africana,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acordo com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disposto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Resolução CNE/CP </a:t>
            </a:r>
            <a:r>
              <a:rPr sz="1200" dirty="0">
                <a:latin typeface="Times New Roman"/>
                <a:cs typeface="Times New Roman"/>
              </a:rPr>
              <a:t>01/2004 e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Parecer  </a:t>
            </a:r>
            <a:r>
              <a:rPr sz="1200" spc="-5" dirty="0">
                <a:latin typeface="Times New Roman"/>
                <a:cs typeface="Times New Roman"/>
              </a:rPr>
              <a:t>CNE/CP </a:t>
            </a:r>
            <a:r>
              <a:rPr sz="1200" spc="-15" dirty="0">
                <a:latin typeface="Times New Roman"/>
                <a:cs typeface="Times New Roman"/>
              </a:rPr>
              <a:t>nº </a:t>
            </a:r>
            <a:r>
              <a:rPr sz="1200" dirty="0">
                <a:latin typeface="Times New Roman"/>
                <a:cs typeface="Times New Roman"/>
              </a:rPr>
              <a:t>03/2004, e da </a:t>
            </a:r>
            <a:r>
              <a:rPr sz="1200" spc="-10" dirty="0">
                <a:latin typeface="Times New Roman"/>
                <a:cs typeface="Times New Roman"/>
              </a:rPr>
              <a:t>Lei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11645/08;</a:t>
            </a:r>
            <a:endParaRPr sz="1200">
              <a:latin typeface="Times New Roman"/>
              <a:cs typeface="Times New Roman"/>
            </a:endParaRPr>
          </a:p>
          <a:p>
            <a:pPr marL="732155" marR="6350" indent="-277495" algn="just">
              <a:lnSpc>
                <a:spcPct val="95900"/>
              </a:lnSpc>
              <a:spcBef>
                <a:spcPts val="15"/>
              </a:spcBef>
              <a:buAutoNum type="romanUcPeriod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Material Didático </a:t>
            </a:r>
            <a:r>
              <a:rPr sz="1200" spc="-10" dirty="0">
                <a:latin typeface="Times New Roman"/>
                <a:cs typeface="Times New Roman"/>
              </a:rPr>
              <a:t>específico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15" dirty="0">
                <a:latin typeface="Times New Roman"/>
                <a:cs typeface="Times New Roman"/>
              </a:rPr>
              <a:t>uso </a:t>
            </a:r>
            <a:r>
              <a:rPr sz="1200" spc="-5" dirty="0">
                <a:latin typeface="Times New Roman"/>
                <a:cs typeface="Times New Roman"/>
              </a:rPr>
              <a:t>em </a:t>
            </a:r>
            <a:r>
              <a:rPr sz="1200" spc="-15" dirty="0">
                <a:latin typeface="Times New Roman"/>
                <a:cs typeface="Times New Roman"/>
              </a:rPr>
              <a:t>sala </a:t>
            </a:r>
            <a:r>
              <a:rPr sz="1200" spc="2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aula, </a:t>
            </a:r>
            <a:r>
              <a:rPr sz="1200" spc="-5" dirty="0">
                <a:latin typeface="Times New Roman"/>
                <a:cs typeface="Times New Roman"/>
              </a:rPr>
              <a:t>sobre Educação das  relações Etnicorraciais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história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cultura afro-brasileira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africana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atenda ao  disposto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Resolução CNE/CP </a:t>
            </a:r>
            <a:r>
              <a:rPr sz="1200" dirty="0">
                <a:latin typeface="Times New Roman"/>
                <a:cs typeface="Times New Roman"/>
              </a:rPr>
              <a:t>01/2004 e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Parecer </a:t>
            </a:r>
            <a:r>
              <a:rPr sz="1200" spc="-5" dirty="0">
                <a:latin typeface="Times New Roman"/>
                <a:cs typeface="Times New Roman"/>
              </a:rPr>
              <a:t>CNE/CP </a:t>
            </a:r>
            <a:r>
              <a:rPr sz="1200" spc="-15" dirty="0">
                <a:latin typeface="Times New Roman"/>
                <a:cs typeface="Times New Roman"/>
              </a:rPr>
              <a:t>nº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03/2004;</a:t>
            </a:r>
            <a:endParaRPr sz="1200">
              <a:latin typeface="Times New Roman"/>
              <a:cs typeface="Times New Roman"/>
            </a:endParaRPr>
          </a:p>
          <a:p>
            <a:pPr marL="732155" indent="-277495" algn="just">
              <a:lnSpc>
                <a:spcPts val="1345"/>
              </a:lnSpc>
              <a:buAutoNum type="romanUcPeriod"/>
              <a:tabLst>
                <a:tab pos="732790" algn="l"/>
              </a:tabLst>
            </a:pPr>
            <a:r>
              <a:rPr sz="1200" spc="-10" dirty="0">
                <a:latin typeface="Times New Roman"/>
                <a:cs typeface="Times New Roman"/>
              </a:rPr>
              <a:t>Mobilizar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recursos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para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implementação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temática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modo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atender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às</a:t>
            </a:r>
            <a:endParaRPr sz="1200">
              <a:latin typeface="Times New Roman"/>
              <a:cs typeface="Times New Roman"/>
            </a:endParaRPr>
          </a:p>
          <a:p>
            <a:pPr marL="732155" marR="8890" algn="just">
              <a:lnSpc>
                <a:spcPct val="95600"/>
              </a:lnSpc>
              <a:spcBef>
                <a:spcPts val="35"/>
              </a:spcBef>
            </a:pPr>
            <a:r>
              <a:rPr sz="1200" spc="-5" dirty="0">
                <a:latin typeface="Times New Roman"/>
                <a:cs typeface="Times New Roman"/>
              </a:rPr>
              <a:t>necessidades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formação </a:t>
            </a:r>
            <a:r>
              <a:rPr sz="1200" spc="-5" dirty="0">
                <a:latin typeface="Times New Roman"/>
                <a:cs typeface="Times New Roman"/>
              </a:rPr>
              <a:t>continuada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professores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produção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material  </a:t>
            </a:r>
            <a:r>
              <a:rPr sz="1200" spc="-10" dirty="0">
                <a:latin typeface="Times New Roman"/>
                <a:cs typeface="Times New Roman"/>
              </a:rPr>
              <a:t>didático </a:t>
            </a:r>
            <a:r>
              <a:rPr sz="1200" spc="-5" dirty="0">
                <a:latin typeface="Times New Roman"/>
                <a:cs typeface="Times New Roman"/>
              </a:rPr>
              <a:t>das Secretarias </a:t>
            </a:r>
            <a:r>
              <a:rPr sz="1200" spc="-10" dirty="0">
                <a:latin typeface="Times New Roman"/>
                <a:cs typeface="Times New Roman"/>
              </a:rPr>
              <a:t>municipais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estaduais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educação </a:t>
            </a:r>
            <a:r>
              <a:rPr sz="1200" spc="5" dirty="0">
                <a:latin typeface="Times New Roman"/>
                <a:cs typeface="Times New Roman"/>
              </a:rPr>
              <a:t>ou/e </a:t>
            </a:r>
            <a:r>
              <a:rPr sz="1200" spc="-10" dirty="0">
                <a:latin typeface="Times New Roman"/>
                <a:cs typeface="Times New Roman"/>
              </a:rPr>
              <a:t>pesquisas  </a:t>
            </a:r>
            <a:r>
              <a:rPr sz="1200" spc="-5" dirty="0">
                <a:latin typeface="Times New Roman"/>
                <a:cs typeface="Times New Roman"/>
              </a:rPr>
              <a:t>relacionadas ao desenvolvimento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tecnologias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educação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atendam </a:t>
            </a:r>
            <a:r>
              <a:rPr sz="1200" dirty="0">
                <a:latin typeface="Times New Roman"/>
                <a:cs typeface="Times New Roman"/>
              </a:rPr>
              <a:t>à  </a:t>
            </a:r>
            <a:r>
              <a:rPr sz="1200" spc="-5" dirty="0">
                <a:latin typeface="Times New Roman"/>
                <a:cs typeface="Times New Roman"/>
              </a:rPr>
              <a:t>temática;</a:t>
            </a:r>
            <a:endParaRPr sz="1200">
              <a:latin typeface="Times New Roman"/>
              <a:cs typeface="Times New Roman"/>
            </a:endParaRPr>
          </a:p>
          <a:p>
            <a:pPr marL="732155" marR="12700" indent="-277495" algn="just">
              <a:lnSpc>
                <a:spcPts val="1370"/>
              </a:lnSpc>
              <a:spcBef>
                <a:spcPts val="60"/>
              </a:spcBef>
              <a:buAutoNum type="romanUcPeriod" startAt="4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Divulgar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disponibilizar </a:t>
            </a:r>
            <a:r>
              <a:rPr sz="1200" dirty="0">
                <a:latin typeface="Times New Roman"/>
                <a:cs typeface="Times New Roman"/>
              </a:rPr>
              <a:t>estudos, </a:t>
            </a:r>
            <a:r>
              <a:rPr sz="1200" spc="-10" dirty="0">
                <a:latin typeface="Times New Roman"/>
                <a:cs typeface="Times New Roman"/>
              </a:rPr>
              <a:t>pesquisas, </a:t>
            </a:r>
            <a:r>
              <a:rPr sz="1200" spc="-5" dirty="0">
                <a:latin typeface="Times New Roman"/>
                <a:cs typeface="Times New Roman"/>
              </a:rPr>
              <a:t>materiais </a:t>
            </a:r>
            <a:r>
              <a:rPr sz="1200" dirty="0">
                <a:latin typeface="Times New Roman"/>
                <a:cs typeface="Times New Roman"/>
              </a:rPr>
              <a:t>didáticos e </a:t>
            </a:r>
            <a:r>
              <a:rPr sz="1200" spc="-5" dirty="0">
                <a:latin typeface="Times New Roman"/>
                <a:cs typeface="Times New Roman"/>
              </a:rPr>
              <a:t>atividades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formação continuada </a:t>
            </a:r>
            <a:r>
              <a:rPr sz="1200" dirty="0">
                <a:latin typeface="Times New Roman"/>
                <a:cs typeface="Times New Roman"/>
              </a:rPr>
              <a:t>aos órgãos de </a:t>
            </a:r>
            <a:r>
              <a:rPr sz="1200" spc="-10" dirty="0">
                <a:latin typeface="Times New Roman"/>
                <a:cs typeface="Times New Roman"/>
              </a:rPr>
              <a:t>comunicação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Sistemas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Educação;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6764" y="691641"/>
            <a:ext cx="6057265" cy="932082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911860" marR="9525" indent="-277495" algn="just">
              <a:lnSpc>
                <a:spcPct val="95800"/>
              </a:lnSpc>
              <a:spcBef>
                <a:spcPts val="160"/>
              </a:spcBef>
              <a:buAutoNum type="romanUcPeriod" startAt="5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Manter permanente </a:t>
            </a:r>
            <a:r>
              <a:rPr sz="1200" spc="-10" dirty="0">
                <a:latin typeface="Times New Roman"/>
                <a:cs typeface="Times New Roman"/>
              </a:rPr>
              <a:t>diálogo </a:t>
            </a:r>
            <a:r>
              <a:rPr sz="1200" spc="5" dirty="0">
                <a:latin typeface="Times New Roman"/>
                <a:cs typeface="Times New Roman"/>
              </a:rPr>
              <a:t>com  os</a:t>
            </a:r>
            <a:r>
              <a:rPr sz="1200" spc="31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Fóruns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Educação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Diversidade  Etnicorracial,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Sistemas </a:t>
            </a:r>
            <a:r>
              <a:rPr sz="1200" dirty="0">
                <a:latin typeface="Times New Roman"/>
                <a:cs typeface="Times New Roman"/>
              </a:rPr>
              <a:t>de Educação, </a:t>
            </a:r>
            <a:r>
              <a:rPr sz="1200" spc="-10" dirty="0">
                <a:latin typeface="Times New Roman"/>
                <a:cs typeface="Times New Roman"/>
              </a:rPr>
              <a:t>Conselhos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5" dirty="0">
                <a:latin typeface="Times New Roman"/>
                <a:cs typeface="Times New Roman"/>
              </a:rPr>
              <a:t>Educação, </a:t>
            </a:r>
            <a:r>
              <a:rPr sz="1200" spc="-10" dirty="0">
                <a:latin typeface="Times New Roman"/>
                <a:cs typeface="Times New Roman"/>
              </a:rPr>
              <a:t>sociedade </a:t>
            </a:r>
            <a:r>
              <a:rPr sz="1200" dirty="0">
                <a:latin typeface="Times New Roman"/>
                <a:cs typeface="Times New Roman"/>
              </a:rPr>
              <a:t>civil e  todos </a:t>
            </a:r>
            <a:r>
              <a:rPr sz="1200" spc="-5" dirty="0">
                <a:latin typeface="Times New Roman"/>
                <a:cs typeface="Times New Roman"/>
              </a:rPr>
              <a:t>as </a:t>
            </a:r>
            <a:r>
              <a:rPr sz="1200" spc="-10" dirty="0">
                <a:latin typeface="Times New Roman"/>
                <a:cs typeface="Times New Roman"/>
              </a:rPr>
              <a:t>instâncias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entidades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necessitem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ajuda especializada </a:t>
            </a:r>
            <a:r>
              <a:rPr sz="1200" spc="-15" dirty="0">
                <a:latin typeface="Times New Roman"/>
                <a:cs typeface="Times New Roman"/>
              </a:rPr>
              <a:t>na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temática;</a:t>
            </a:r>
            <a:endParaRPr sz="1200">
              <a:latin typeface="Times New Roman"/>
              <a:cs typeface="Times New Roman"/>
            </a:endParaRPr>
          </a:p>
          <a:p>
            <a:pPr marL="911860" marR="8255" indent="-277495" algn="just">
              <a:lnSpc>
                <a:spcPct val="95600"/>
              </a:lnSpc>
              <a:spcBef>
                <a:spcPts val="15"/>
              </a:spcBef>
              <a:buAutoNum type="romanUcPeriod" startAt="5"/>
              <a:tabLst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Atender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orientar as Secretarias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Educação quanto às abordagens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temática das  relações etnicorraciais, auxiliando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construção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metodologias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pesquisa </a:t>
            </a:r>
            <a:r>
              <a:rPr sz="1200" dirty="0">
                <a:latin typeface="Times New Roman"/>
                <a:cs typeface="Times New Roman"/>
              </a:rPr>
              <a:t>que  </a:t>
            </a:r>
            <a:r>
              <a:rPr sz="1200" spc="-5" dirty="0">
                <a:latin typeface="Times New Roman"/>
                <a:cs typeface="Times New Roman"/>
              </a:rPr>
              <a:t>contribuam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5" dirty="0">
                <a:latin typeface="Times New Roman"/>
                <a:cs typeface="Times New Roman"/>
              </a:rPr>
              <a:t>implementação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monitoramento das </a:t>
            </a:r>
            <a:r>
              <a:rPr sz="1200" spc="-15" dirty="0">
                <a:latin typeface="Times New Roman"/>
                <a:cs typeface="Times New Roman"/>
              </a:rPr>
              <a:t>Leis </a:t>
            </a:r>
            <a:r>
              <a:rPr sz="1200" dirty="0">
                <a:latin typeface="Times New Roman"/>
                <a:cs typeface="Times New Roman"/>
              </a:rPr>
              <a:t>10639/2003 e  11645/08;</a:t>
            </a:r>
            <a:endParaRPr sz="1200">
              <a:latin typeface="Times New Roman"/>
              <a:cs typeface="Times New Roman"/>
            </a:endParaRPr>
          </a:p>
          <a:p>
            <a:pPr marL="911860" marR="7620" indent="-277495" algn="just">
              <a:lnSpc>
                <a:spcPct val="95800"/>
              </a:lnSpc>
              <a:spcBef>
                <a:spcPts val="10"/>
              </a:spcBef>
              <a:buAutoNum type="romanUcPeriod" startAt="5"/>
              <a:tabLst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Incluir, </a:t>
            </a:r>
            <a:r>
              <a:rPr sz="1200" spc="-5" dirty="0">
                <a:latin typeface="Times New Roman"/>
                <a:cs typeface="Times New Roman"/>
              </a:rPr>
              <a:t>nas </a:t>
            </a:r>
            <a:r>
              <a:rPr sz="1200" dirty="0">
                <a:latin typeface="Times New Roman"/>
                <a:cs typeface="Times New Roman"/>
              </a:rPr>
              <a:t>ações de </a:t>
            </a:r>
            <a:r>
              <a:rPr sz="1200" spc="-10" dirty="0">
                <a:latin typeface="Times New Roman"/>
                <a:cs typeface="Times New Roman"/>
              </a:rPr>
              <a:t>revisão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currículos, </a:t>
            </a:r>
            <a:r>
              <a:rPr sz="1200" spc="-5" dirty="0">
                <a:latin typeface="Times New Roman"/>
                <a:cs typeface="Times New Roman"/>
              </a:rPr>
              <a:t>discussão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questão racial </a:t>
            </a:r>
            <a:r>
              <a:rPr sz="1200" dirty="0">
                <a:latin typeface="Times New Roman"/>
                <a:cs typeface="Times New Roman"/>
              </a:rPr>
              <a:t>e da </a:t>
            </a:r>
            <a:r>
              <a:rPr sz="1200" spc="-5" dirty="0">
                <a:latin typeface="Times New Roman"/>
                <a:cs typeface="Times New Roman"/>
              </a:rPr>
              <a:t>história 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cultura </a:t>
            </a:r>
            <a:r>
              <a:rPr sz="1200" spc="-10" dirty="0">
                <a:latin typeface="Times New Roman"/>
                <a:cs typeface="Times New Roman"/>
              </a:rPr>
              <a:t>africana, </a:t>
            </a:r>
            <a:r>
              <a:rPr sz="1200" spc="-5" dirty="0">
                <a:latin typeface="Times New Roman"/>
                <a:cs typeface="Times New Roman"/>
              </a:rPr>
              <a:t>afro-brasileira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indígena </a:t>
            </a:r>
            <a:r>
              <a:rPr sz="1200" spc="-10" dirty="0">
                <a:latin typeface="Times New Roman"/>
                <a:cs typeface="Times New Roman"/>
              </a:rPr>
              <a:t>como </a:t>
            </a:r>
            <a:r>
              <a:rPr sz="1200" dirty="0">
                <a:latin typeface="Times New Roman"/>
                <a:cs typeface="Times New Roman"/>
              </a:rPr>
              <a:t>parte </a:t>
            </a:r>
            <a:r>
              <a:rPr sz="1200" spc="-5" dirty="0">
                <a:latin typeface="Times New Roman"/>
                <a:cs typeface="Times New Roman"/>
              </a:rPr>
              <a:t>integrante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matriz  curricular;</a:t>
            </a:r>
            <a:endParaRPr sz="1200">
              <a:latin typeface="Times New Roman"/>
              <a:cs typeface="Times New Roman"/>
            </a:endParaRPr>
          </a:p>
          <a:p>
            <a:pPr marL="911860" indent="-277495" algn="just">
              <a:lnSpc>
                <a:spcPts val="1345"/>
              </a:lnSpc>
              <a:buAutoNum type="romanUcPeriod" startAt="5"/>
              <a:tabLst>
                <a:tab pos="1132205" algn="l"/>
              </a:tabLst>
            </a:pPr>
            <a:r>
              <a:rPr sz="1200" spc="-5" dirty="0">
                <a:latin typeface="Times New Roman"/>
                <a:cs typeface="Times New Roman"/>
              </a:rPr>
              <a:t>Implementar as orientações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Parecer </a:t>
            </a:r>
            <a:r>
              <a:rPr sz="1200" spc="-15" dirty="0">
                <a:latin typeface="Times New Roman"/>
                <a:cs typeface="Times New Roman"/>
              </a:rPr>
              <a:t>nº </a:t>
            </a:r>
            <a:r>
              <a:rPr sz="1200" spc="-5" dirty="0">
                <a:latin typeface="Times New Roman"/>
                <a:cs typeface="Times New Roman"/>
              </a:rPr>
              <a:t>03/2004 </a:t>
            </a:r>
            <a:r>
              <a:rPr sz="1200" dirty="0">
                <a:latin typeface="Times New Roman"/>
                <a:cs typeface="Times New Roman"/>
              </a:rPr>
              <a:t>e da </a:t>
            </a:r>
            <a:r>
              <a:rPr sz="1200" spc="-10" dirty="0">
                <a:latin typeface="Times New Roman"/>
                <a:cs typeface="Times New Roman"/>
              </a:rPr>
              <a:t>Resolução </a:t>
            </a:r>
            <a:r>
              <a:rPr sz="1200" spc="-15" dirty="0">
                <a:latin typeface="Times New Roman"/>
                <a:cs typeface="Times New Roman"/>
              </a:rPr>
              <a:t>nº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01/2004,</a:t>
            </a:r>
            <a:endParaRPr sz="1200">
              <a:latin typeface="Times New Roman"/>
              <a:cs typeface="Times New Roman"/>
            </a:endParaRPr>
          </a:p>
          <a:p>
            <a:pPr marL="911860" marR="14604" algn="just">
              <a:lnSpc>
                <a:spcPts val="1370"/>
              </a:lnSpc>
              <a:spcBef>
                <a:spcPts val="85"/>
              </a:spcBef>
            </a:pP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10" dirty="0">
                <a:latin typeface="Times New Roman"/>
                <a:cs typeface="Times New Roman"/>
              </a:rPr>
              <a:t>se refere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inserção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educação das </a:t>
            </a:r>
            <a:r>
              <a:rPr sz="1200" spc="-10" dirty="0">
                <a:latin typeface="Times New Roman"/>
                <a:cs typeface="Times New Roman"/>
              </a:rPr>
              <a:t>relações </a:t>
            </a:r>
            <a:r>
              <a:rPr sz="1200" spc="-5" dirty="0">
                <a:latin typeface="Times New Roman"/>
                <a:cs typeface="Times New Roman"/>
              </a:rPr>
              <a:t>Etnicorraciais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temáticas </a:t>
            </a:r>
            <a:r>
              <a:rPr sz="1200" dirty="0">
                <a:latin typeface="Times New Roman"/>
                <a:cs typeface="Times New Roman"/>
              </a:rPr>
              <a:t>que  </a:t>
            </a:r>
            <a:r>
              <a:rPr sz="1200" spc="-5" dirty="0">
                <a:latin typeface="Times New Roman"/>
                <a:cs typeface="Times New Roman"/>
              </a:rPr>
              <a:t>dizem respeito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afro-brasileiros nos </a:t>
            </a:r>
            <a:r>
              <a:rPr sz="1200" dirty="0">
                <a:latin typeface="Times New Roman"/>
                <a:cs typeface="Times New Roman"/>
              </a:rPr>
              <a:t>cursos de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licenciatura;</a:t>
            </a:r>
            <a:endParaRPr sz="1200">
              <a:latin typeface="Times New Roman"/>
              <a:cs typeface="Times New Roman"/>
            </a:endParaRPr>
          </a:p>
          <a:p>
            <a:pPr marL="911860" marR="5080" indent="-277495" algn="just">
              <a:lnSpc>
                <a:spcPts val="1370"/>
              </a:lnSpc>
              <a:spcBef>
                <a:spcPts val="20"/>
              </a:spcBef>
              <a:buAutoNum type="romanUcPeriod" startAt="9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Construir, identificar, publicar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distribuir material </a:t>
            </a:r>
            <a:r>
              <a:rPr sz="1200" spc="-10" dirty="0">
                <a:latin typeface="Times New Roman"/>
                <a:cs typeface="Times New Roman"/>
              </a:rPr>
              <a:t>didático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bibliográfico sobre as  </a:t>
            </a:r>
            <a:r>
              <a:rPr sz="1200" dirty="0">
                <a:latin typeface="Times New Roman"/>
                <a:cs typeface="Times New Roman"/>
              </a:rPr>
              <a:t>questões </a:t>
            </a:r>
            <a:r>
              <a:rPr sz="1200" spc="-5" dirty="0">
                <a:latin typeface="Times New Roman"/>
                <a:cs typeface="Times New Roman"/>
              </a:rPr>
              <a:t>relativas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educação das relações ético-raciais </a:t>
            </a:r>
            <a:r>
              <a:rPr sz="1200" dirty="0">
                <a:latin typeface="Times New Roman"/>
                <a:cs typeface="Times New Roman"/>
              </a:rPr>
              <a:t>para todos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cursos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  <a:p>
            <a:pPr marL="911860">
              <a:lnSpc>
                <a:spcPts val="1320"/>
              </a:lnSpc>
            </a:pPr>
            <a:r>
              <a:rPr sz="1200" dirty="0">
                <a:latin typeface="Times New Roman"/>
                <a:cs typeface="Times New Roman"/>
              </a:rPr>
              <a:t>graduação;</a:t>
            </a:r>
            <a:endParaRPr sz="1200">
              <a:latin typeface="Times New Roman"/>
              <a:cs typeface="Times New Roman"/>
            </a:endParaRPr>
          </a:p>
          <a:p>
            <a:pPr marL="911860" marR="11430" indent="-277495" algn="just">
              <a:lnSpc>
                <a:spcPct val="95900"/>
              </a:lnSpc>
              <a:spcBef>
                <a:spcPts val="20"/>
              </a:spcBef>
              <a:buAutoNum type="romanUcPeriod" startAt="10"/>
              <a:tabLst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Incluir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dirty="0">
                <a:latin typeface="Times New Roman"/>
                <a:cs typeface="Times New Roman"/>
              </a:rPr>
              <a:t>conteúdos </a:t>
            </a:r>
            <a:r>
              <a:rPr sz="1200" spc="-5" dirty="0">
                <a:latin typeface="Times New Roman"/>
                <a:cs typeface="Times New Roman"/>
              </a:rPr>
              <a:t>referentes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educação das relações Etnicorraciais nos  instrumentos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avaliação institucional, </a:t>
            </a:r>
            <a:r>
              <a:rPr sz="1200" dirty="0">
                <a:latin typeface="Times New Roman"/>
                <a:cs typeface="Times New Roman"/>
              </a:rPr>
              <a:t>docente e </a:t>
            </a:r>
            <a:r>
              <a:rPr sz="1200" spc="-5" dirty="0">
                <a:latin typeface="Times New Roman"/>
                <a:cs typeface="Times New Roman"/>
              </a:rPr>
              <a:t>discente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articular </a:t>
            </a:r>
            <a:r>
              <a:rPr sz="1200" spc="-5" dirty="0">
                <a:latin typeface="Times New Roman"/>
                <a:cs typeface="Times New Roman"/>
              </a:rPr>
              <a:t>cada </a:t>
            </a:r>
            <a:r>
              <a:rPr sz="1200" spc="-10" dirty="0">
                <a:latin typeface="Times New Roman"/>
                <a:cs typeface="Times New Roman"/>
              </a:rPr>
              <a:t>uma  </a:t>
            </a:r>
            <a:r>
              <a:rPr sz="1200" spc="-5" dirty="0">
                <a:latin typeface="Times New Roman"/>
                <a:cs typeface="Times New Roman"/>
              </a:rPr>
              <a:t>delas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pesquisa </a:t>
            </a:r>
            <a:r>
              <a:rPr sz="1200" dirty="0">
                <a:latin typeface="Times New Roman"/>
                <a:cs typeface="Times New Roman"/>
              </a:rPr>
              <a:t>e à </a:t>
            </a:r>
            <a:r>
              <a:rPr sz="1200" spc="-5" dirty="0">
                <a:latin typeface="Times New Roman"/>
                <a:cs typeface="Times New Roman"/>
              </a:rPr>
              <a:t>extensão,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acordo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as características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911860" marR="13970" indent="-277495" algn="just">
              <a:lnSpc>
                <a:spcPts val="1370"/>
              </a:lnSpc>
              <a:spcBef>
                <a:spcPts val="55"/>
              </a:spcBef>
              <a:buAutoNum type="romanUcPeriod" startAt="10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Manter </a:t>
            </a:r>
            <a:r>
              <a:rPr sz="1200" spc="-10" dirty="0">
                <a:latin typeface="Times New Roman"/>
                <a:cs typeface="Times New Roman"/>
              </a:rPr>
              <a:t>diálogo </a:t>
            </a:r>
            <a:r>
              <a:rPr sz="1200" spc="-5" dirty="0">
                <a:latin typeface="Times New Roman"/>
                <a:cs typeface="Times New Roman"/>
              </a:rPr>
              <a:t>permanente </a:t>
            </a:r>
            <a:r>
              <a:rPr sz="1200" dirty="0">
                <a:latin typeface="Times New Roman"/>
                <a:cs typeface="Times New Roman"/>
              </a:rPr>
              <a:t>entre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Fóruns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Educação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Diversidade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as  instituições das </a:t>
            </a:r>
            <a:r>
              <a:rPr sz="1200" dirty="0">
                <a:latin typeface="Times New Roman"/>
                <a:cs typeface="Times New Roman"/>
              </a:rPr>
              <a:t>Redes de </a:t>
            </a:r>
            <a:r>
              <a:rPr sz="1200" spc="-5" dirty="0">
                <a:latin typeface="Times New Roman"/>
                <a:cs typeface="Times New Roman"/>
              </a:rPr>
              <a:t>Educação Profissional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Tecnológica;</a:t>
            </a:r>
            <a:endParaRPr sz="1200">
              <a:latin typeface="Times New Roman"/>
              <a:cs typeface="Times New Roman"/>
            </a:endParaRPr>
          </a:p>
          <a:p>
            <a:pPr marL="911860" marR="11430" indent="-277495" algn="just">
              <a:lnSpc>
                <a:spcPts val="1370"/>
              </a:lnSpc>
              <a:spcBef>
                <a:spcPts val="20"/>
              </a:spcBef>
              <a:buAutoNum type="romanUcPeriod" startAt="10"/>
              <a:tabLst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Inserir, </a:t>
            </a:r>
            <a:r>
              <a:rPr sz="1200" spc="-5" dirty="0">
                <a:latin typeface="Times New Roman"/>
                <a:cs typeface="Times New Roman"/>
              </a:rPr>
              <a:t>nos </a:t>
            </a:r>
            <a:r>
              <a:rPr sz="1200" spc="-10" dirty="0">
                <a:latin typeface="Times New Roman"/>
                <a:cs typeface="Times New Roman"/>
              </a:rPr>
              <a:t>manuais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documentos editados pelo </a:t>
            </a:r>
            <a:r>
              <a:rPr sz="1200" spc="-10" dirty="0">
                <a:latin typeface="Times New Roman"/>
                <a:cs typeface="Times New Roman"/>
              </a:rPr>
              <a:t>IFPA, </a:t>
            </a:r>
            <a:r>
              <a:rPr sz="1200" spc="-5" dirty="0">
                <a:latin typeface="Times New Roman"/>
                <a:cs typeface="Times New Roman"/>
              </a:rPr>
              <a:t>as </a:t>
            </a:r>
            <a:r>
              <a:rPr sz="1200" spc="-10" dirty="0">
                <a:latin typeface="Times New Roman"/>
                <a:cs typeface="Times New Roman"/>
              </a:rPr>
              <a:t>diretrizes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demais  </a:t>
            </a:r>
            <a:r>
              <a:rPr sz="1200" dirty="0">
                <a:latin typeface="Times New Roman"/>
                <a:cs typeface="Times New Roman"/>
              </a:rPr>
              <a:t>documentos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norteadores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currículos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posturas,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conceitos,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abordagens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metas</a:t>
            </a:r>
            <a:endParaRPr sz="1200">
              <a:latin typeface="Times New Roman"/>
              <a:cs typeface="Times New Roman"/>
            </a:endParaRPr>
          </a:p>
          <a:p>
            <a:pPr marL="911860" marR="5715" algn="just">
              <a:lnSpc>
                <a:spcPts val="1370"/>
              </a:lnSpc>
              <a:spcBef>
                <a:spcPts val="25"/>
              </a:spcBef>
            </a:pPr>
            <a:r>
              <a:rPr sz="1200" dirty="0">
                <a:latin typeface="Times New Roman"/>
                <a:cs typeface="Times New Roman"/>
              </a:rPr>
              <a:t>descritos </a:t>
            </a:r>
            <a:r>
              <a:rPr sz="1200" spc="-15" dirty="0">
                <a:latin typeface="Times New Roman"/>
                <a:cs typeface="Times New Roman"/>
              </a:rPr>
              <a:t>nas </a:t>
            </a:r>
            <a:r>
              <a:rPr sz="1200" spc="-10" dirty="0">
                <a:latin typeface="Times New Roman"/>
                <a:cs typeface="Times New Roman"/>
              </a:rPr>
              <a:t>bases legais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ERER,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10" dirty="0">
                <a:latin typeface="Times New Roman"/>
                <a:cs typeface="Times New Roman"/>
              </a:rPr>
              <a:t>se refere </a:t>
            </a:r>
            <a:r>
              <a:rPr sz="1200" spc="-5" dirty="0">
                <a:latin typeface="Times New Roman"/>
                <a:cs typeface="Times New Roman"/>
              </a:rPr>
              <a:t>às </a:t>
            </a:r>
            <a:r>
              <a:rPr sz="1200" dirty="0">
                <a:latin typeface="Times New Roman"/>
                <a:cs typeface="Times New Roman"/>
              </a:rPr>
              <a:t>ações para </a:t>
            </a:r>
            <a:r>
              <a:rPr sz="1200" spc="-10" dirty="0">
                <a:latin typeface="Times New Roman"/>
                <a:cs typeface="Times New Roman"/>
              </a:rPr>
              <a:t>Ensino Médio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10" dirty="0">
                <a:latin typeface="Times New Roman"/>
                <a:cs typeface="Times New Roman"/>
              </a:rPr>
              <a:t>Ensino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Superior;</a:t>
            </a:r>
            <a:endParaRPr sz="1200">
              <a:latin typeface="Times New Roman"/>
              <a:cs typeface="Times New Roman"/>
            </a:endParaRPr>
          </a:p>
          <a:p>
            <a:pPr marL="911860" marR="10160" indent="-277495" algn="just">
              <a:lnSpc>
                <a:spcPts val="1370"/>
              </a:lnSpc>
              <a:spcBef>
                <a:spcPts val="20"/>
              </a:spcBef>
              <a:buAutoNum type="romanUcPeriod" startAt="13"/>
              <a:tabLst>
                <a:tab pos="1092835" algn="l"/>
              </a:tabLst>
            </a:pPr>
            <a:r>
              <a:rPr sz="1200" spc="-5" dirty="0">
                <a:latin typeface="Times New Roman"/>
                <a:cs typeface="Times New Roman"/>
              </a:rPr>
              <a:t>Incentivar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estabelecimento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programas </a:t>
            </a:r>
            <a:r>
              <a:rPr sz="1200" dirty="0">
                <a:latin typeface="Times New Roman"/>
                <a:cs typeface="Times New Roman"/>
              </a:rPr>
              <a:t>de pós-graduação e de </a:t>
            </a:r>
            <a:r>
              <a:rPr sz="1200" spc="-10" dirty="0">
                <a:latin typeface="Times New Roman"/>
                <a:cs typeface="Times New Roman"/>
              </a:rPr>
              <a:t>formação  </a:t>
            </a:r>
            <a:r>
              <a:rPr sz="1200" spc="-5" dirty="0">
                <a:latin typeface="Times New Roman"/>
                <a:cs typeface="Times New Roman"/>
              </a:rPr>
              <a:t>continuada </a:t>
            </a:r>
            <a:r>
              <a:rPr sz="1200" spc="5" dirty="0">
                <a:latin typeface="Times New Roman"/>
                <a:cs typeface="Times New Roman"/>
              </a:rPr>
              <a:t>em  </a:t>
            </a:r>
            <a:r>
              <a:rPr sz="1200" spc="-5" dirty="0">
                <a:latin typeface="Times New Roman"/>
                <a:cs typeface="Times New Roman"/>
              </a:rPr>
              <a:t>Educação das Relações Etnicorraciais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5" dirty="0">
                <a:latin typeface="Times New Roman"/>
                <a:cs typeface="Times New Roman"/>
              </a:rPr>
              <a:t>os  </a:t>
            </a:r>
            <a:r>
              <a:rPr sz="1200" spc="-5" dirty="0">
                <a:latin typeface="Times New Roman"/>
                <a:cs typeface="Times New Roman"/>
              </a:rPr>
              <a:t>servidores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endParaRPr sz="1200">
              <a:latin typeface="Times New Roman"/>
              <a:cs typeface="Times New Roman"/>
            </a:endParaRPr>
          </a:p>
          <a:p>
            <a:pPr marL="911860" algn="just">
              <a:lnSpc>
                <a:spcPts val="1320"/>
              </a:lnSpc>
            </a:pPr>
            <a:r>
              <a:rPr sz="1200" dirty="0">
                <a:latin typeface="Times New Roman"/>
                <a:cs typeface="Times New Roman"/>
              </a:rPr>
              <a:t>educadores da </a:t>
            </a:r>
            <a:r>
              <a:rPr sz="1200" spc="-10" dirty="0">
                <a:latin typeface="Times New Roman"/>
                <a:cs typeface="Times New Roman"/>
              </a:rPr>
              <a:t>região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sua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abrangência;</a:t>
            </a:r>
            <a:endParaRPr sz="1200">
              <a:latin typeface="Times New Roman"/>
              <a:cs typeface="Times New Roman"/>
            </a:endParaRPr>
          </a:p>
          <a:p>
            <a:pPr marL="1092200" indent="-458470" algn="just">
              <a:lnSpc>
                <a:spcPts val="1380"/>
              </a:lnSpc>
              <a:buAutoNum type="romanUcPeriod" startAt="14"/>
              <a:tabLst>
                <a:tab pos="1092835" algn="l"/>
              </a:tabLst>
            </a:pPr>
            <a:r>
              <a:rPr sz="1200" spc="-5" dirty="0">
                <a:latin typeface="Times New Roman"/>
                <a:cs typeface="Times New Roman"/>
              </a:rPr>
              <a:t>Encaminhar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chefia </a:t>
            </a:r>
            <a:r>
              <a:rPr sz="1200" spc="-5" dirty="0">
                <a:latin typeface="Times New Roman"/>
                <a:cs typeface="Times New Roman"/>
              </a:rPr>
              <a:t>imediata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desenvolvidas </a:t>
            </a:r>
            <a:r>
              <a:rPr sz="1200" spc="-10" dirty="0">
                <a:latin typeface="Times New Roman"/>
                <a:cs typeface="Times New Roman"/>
              </a:rPr>
              <a:t>pelo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setor;</a:t>
            </a:r>
            <a:endParaRPr sz="1200">
              <a:latin typeface="Times New Roman"/>
              <a:cs typeface="Times New Roman"/>
            </a:endParaRPr>
          </a:p>
          <a:p>
            <a:pPr marL="911860" marR="12700" indent="-277495" algn="just">
              <a:lnSpc>
                <a:spcPts val="1370"/>
              </a:lnSpc>
              <a:spcBef>
                <a:spcPts val="80"/>
              </a:spcBef>
              <a:buAutoNum type="romanUcPeriod" startAt="14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Garantir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integridade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patrimônio </a:t>
            </a:r>
            <a:r>
              <a:rPr sz="1200" spc="-5" dirty="0">
                <a:latin typeface="Times New Roman"/>
                <a:cs typeface="Times New Roman"/>
              </a:rPr>
              <a:t>tangível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intangível </a:t>
            </a:r>
            <a:r>
              <a:rPr sz="1200" dirty="0">
                <a:latin typeface="Times New Roman"/>
                <a:cs typeface="Times New Roman"/>
              </a:rPr>
              <a:t>sob a </a:t>
            </a:r>
            <a:r>
              <a:rPr sz="1200" spc="-5" dirty="0">
                <a:latin typeface="Times New Roman"/>
                <a:cs typeface="Times New Roman"/>
              </a:rPr>
              <a:t>responsabilidade </a:t>
            </a:r>
            <a:r>
              <a:rPr sz="1200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núcleo.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5</a:t>
            </a:r>
            <a:r>
              <a:rPr lang="pt-BR" sz="1200" b="1" dirty="0" smtClean="0">
                <a:latin typeface="Times New Roman"/>
                <a:cs typeface="Times New Roman"/>
              </a:rPr>
              <a:t>5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</a:t>
            </a:r>
            <a:r>
              <a:rPr sz="1200" b="1" spc="-10" dirty="0">
                <a:latin typeface="Times New Roman"/>
                <a:cs typeface="Times New Roman"/>
              </a:rPr>
              <a:t>Centro </a:t>
            </a:r>
            <a:r>
              <a:rPr sz="1200" b="1" spc="-5" dirty="0">
                <a:latin typeface="Times New Roman"/>
                <a:cs typeface="Times New Roman"/>
              </a:rPr>
              <a:t>de Idiomas </a:t>
            </a:r>
            <a:r>
              <a:rPr sz="1200" b="1" dirty="0">
                <a:latin typeface="Times New Roman"/>
                <a:cs typeface="Times New Roman"/>
              </a:rPr>
              <a:t>(CID) </a:t>
            </a:r>
            <a:r>
              <a:rPr sz="1200" b="1" spc="-5" dirty="0">
                <a:latin typeface="Times New Roman"/>
                <a:cs typeface="Times New Roman"/>
              </a:rPr>
              <a:t>as seguintes</a:t>
            </a:r>
            <a:r>
              <a:rPr sz="1200" b="1" spc="12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00">
              <a:latin typeface="Times New Roman"/>
              <a:cs typeface="Times New Roman"/>
            </a:endParaRPr>
          </a:p>
          <a:p>
            <a:pPr marL="911860" marR="6985" indent="-268605" algn="just">
              <a:lnSpc>
                <a:spcPct val="95600"/>
              </a:lnSpc>
              <a:spcBef>
                <a:spcPts val="5"/>
              </a:spcBef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discentes, </a:t>
            </a:r>
            <a:r>
              <a:rPr sz="1200" spc="-10" dirty="0">
                <a:latin typeface="Times New Roman"/>
                <a:cs typeface="Times New Roman"/>
              </a:rPr>
              <a:t>servidores, </a:t>
            </a:r>
            <a:r>
              <a:rPr sz="1200" spc="-5" dirty="0">
                <a:latin typeface="Times New Roman"/>
                <a:cs typeface="Times New Roman"/>
              </a:rPr>
              <a:t>pesquisadores, técnicos administrativos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comunidade externa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oportunidade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adquirir conhecimentos </a:t>
            </a:r>
            <a:r>
              <a:rPr sz="1200" spc="5" dirty="0">
                <a:latin typeface="Times New Roman"/>
                <a:cs typeface="Times New Roman"/>
              </a:rPr>
              <a:t>em  </a:t>
            </a:r>
            <a:r>
              <a:rPr sz="1200" spc="-5" dirty="0">
                <a:latin typeface="Times New Roman"/>
                <a:cs typeface="Times New Roman"/>
              </a:rPr>
              <a:t>línguas  estrangeiras, </a:t>
            </a:r>
            <a:r>
              <a:rPr sz="1200" spc="-10" dirty="0">
                <a:latin typeface="Times New Roman"/>
                <a:cs typeface="Times New Roman"/>
              </a:rPr>
              <a:t>língua </a:t>
            </a:r>
            <a:r>
              <a:rPr sz="1200" dirty="0">
                <a:latin typeface="Times New Roman"/>
                <a:cs typeface="Times New Roman"/>
              </a:rPr>
              <a:t>portuguesa e </a:t>
            </a:r>
            <a:r>
              <a:rPr sz="1200" spc="-10" dirty="0">
                <a:latin typeface="Times New Roman"/>
                <a:cs typeface="Times New Roman"/>
              </a:rPr>
              <a:t>Língua </a:t>
            </a:r>
            <a:r>
              <a:rPr sz="1200" spc="-5" dirty="0">
                <a:latin typeface="Times New Roman"/>
                <a:cs typeface="Times New Roman"/>
              </a:rPr>
              <a:t>Brasileira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5" dirty="0">
                <a:latin typeface="Times New Roman"/>
                <a:cs typeface="Times New Roman"/>
              </a:rPr>
              <a:t>Sinais </a:t>
            </a:r>
            <a:r>
              <a:rPr sz="1200" dirty="0">
                <a:latin typeface="Times New Roman"/>
                <a:cs typeface="Times New Roman"/>
              </a:rPr>
              <a:t>— </a:t>
            </a:r>
            <a:r>
              <a:rPr sz="1200" spc="-10" dirty="0">
                <a:latin typeface="Times New Roman"/>
                <a:cs typeface="Times New Roman"/>
              </a:rPr>
              <a:t>Libras </a:t>
            </a:r>
            <a:r>
              <a:rPr sz="1200" spc="-5" dirty="0">
                <a:latin typeface="Times New Roman"/>
                <a:cs typeface="Times New Roman"/>
              </a:rPr>
              <a:t>como  línguas adicionais;</a:t>
            </a:r>
            <a:endParaRPr sz="1200">
              <a:latin typeface="Times New Roman"/>
              <a:cs typeface="Times New Roman"/>
            </a:endParaRPr>
          </a:p>
          <a:p>
            <a:pPr marL="911860" marR="6350" indent="-268605" algn="just">
              <a:lnSpc>
                <a:spcPts val="1370"/>
              </a:lnSpc>
              <a:spcBef>
                <a:spcPts val="55"/>
              </a:spcBef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Propor </a:t>
            </a:r>
            <a:r>
              <a:rPr sz="1200" spc="-10" dirty="0">
                <a:latin typeface="Times New Roman"/>
                <a:cs typeface="Times New Roman"/>
              </a:rPr>
              <a:t>atividades </a:t>
            </a:r>
            <a:r>
              <a:rPr sz="1200" spc="-5" dirty="0">
                <a:latin typeface="Times New Roman"/>
                <a:cs typeface="Times New Roman"/>
              </a:rPr>
              <a:t>culturais, científicas, técnicas </a:t>
            </a:r>
            <a:r>
              <a:rPr sz="1200" dirty="0">
                <a:latin typeface="Times New Roman"/>
                <a:cs typeface="Times New Roman"/>
              </a:rPr>
              <a:t>e pedagógicas </a:t>
            </a:r>
            <a:r>
              <a:rPr sz="1200" spc="-5" dirty="0">
                <a:latin typeface="Times New Roman"/>
                <a:cs typeface="Times New Roman"/>
              </a:rPr>
              <a:t>inerentes </a:t>
            </a:r>
            <a:r>
              <a:rPr sz="1200" dirty="0">
                <a:latin typeface="Times New Roman"/>
                <a:cs typeface="Times New Roman"/>
              </a:rPr>
              <a:t>à  </a:t>
            </a:r>
            <a:r>
              <a:rPr sz="1200" spc="-5" dirty="0">
                <a:latin typeface="Times New Roman"/>
                <a:cs typeface="Times New Roman"/>
              </a:rPr>
              <a:t>internacionalização </a:t>
            </a:r>
            <a:r>
              <a:rPr sz="1200" dirty="0">
                <a:latin typeface="Times New Roman"/>
                <a:cs typeface="Times New Roman"/>
              </a:rPr>
              <a:t>e à </a:t>
            </a:r>
            <a:r>
              <a:rPr sz="1200" spc="-5" dirty="0">
                <a:latin typeface="Times New Roman"/>
                <a:cs typeface="Times New Roman"/>
              </a:rPr>
              <a:t>capacitação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profissional;</a:t>
            </a:r>
            <a:endParaRPr sz="1200">
              <a:latin typeface="Times New Roman"/>
              <a:cs typeface="Times New Roman"/>
            </a:endParaRPr>
          </a:p>
          <a:p>
            <a:pPr marL="911860" marR="12065" indent="-268605" algn="just">
              <a:lnSpc>
                <a:spcPts val="1370"/>
              </a:lnSpc>
              <a:spcBef>
                <a:spcPts val="20"/>
              </a:spcBef>
              <a:buAutoNum type="romanUcPeriod"/>
              <a:tabLst>
                <a:tab pos="912494" algn="l"/>
              </a:tabLst>
            </a:pPr>
            <a:r>
              <a:rPr sz="1200" dirty="0">
                <a:latin typeface="Times New Roman"/>
                <a:cs typeface="Times New Roman"/>
              </a:rPr>
              <a:t>Integrar </a:t>
            </a:r>
            <a:r>
              <a:rPr sz="1200" spc="-10" dirty="0">
                <a:latin typeface="Times New Roman"/>
                <a:cs typeface="Times New Roman"/>
              </a:rPr>
              <a:t>ensino, </a:t>
            </a:r>
            <a:r>
              <a:rPr sz="1200" spc="-5" dirty="0">
                <a:latin typeface="Times New Roman"/>
                <a:cs typeface="Times New Roman"/>
              </a:rPr>
              <a:t>pesquisa, extensão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inovação </a:t>
            </a:r>
            <a:r>
              <a:rPr sz="1200" spc="-5" dirty="0">
                <a:latin typeface="Times New Roman"/>
                <a:cs typeface="Times New Roman"/>
              </a:rPr>
              <a:t>tecnológica, objetivando </a:t>
            </a:r>
            <a:r>
              <a:rPr sz="1200" dirty="0">
                <a:latin typeface="Times New Roman"/>
                <a:cs typeface="Times New Roman"/>
              </a:rPr>
              <a:t>a  </a:t>
            </a:r>
            <a:r>
              <a:rPr sz="1200" spc="-5" dirty="0">
                <a:latin typeface="Times New Roman"/>
                <a:cs typeface="Times New Roman"/>
              </a:rPr>
              <a:t>preparação </a:t>
            </a:r>
            <a:r>
              <a:rPr sz="1200" dirty="0">
                <a:latin typeface="Times New Roman"/>
                <a:cs typeface="Times New Roman"/>
              </a:rPr>
              <a:t>de recursos </a:t>
            </a:r>
            <a:r>
              <a:rPr sz="1200" spc="-10" dirty="0">
                <a:latin typeface="Times New Roman"/>
                <a:cs typeface="Times New Roman"/>
              </a:rPr>
              <a:t>humanos </a:t>
            </a:r>
            <a:r>
              <a:rPr sz="1200" dirty="0">
                <a:latin typeface="Times New Roman"/>
                <a:cs typeface="Times New Roman"/>
              </a:rPr>
              <a:t>a estarem aptos a </a:t>
            </a:r>
            <a:r>
              <a:rPr sz="1200" spc="-10" dirty="0">
                <a:latin typeface="Times New Roman"/>
                <a:cs typeface="Times New Roman"/>
              </a:rPr>
              <a:t>se comunicar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10" dirty="0">
                <a:latin typeface="Times New Roman"/>
                <a:cs typeface="Times New Roman"/>
              </a:rPr>
              <a:t>fluência</a:t>
            </a:r>
            <a:r>
              <a:rPr sz="1200" spc="-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na</a:t>
            </a:r>
            <a:endParaRPr sz="1200">
              <a:latin typeface="Times New Roman"/>
              <a:cs typeface="Times New Roman"/>
            </a:endParaRPr>
          </a:p>
          <a:p>
            <a:pPr marL="911860" algn="just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língua </a:t>
            </a:r>
            <a:r>
              <a:rPr sz="1200" spc="-10" dirty="0">
                <a:latin typeface="Times New Roman"/>
                <a:cs typeface="Times New Roman"/>
              </a:rPr>
              <a:t>alvo </a:t>
            </a:r>
            <a:r>
              <a:rPr sz="1200" spc="-5" dirty="0">
                <a:latin typeface="Times New Roman"/>
                <a:cs typeface="Times New Roman"/>
              </a:rPr>
              <a:t>desejada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cada situação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demanda;</a:t>
            </a:r>
            <a:endParaRPr sz="1200">
              <a:latin typeface="Times New Roman"/>
              <a:cs typeface="Times New Roman"/>
            </a:endParaRPr>
          </a:p>
          <a:p>
            <a:pPr marL="911860" marR="5080" indent="-268605" algn="just">
              <a:lnSpc>
                <a:spcPct val="95900"/>
              </a:lnSpc>
              <a:spcBef>
                <a:spcPts val="25"/>
              </a:spcBef>
              <a:buAutoNum type="romanUcPeriod" startAt="4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Capacitar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servidores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discentes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uma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10" dirty="0">
                <a:latin typeface="Times New Roman"/>
                <a:cs typeface="Times New Roman"/>
              </a:rPr>
              <a:t>mais </a:t>
            </a:r>
            <a:r>
              <a:rPr sz="1200" spc="-5" dirty="0">
                <a:latin typeface="Times New Roman"/>
                <a:cs typeface="Times New Roman"/>
              </a:rPr>
              <a:t>línguas adicionais, </a:t>
            </a:r>
            <a:r>
              <a:rPr sz="1200" spc="-10" dirty="0">
                <a:latin typeface="Times New Roman"/>
                <a:cs typeface="Times New Roman"/>
              </a:rPr>
              <a:t>visando </a:t>
            </a:r>
            <a:r>
              <a:rPr sz="1200" dirty="0">
                <a:latin typeface="Times New Roman"/>
                <a:cs typeface="Times New Roman"/>
              </a:rPr>
              <a:t>à  </a:t>
            </a:r>
            <a:r>
              <a:rPr sz="1200" spc="-5" dirty="0">
                <a:latin typeface="Times New Roman"/>
                <a:cs typeface="Times New Roman"/>
              </a:rPr>
              <a:t>mobilidade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atendimento </a:t>
            </a:r>
            <a:r>
              <a:rPr sz="1200" spc="-10" dirty="0">
                <a:latin typeface="Times New Roman"/>
                <a:cs typeface="Times New Roman"/>
              </a:rPr>
              <a:t>acadêmico </a:t>
            </a:r>
            <a:r>
              <a:rPr sz="1200" dirty="0">
                <a:latin typeface="Times New Roman"/>
                <a:cs typeface="Times New Roman"/>
              </a:rPr>
              <a:t>e à </a:t>
            </a:r>
            <a:r>
              <a:rPr sz="1200" spc="-5" dirty="0">
                <a:latin typeface="Times New Roman"/>
                <a:cs typeface="Times New Roman"/>
              </a:rPr>
              <a:t>cooperação internacional (transferência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tecnologia, pesquisa, produção </a:t>
            </a:r>
            <a:r>
              <a:rPr sz="1200" spc="-10" dirty="0">
                <a:latin typeface="Times New Roman"/>
                <a:cs typeface="Times New Roman"/>
              </a:rPr>
              <a:t>acadêmica,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dirty="0">
                <a:latin typeface="Times New Roman"/>
                <a:cs typeface="Times New Roman"/>
              </a:rPr>
              <a:t>de patentes e  </a:t>
            </a:r>
            <a:r>
              <a:rPr sz="1200" spc="-5" dirty="0">
                <a:latin typeface="Times New Roman"/>
                <a:cs typeface="Times New Roman"/>
              </a:rPr>
              <a:t>metodologias, </a:t>
            </a:r>
            <a:r>
              <a:rPr sz="1200" dirty="0">
                <a:latin typeface="Times New Roman"/>
                <a:cs typeface="Times New Roman"/>
              </a:rPr>
              <a:t>entre </a:t>
            </a:r>
            <a:r>
              <a:rPr sz="1200" spc="-5" dirty="0">
                <a:latin typeface="Times New Roman"/>
                <a:cs typeface="Times New Roman"/>
              </a:rPr>
              <a:t>outros), </a:t>
            </a:r>
            <a:r>
              <a:rPr sz="1200" spc="-15" dirty="0">
                <a:latin typeface="Times New Roman"/>
                <a:cs typeface="Times New Roman"/>
              </a:rPr>
              <a:t>nas </a:t>
            </a:r>
            <a:r>
              <a:rPr sz="1200" spc="-10" dirty="0">
                <a:latin typeface="Times New Roman"/>
                <a:cs typeface="Times New Roman"/>
              </a:rPr>
              <a:t>modalidades: presencial, </a:t>
            </a:r>
            <a:r>
              <a:rPr sz="1200" spc="-5" dirty="0">
                <a:latin typeface="Times New Roman"/>
                <a:cs typeface="Times New Roman"/>
              </a:rPr>
              <a:t>semipresencial, </a:t>
            </a:r>
            <a:r>
              <a:rPr sz="1200" dirty="0">
                <a:latin typeface="Times New Roman"/>
                <a:cs typeface="Times New Roman"/>
              </a:rPr>
              <a:t>a  </a:t>
            </a:r>
            <a:r>
              <a:rPr sz="1200" spc="-5" dirty="0">
                <a:latin typeface="Times New Roman"/>
                <a:cs typeface="Times New Roman"/>
              </a:rPr>
              <a:t>distância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autotreinamento;</a:t>
            </a:r>
            <a:endParaRPr sz="1200">
              <a:latin typeface="Times New Roman"/>
              <a:cs typeface="Times New Roman"/>
            </a:endParaRPr>
          </a:p>
          <a:p>
            <a:pPr marL="911860" marR="5080" indent="-268605" algn="just">
              <a:lnSpc>
                <a:spcPct val="95800"/>
              </a:lnSpc>
              <a:spcBef>
                <a:spcPts val="10"/>
              </a:spcBef>
              <a:buAutoNum type="romanUcPeriod" startAt="4"/>
              <a:tabLst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Atender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demanda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qualificação em </a:t>
            </a:r>
            <a:r>
              <a:rPr sz="1200" spc="-10" dirty="0">
                <a:latin typeface="Times New Roman"/>
                <a:cs typeface="Times New Roman"/>
              </a:rPr>
              <a:t>língua </a:t>
            </a:r>
            <a:r>
              <a:rPr sz="1200" spc="-5" dirty="0">
                <a:latin typeface="Times New Roman"/>
                <a:cs typeface="Times New Roman"/>
              </a:rPr>
              <a:t>estrangeira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Programa </a:t>
            </a:r>
            <a:r>
              <a:rPr sz="1200" spc="-5" dirty="0">
                <a:latin typeface="Times New Roman"/>
                <a:cs typeface="Times New Roman"/>
              </a:rPr>
              <a:t>Ciência sem  Fronteiras, Idiomas sem Fronteiras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outros </a:t>
            </a:r>
            <a:r>
              <a:rPr sz="1200" spc="-5" dirty="0">
                <a:latin typeface="Times New Roman"/>
                <a:cs typeface="Times New Roman"/>
              </a:rPr>
              <a:t>programas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Rede Federal, </a:t>
            </a:r>
            <a:r>
              <a:rPr sz="1200" dirty="0">
                <a:latin typeface="Times New Roman"/>
                <a:cs typeface="Times New Roman"/>
              </a:rPr>
              <a:t>visando à  </a:t>
            </a:r>
            <a:r>
              <a:rPr sz="1200" spc="-5" dirty="0">
                <a:latin typeface="Times New Roman"/>
                <a:cs typeface="Times New Roman"/>
              </a:rPr>
              <a:t>promoção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internacionalização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5" dirty="0">
                <a:latin typeface="Times New Roman"/>
                <a:cs typeface="Times New Roman"/>
              </a:rPr>
              <a:t>ciência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tecnologia </a:t>
            </a:r>
            <a:r>
              <a:rPr sz="1200" spc="-15" dirty="0">
                <a:latin typeface="Times New Roman"/>
                <a:cs typeface="Times New Roman"/>
              </a:rPr>
              <a:t>no Brasil,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estimulando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6764" y="691641"/>
            <a:ext cx="6059805" cy="925449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911860" marR="13970" algn="just">
              <a:lnSpc>
                <a:spcPts val="1390"/>
              </a:lnSpc>
              <a:spcBef>
                <a:spcPts val="185"/>
              </a:spcBef>
            </a:pPr>
            <a:r>
              <a:rPr sz="1200" dirty="0">
                <a:latin typeface="Times New Roman"/>
                <a:cs typeface="Times New Roman"/>
              </a:rPr>
              <a:t>estudos e </a:t>
            </a:r>
            <a:r>
              <a:rPr sz="1200" spc="-10" dirty="0">
                <a:latin typeface="Times New Roman"/>
                <a:cs typeface="Times New Roman"/>
              </a:rPr>
              <a:t>pesquisas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brasileiros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exterior </a:t>
            </a:r>
            <a:r>
              <a:rPr sz="1200" dirty="0">
                <a:latin typeface="Times New Roman"/>
                <a:cs typeface="Times New Roman"/>
              </a:rPr>
              <a:t>e o </a:t>
            </a:r>
            <a:r>
              <a:rPr sz="1200" spc="-10" dirty="0">
                <a:latin typeface="Times New Roman"/>
                <a:cs typeface="Times New Roman"/>
              </a:rPr>
              <a:t>intercâmbio </a:t>
            </a:r>
            <a:r>
              <a:rPr sz="1200" dirty="0">
                <a:latin typeface="Times New Roman"/>
                <a:cs typeface="Times New Roman"/>
              </a:rPr>
              <a:t>de graduandos e  graduados entre </a:t>
            </a:r>
            <a:r>
              <a:rPr sz="1200" spc="-5" dirty="0">
                <a:latin typeface="Times New Roman"/>
                <a:cs typeface="Times New Roman"/>
              </a:rPr>
              <a:t>as instituições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envolvidas;</a:t>
            </a:r>
            <a:endParaRPr sz="1200">
              <a:latin typeface="Times New Roman"/>
              <a:cs typeface="Times New Roman"/>
            </a:endParaRPr>
          </a:p>
          <a:p>
            <a:pPr marL="911860" indent="-268605" algn="just">
              <a:lnSpc>
                <a:spcPts val="1310"/>
              </a:lnSpc>
              <a:buAutoNum type="romanUcPeriod" startAt="6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Preparar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servidores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os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discentes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para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participação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em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programas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ensino,</a:t>
            </a:r>
            <a:endParaRPr sz="1200">
              <a:latin typeface="Times New Roman"/>
              <a:cs typeface="Times New Roman"/>
            </a:endParaRPr>
          </a:p>
          <a:p>
            <a:pPr marL="911860" algn="just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pesquisa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extensão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exterior </a:t>
            </a:r>
            <a:r>
              <a:rPr sz="1200" dirty="0">
                <a:latin typeface="Times New Roman"/>
                <a:cs typeface="Times New Roman"/>
              </a:rPr>
              <a:t>e para a </a:t>
            </a:r>
            <a:r>
              <a:rPr sz="1200" spc="-5" dirty="0">
                <a:latin typeface="Times New Roman"/>
                <a:cs typeface="Times New Roman"/>
              </a:rPr>
              <a:t>concorrência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bolsas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esses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estudos;</a:t>
            </a:r>
            <a:endParaRPr sz="1200">
              <a:latin typeface="Times New Roman"/>
              <a:cs typeface="Times New Roman"/>
            </a:endParaRPr>
          </a:p>
          <a:p>
            <a:pPr marL="911860" marR="9525" indent="-268605" algn="just">
              <a:lnSpc>
                <a:spcPct val="95900"/>
              </a:lnSpc>
              <a:spcBef>
                <a:spcPts val="25"/>
              </a:spcBef>
              <a:buAutoNum type="romanUcPeriod" startAt="7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Capacitar estrangeiros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10" dirty="0">
                <a:latin typeface="Times New Roman"/>
                <a:cs typeface="Times New Roman"/>
              </a:rPr>
              <a:t>língua </a:t>
            </a:r>
            <a:r>
              <a:rPr sz="1200" dirty="0">
                <a:latin typeface="Times New Roman"/>
                <a:cs typeface="Times New Roman"/>
              </a:rPr>
              <a:t>Portuguesa, </a:t>
            </a:r>
            <a:r>
              <a:rPr sz="1200" spc="-10" dirty="0">
                <a:latin typeface="Times New Roman"/>
                <a:cs typeface="Times New Roman"/>
              </a:rPr>
              <a:t>visando </a:t>
            </a:r>
            <a:r>
              <a:rPr sz="1200" dirty="0">
                <a:latin typeface="Times New Roman"/>
                <a:cs typeface="Times New Roman"/>
              </a:rPr>
              <a:t>à cooperação </a:t>
            </a:r>
            <a:r>
              <a:rPr sz="1200" spc="-10" dirty="0">
                <a:latin typeface="Times New Roman"/>
                <a:cs typeface="Times New Roman"/>
              </a:rPr>
              <a:t>internacional,  </a:t>
            </a:r>
            <a:r>
              <a:rPr sz="1200" spc="-5" dirty="0">
                <a:latin typeface="Times New Roman"/>
                <a:cs typeface="Times New Roman"/>
              </a:rPr>
              <a:t>garantindo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integração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diversidade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saberes </a:t>
            </a:r>
            <a:r>
              <a:rPr sz="1200" dirty="0">
                <a:latin typeface="Times New Roman"/>
                <a:cs typeface="Times New Roman"/>
              </a:rPr>
              <a:t>e a </a:t>
            </a:r>
            <a:r>
              <a:rPr sz="1200" spc="-10" dirty="0">
                <a:latin typeface="Times New Roman"/>
                <a:cs typeface="Times New Roman"/>
              </a:rPr>
              <a:t>inclusão </a:t>
            </a:r>
            <a:r>
              <a:rPr sz="1200" spc="-5" dirty="0">
                <a:latin typeface="Times New Roman"/>
                <a:cs typeface="Times New Roman"/>
              </a:rPr>
              <a:t>dos cidadãos </a:t>
            </a:r>
            <a:r>
              <a:rPr sz="1200" spc="-15" dirty="0">
                <a:latin typeface="Times New Roman"/>
                <a:cs typeface="Times New Roman"/>
              </a:rPr>
              <a:t>no  </a:t>
            </a:r>
            <a:r>
              <a:rPr sz="1200" spc="-10" dirty="0">
                <a:latin typeface="Times New Roman"/>
                <a:cs typeface="Times New Roman"/>
              </a:rPr>
              <a:t>mundo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trabalho, oportunizando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inserção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sociedade;</a:t>
            </a:r>
            <a:endParaRPr sz="1200">
              <a:latin typeface="Times New Roman"/>
              <a:cs typeface="Times New Roman"/>
            </a:endParaRPr>
          </a:p>
          <a:p>
            <a:pPr marL="911860" marR="16510" indent="-268605" algn="just">
              <a:lnSpc>
                <a:spcPct val="95800"/>
              </a:lnSpc>
              <a:spcBef>
                <a:spcPts val="10"/>
              </a:spcBef>
              <a:buAutoNum type="romanUcPeriod" startAt="7"/>
              <a:tabLst>
                <a:tab pos="1092835" algn="l"/>
              </a:tabLst>
            </a:pPr>
            <a:r>
              <a:rPr sz="1200" dirty="0">
                <a:latin typeface="Times New Roman"/>
                <a:cs typeface="Times New Roman"/>
              </a:rPr>
              <a:t>Ofertar cursos de </a:t>
            </a:r>
            <a:r>
              <a:rPr sz="1200" spc="-5" dirty="0">
                <a:latin typeface="Times New Roman"/>
                <a:cs typeface="Times New Roman"/>
              </a:rPr>
              <a:t>aprimoramento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língua </a:t>
            </a:r>
            <a:r>
              <a:rPr sz="1200" dirty="0">
                <a:latin typeface="Times New Roman"/>
                <a:cs typeface="Times New Roman"/>
              </a:rPr>
              <a:t>Portuguesa, </a:t>
            </a:r>
            <a:r>
              <a:rPr sz="1200" spc="-10" dirty="0">
                <a:latin typeface="Times New Roman"/>
                <a:cs typeface="Times New Roman"/>
              </a:rPr>
              <a:t>prática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leitura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produção </a:t>
            </a:r>
            <a:r>
              <a:rPr sz="1200" dirty="0">
                <a:latin typeface="Times New Roman"/>
                <a:cs typeface="Times New Roman"/>
              </a:rPr>
              <a:t>de textos, </a:t>
            </a:r>
            <a:r>
              <a:rPr sz="1200" spc="-5" dirty="0">
                <a:latin typeface="Times New Roman"/>
                <a:cs typeface="Times New Roman"/>
              </a:rPr>
              <a:t>bem como </a:t>
            </a:r>
            <a:r>
              <a:rPr sz="1200" dirty="0">
                <a:latin typeface="Times New Roman"/>
                <a:cs typeface="Times New Roman"/>
              </a:rPr>
              <a:t>cursos de </a:t>
            </a:r>
            <a:r>
              <a:rPr sz="1200" spc="-5" dirty="0">
                <a:latin typeface="Times New Roman"/>
                <a:cs typeface="Times New Roman"/>
              </a:rPr>
              <a:t>redação oficial </a:t>
            </a:r>
            <a:r>
              <a:rPr sz="1200" spc="5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pesquisadores, alunos,  profissionais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área administrativa, </a:t>
            </a:r>
            <a:r>
              <a:rPr sz="1200" spc="-10" dirty="0">
                <a:latin typeface="Times New Roman"/>
                <a:cs typeface="Times New Roman"/>
              </a:rPr>
              <a:t>empresarial, </a:t>
            </a:r>
            <a:r>
              <a:rPr sz="1200" dirty="0">
                <a:latin typeface="Times New Roman"/>
                <a:cs typeface="Times New Roman"/>
              </a:rPr>
              <a:t>entre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outros;</a:t>
            </a:r>
            <a:endParaRPr sz="1200">
              <a:latin typeface="Times New Roman"/>
              <a:cs typeface="Times New Roman"/>
            </a:endParaRPr>
          </a:p>
          <a:p>
            <a:pPr marL="911860" marR="10160" indent="-268605" algn="just">
              <a:lnSpc>
                <a:spcPts val="1390"/>
              </a:lnSpc>
              <a:spcBef>
                <a:spcPts val="20"/>
              </a:spcBef>
              <a:buAutoNum type="romanUcPeriod" startAt="7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cursos </a:t>
            </a:r>
            <a:r>
              <a:rPr sz="1200" spc="-5" dirty="0">
                <a:latin typeface="Times New Roman"/>
                <a:cs typeface="Times New Roman"/>
              </a:rPr>
              <a:t>preparatórios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exames internacionais </a:t>
            </a:r>
            <a:r>
              <a:rPr sz="1200" spc="1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proficiência </a:t>
            </a:r>
            <a:r>
              <a:rPr sz="1200" spc="5" dirty="0">
                <a:latin typeface="Times New Roman"/>
                <a:cs typeface="Times New Roman"/>
              </a:rPr>
              <a:t>em  </a:t>
            </a:r>
            <a:r>
              <a:rPr sz="1200" spc="-5" dirty="0">
                <a:latin typeface="Times New Roman"/>
                <a:cs typeface="Times New Roman"/>
              </a:rPr>
              <a:t>idiomas;</a:t>
            </a:r>
            <a:endParaRPr sz="1200">
              <a:latin typeface="Times New Roman"/>
              <a:cs typeface="Times New Roman"/>
            </a:endParaRPr>
          </a:p>
          <a:p>
            <a:pPr marL="911860" indent="-268605" algn="just">
              <a:lnSpc>
                <a:spcPts val="1310"/>
              </a:lnSpc>
              <a:buAutoNum type="romanUcPeriod" startAt="7"/>
              <a:tabLst>
                <a:tab pos="912494" algn="l"/>
              </a:tabLst>
            </a:pPr>
            <a:r>
              <a:rPr sz="1200" dirty="0">
                <a:latin typeface="Times New Roman"/>
                <a:cs typeface="Times New Roman"/>
              </a:rPr>
              <a:t>Ofertar </a:t>
            </a:r>
            <a:r>
              <a:rPr sz="1200" spc="-5" dirty="0">
                <a:latin typeface="Times New Roman"/>
                <a:cs typeface="Times New Roman"/>
              </a:rPr>
              <a:t>cursos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modalidades diversificadas, dependendo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objetivo</a:t>
            </a:r>
            <a:r>
              <a:rPr sz="1200" spc="27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estudo:</a:t>
            </a:r>
            <a:endParaRPr sz="1200">
              <a:latin typeface="Times New Roman"/>
              <a:cs typeface="Times New Roman"/>
            </a:endParaRPr>
          </a:p>
          <a:p>
            <a:pPr marL="911860" marR="13335" algn="just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instrumental, regular, conversação, prática </a:t>
            </a:r>
            <a:r>
              <a:rPr sz="1200" dirty="0">
                <a:latin typeface="Times New Roman"/>
                <a:cs typeface="Times New Roman"/>
              </a:rPr>
              <a:t>da escrita, </a:t>
            </a:r>
            <a:r>
              <a:rPr sz="1200" spc="-5" dirty="0">
                <a:latin typeface="Times New Roman"/>
                <a:cs typeface="Times New Roman"/>
              </a:rPr>
              <a:t>trabalhando </a:t>
            </a:r>
            <a:r>
              <a:rPr sz="1200" spc="-10" dirty="0">
                <a:latin typeface="Times New Roman"/>
                <a:cs typeface="Times New Roman"/>
              </a:rPr>
              <a:t>uma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10" dirty="0">
                <a:latin typeface="Times New Roman"/>
                <a:cs typeface="Times New Roman"/>
              </a:rPr>
              <a:t>mais  </a:t>
            </a:r>
            <a:r>
              <a:rPr sz="1200" spc="-5" dirty="0">
                <a:latin typeface="Times New Roman"/>
                <a:cs typeface="Times New Roman"/>
              </a:rPr>
              <a:t>habilidades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língua </a:t>
            </a:r>
            <a:r>
              <a:rPr sz="1200" spc="-5" dirty="0">
                <a:latin typeface="Times New Roman"/>
                <a:cs typeface="Times New Roman"/>
              </a:rPr>
              <a:t>(leitura, escrita, </a:t>
            </a:r>
            <a:r>
              <a:rPr sz="1200" spc="-15" dirty="0">
                <a:latin typeface="Times New Roman"/>
                <a:cs typeface="Times New Roman"/>
              </a:rPr>
              <a:t>fala,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compreensão);</a:t>
            </a:r>
            <a:endParaRPr sz="1200">
              <a:latin typeface="Times New Roman"/>
              <a:cs typeface="Times New Roman"/>
            </a:endParaRPr>
          </a:p>
          <a:p>
            <a:pPr marL="911860" marR="11430" indent="-268605" algn="just">
              <a:lnSpc>
                <a:spcPts val="1370"/>
              </a:lnSpc>
              <a:spcBef>
                <a:spcPts val="20"/>
              </a:spcBef>
              <a:buAutoNum type="romanUcPeriod" startAt="11"/>
              <a:tabLst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Aplicar </a:t>
            </a:r>
            <a:r>
              <a:rPr sz="1200" dirty="0">
                <a:latin typeface="Times New Roman"/>
                <a:cs typeface="Times New Roman"/>
              </a:rPr>
              <a:t>testes de </a:t>
            </a:r>
            <a:r>
              <a:rPr sz="1200" spc="-10" dirty="0">
                <a:latin typeface="Times New Roman"/>
                <a:cs typeface="Times New Roman"/>
              </a:rPr>
              <a:t>proficiência </a:t>
            </a:r>
            <a:r>
              <a:rPr sz="1200" spc="5" dirty="0">
                <a:latin typeface="Times New Roman"/>
                <a:cs typeface="Times New Roman"/>
              </a:rPr>
              <a:t>em</a:t>
            </a:r>
            <a:r>
              <a:rPr sz="1200" spc="3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língua estrangeira </a:t>
            </a:r>
            <a:r>
              <a:rPr sz="1200" dirty="0">
                <a:latin typeface="Times New Roman"/>
                <a:cs typeface="Times New Roman"/>
              </a:rPr>
              <a:t>conforme </a:t>
            </a:r>
            <a:r>
              <a:rPr sz="1200" spc="-5" dirty="0">
                <a:latin typeface="Times New Roman"/>
                <a:cs typeface="Times New Roman"/>
              </a:rPr>
              <a:t>demanda  institucional;</a:t>
            </a:r>
            <a:endParaRPr sz="1200">
              <a:latin typeface="Times New Roman"/>
              <a:cs typeface="Times New Roman"/>
            </a:endParaRPr>
          </a:p>
          <a:p>
            <a:pPr marL="911860" indent="-268605" algn="just">
              <a:lnSpc>
                <a:spcPts val="1325"/>
              </a:lnSpc>
              <a:buAutoNum type="romanUcPeriod" startAt="11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Capacitar professores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10" dirty="0">
                <a:latin typeface="Times New Roman"/>
                <a:cs typeface="Times New Roman"/>
              </a:rPr>
              <a:t>ministrar </a:t>
            </a:r>
            <a:r>
              <a:rPr sz="1200" dirty="0">
                <a:latin typeface="Times New Roman"/>
                <a:cs typeface="Times New Roman"/>
              </a:rPr>
              <a:t>cursos para </a:t>
            </a:r>
            <a:r>
              <a:rPr sz="1200" spc="-15" dirty="0">
                <a:latin typeface="Times New Roman"/>
                <a:cs typeface="Times New Roman"/>
              </a:rPr>
              <a:t>fins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específicos;</a:t>
            </a:r>
            <a:endParaRPr sz="1200">
              <a:latin typeface="Times New Roman"/>
              <a:cs typeface="Times New Roman"/>
            </a:endParaRPr>
          </a:p>
          <a:p>
            <a:pPr marL="911860" marR="6350" indent="-268605" algn="just">
              <a:lnSpc>
                <a:spcPts val="1390"/>
              </a:lnSpc>
              <a:spcBef>
                <a:spcPts val="50"/>
              </a:spcBef>
              <a:buAutoNum type="romanUcPeriod" startAt="11"/>
              <a:tabLst>
                <a:tab pos="1092835" algn="l"/>
              </a:tabLst>
            </a:pPr>
            <a:r>
              <a:rPr sz="1200" dirty="0">
                <a:latin typeface="Times New Roman"/>
                <a:cs typeface="Times New Roman"/>
              </a:rPr>
              <a:t>Ofertar </a:t>
            </a:r>
            <a:r>
              <a:rPr sz="1200" spc="-10" dirty="0">
                <a:latin typeface="Times New Roman"/>
                <a:cs typeface="Times New Roman"/>
              </a:rPr>
              <a:t>seminários </a:t>
            </a:r>
            <a:r>
              <a:rPr sz="1200" dirty="0">
                <a:latin typeface="Times New Roman"/>
                <a:cs typeface="Times New Roman"/>
              </a:rPr>
              <a:t>e cursos </a:t>
            </a:r>
            <a:r>
              <a:rPr sz="1200" spc="-10" dirty="0">
                <a:latin typeface="Times New Roman"/>
                <a:cs typeface="Times New Roman"/>
              </a:rPr>
              <a:t>diversos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10" dirty="0">
                <a:latin typeface="Times New Roman"/>
                <a:cs typeface="Times New Roman"/>
              </a:rPr>
              <a:t>se relacionem </a:t>
            </a:r>
            <a:r>
              <a:rPr sz="1200" spc="-5" dirty="0">
                <a:latin typeface="Times New Roman"/>
                <a:cs typeface="Times New Roman"/>
              </a:rPr>
              <a:t>ao ambiente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internacionalização das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IFES;</a:t>
            </a:r>
            <a:endParaRPr sz="1200">
              <a:latin typeface="Times New Roman"/>
              <a:cs typeface="Times New Roman"/>
            </a:endParaRPr>
          </a:p>
          <a:p>
            <a:pPr marL="1092200" indent="-448945" algn="just">
              <a:lnSpc>
                <a:spcPts val="1310"/>
              </a:lnSpc>
              <a:buAutoNum type="romanUcPeriod" startAt="11"/>
              <a:tabLst>
                <a:tab pos="1092835" algn="l"/>
              </a:tabLst>
            </a:pPr>
            <a:r>
              <a:rPr sz="1200" spc="-10" dirty="0">
                <a:latin typeface="Times New Roman"/>
                <a:cs typeface="Times New Roman"/>
              </a:rPr>
              <a:t>Atender </a:t>
            </a:r>
            <a:r>
              <a:rPr sz="1200" dirty="0">
                <a:latin typeface="Times New Roman"/>
                <a:cs typeface="Times New Roman"/>
              </a:rPr>
              <a:t>alunos e </a:t>
            </a:r>
            <a:r>
              <a:rPr sz="1200" spc="-5" dirty="0">
                <a:latin typeface="Times New Roman"/>
                <a:cs typeface="Times New Roman"/>
              </a:rPr>
              <a:t>profissionais </a:t>
            </a:r>
            <a:r>
              <a:rPr sz="1200" dirty="0">
                <a:latin typeface="Times New Roman"/>
                <a:cs typeface="Times New Roman"/>
              </a:rPr>
              <a:t>oriundos de </a:t>
            </a:r>
            <a:r>
              <a:rPr sz="1200" spc="-5" dirty="0">
                <a:latin typeface="Times New Roman"/>
                <a:cs typeface="Times New Roman"/>
              </a:rPr>
              <a:t>programas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mobilidade</a:t>
            </a:r>
            <a:endParaRPr sz="1200">
              <a:latin typeface="Times New Roman"/>
              <a:cs typeface="Times New Roman"/>
            </a:endParaRPr>
          </a:p>
          <a:p>
            <a:pPr marL="911860" marR="12700" algn="just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internacional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envolvê-los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atividades </a:t>
            </a:r>
            <a:r>
              <a:rPr sz="1200" dirty="0">
                <a:latin typeface="Times New Roman"/>
                <a:cs typeface="Times New Roman"/>
              </a:rPr>
              <a:t>do Centro de </a:t>
            </a:r>
            <a:r>
              <a:rPr sz="1200" spc="-10" dirty="0">
                <a:latin typeface="Times New Roman"/>
                <a:cs typeface="Times New Roman"/>
              </a:rPr>
              <a:t>Idiomas, </a:t>
            </a:r>
            <a:r>
              <a:rPr sz="1200" spc="-5" dirty="0">
                <a:latin typeface="Times New Roman"/>
                <a:cs typeface="Times New Roman"/>
              </a:rPr>
              <a:t>conforme </a:t>
            </a:r>
            <a:r>
              <a:rPr sz="1200" dirty="0">
                <a:latin typeface="Times New Roman"/>
                <a:cs typeface="Times New Roman"/>
              </a:rPr>
              <a:t>acordo  </a:t>
            </a:r>
            <a:r>
              <a:rPr sz="1200" spc="-10" dirty="0">
                <a:latin typeface="Times New Roman"/>
                <a:cs typeface="Times New Roman"/>
              </a:rPr>
              <a:t>firmado </a:t>
            </a:r>
            <a:r>
              <a:rPr sz="1200" dirty="0">
                <a:latin typeface="Times New Roman"/>
                <a:cs typeface="Times New Roman"/>
              </a:rPr>
              <a:t>entre </a:t>
            </a:r>
            <a:r>
              <a:rPr sz="1200" spc="-5" dirty="0">
                <a:latin typeface="Times New Roman"/>
                <a:cs typeface="Times New Roman"/>
              </a:rPr>
              <a:t>as instituições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parceiras;</a:t>
            </a:r>
            <a:endParaRPr sz="1200">
              <a:latin typeface="Times New Roman"/>
              <a:cs typeface="Times New Roman"/>
            </a:endParaRPr>
          </a:p>
          <a:p>
            <a:pPr marL="911860" indent="-268605" algn="just">
              <a:lnSpc>
                <a:spcPts val="1320"/>
              </a:lnSpc>
              <a:buAutoNum type="romanUcPeriod" startAt="15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Oferecer </a:t>
            </a:r>
            <a:r>
              <a:rPr sz="1200" dirty="0">
                <a:latin typeface="Times New Roman"/>
                <a:cs typeface="Times New Roman"/>
              </a:rPr>
              <a:t>cursos para </a:t>
            </a:r>
            <a:r>
              <a:rPr sz="1200" spc="-15" dirty="0">
                <a:latin typeface="Times New Roman"/>
                <a:cs typeface="Times New Roman"/>
              </a:rPr>
              <a:t>fins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específicos;</a:t>
            </a:r>
            <a:endParaRPr sz="1200">
              <a:latin typeface="Times New Roman"/>
              <a:cs typeface="Times New Roman"/>
            </a:endParaRPr>
          </a:p>
          <a:p>
            <a:pPr marL="911860" marR="8890" indent="-268605" algn="just">
              <a:lnSpc>
                <a:spcPct val="95800"/>
              </a:lnSpc>
              <a:spcBef>
                <a:spcPts val="25"/>
              </a:spcBef>
              <a:buAutoNum type="romanUcPeriod" startAt="15"/>
              <a:tabLst>
                <a:tab pos="1092835" algn="l"/>
              </a:tabLst>
            </a:pPr>
            <a:r>
              <a:rPr sz="1200" spc="-5" dirty="0">
                <a:latin typeface="Times New Roman"/>
                <a:cs typeface="Times New Roman"/>
              </a:rPr>
              <a:t>Desenvolver atividades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conferem relevância às ações voltadas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5" dirty="0">
                <a:latin typeface="Times New Roman"/>
                <a:cs typeface="Times New Roman"/>
              </a:rPr>
              <a:t>os  </a:t>
            </a:r>
            <a:r>
              <a:rPr sz="1200" spc="-5" dirty="0">
                <a:latin typeface="Times New Roman"/>
                <a:cs typeface="Times New Roman"/>
              </a:rPr>
              <a:t>interesses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necessidades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população, </a:t>
            </a:r>
            <a:r>
              <a:rPr sz="1200" spc="-10" dirty="0">
                <a:latin typeface="Times New Roman"/>
                <a:cs typeface="Times New Roman"/>
              </a:rPr>
              <a:t>aliada </a:t>
            </a:r>
            <a:r>
              <a:rPr sz="1200" spc="1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movimentos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superação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desigualdades </a:t>
            </a:r>
            <a:r>
              <a:rPr sz="1200" dirty="0">
                <a:latin typeface="Times New Roman"/>
                <a:cs typeface="Times New Roman"/>
              </a:rPr>
              <a:t>e de </a:t>
            </a:r>
            <a:r>
              <a:rPr sz="1200" spc="-5" dirty="0">
                <a:latin typeface="Times New Roman"/>
                <a:cs typeface="Times New Roman"/>
              </a:rPr>
              <a:t>exclusão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social;</a:t>
            </a:r>
            <a:endParaRPr sz="1200">
              <a:latin typeface="Times New Roman"/>
              <a:cs typeface="Times New Roman"/>
            </a:endParaRPr>
          </a:p>
          <a:p>
            <a:pPr marL="911860" marR="11430" indent="-268605" algn="just">
              <a:lnSpc>
                <a:spcPct val="95900"/>
              </a:lnSpc>
              <a:spcBef>
                <a:spcPts val="10"/>
              </a:spcBef>
              <a:buAutoNum type="romanUcPeriod" startAt="15"/>
              <a:tabLst>
                <a:tab pos="1092835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inclusão social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deficientes </a:t>
            </a:r>
            <a:r>
              <a:rPr sz="1200" spc="-10" dirty="0">
                <a:latin typeface="Times New Roman"/>
                <a:cs typeface="Times New Roman"/>
              </a:rPr>
              <a:t>auditivos, </a:t>
            </a:r>
            <a:r>
              <a:rPr sz="1200" spc="-5" dirty="0">
                <a:latin typeface="Times New Roman"/>
                <a:cs typeface="Times New Roman"/>
              </a:rPr>
              <a:t>possibilitando </a:t>
            </a:r>
            <a:r>
              <a:rPr sz="1200" dirty="0">
                <a:latin typeface="Times New Roman"/>
                <a:cs typeface="Times New Roman"/>
              </a:rPr>
              <a:t>o  </a:t>
            </a:r>
            <a:r>
              <a:rPr sz="1200" spc="-5" dirty="0">
                <a:latin typeface="Times New Roman"/>
                <a:cs typeface="Times New Roman"/>
              </a:rPr>
              <a:t>envolvimento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aprendiz,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modo crítico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reflexivo, </a:t>
            </a:r>
            <a:r>
              <a:rPr sz="1200" spc="-5" dirty="0">
                <a:latin typeface="Times New Roman"/>
                <a:cs typeface="Times New Roman"/>
              </a:rPr>
              <a:t>nos </a:t>
            </a:r>
            <a:r>
              <a:rPr sz="1200" dirty="0">
                <a:latin typeface="Times New Roman"/>
                <a:cs typeface="Times New Roman"/>
              </a:rPr>
              <a:t>processos </a:t>
            </a:r>
            <a:r>
              <a:rPr sz="1200" spc="-10" dirty="0">
                <a:latin typeface="Times New Roman"/>
                <a:cs typeface="Times New Roman"/>
              </a:rPr>
              <a:t>sociais,  </a:t>
            </a:r>
            <a:r>
              <a:rPr sz="1200" spc="-5" dirty="0">
                <a:latin typeface="Times New Roman"/>
                <a:cs typeface="Times New Roman"/>
              </a:rPr>
              <a:t>desenvolvendo </a:t>
            </a:r>
            <a:r>
              <a:rPr sz="1200" spc="-10" dirty="0">
                <a:latin typeface="Times New Roman"/>
                <a:cs typeface="Times New Roman"/>
              </a:rPr>
              <a:t>sua capacidade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compreensão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respeito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diversidade,  </a:t>
            </a:r>
            <a:r>
              <a:rPr sz="1200" spc="-5" dirty="0">
                <a:latin typeface="Times New Roman"/>
                <a:cs typeface="Times New Roman"/>
              </a:rPr>
              <a:t>possibilitando desempenhar </a:t>
            </a:r>
            <a:r>
              <a:rPr sz="1200" spc="-10" dirty="0">
                <a:latin typeface="Times New Roman"/>
                <a:cs typeface="Times New Roman"/>
              </a:rPr>
              <a:t>seu </a:t>
            </a:r>
            <a:r>
              <a:rPr sz="1200" dirty="0">
                <a:latin typeface="Times New Roman"/>
                <a:cs typeface="Times New Roman"/>
              </a:rPr>
              <a:t>papel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sociedade </a:t>
            </a:r>
            <a:r>
              <a:rPr sz="1200" spc="-10" dirty="0">
                <a:latin typeface="Times New Roman"/>
                <a:cs typeface="Times New Roman"/>
              </a:rPr>
              <a:t>como </a:t>
            </a:r>
            <a:r>
              <a:rPr sz="1200" spc="-5" dirty="0">
                <a:latin typeface="Times New Roman"/>
                <a:cs typeface="Times New Roman"/>
              </a:rPr>
              <a:t>indivíduos </a:t>
            </a:r>
            <a:r>
              <a:rPr sz="1200" dirty="0">
                <a:latin typeface="Times New Roman"/>
                <a:cs typeface="Times New Roman"/>
              </a:rPr>
              <a:t>conscientes do  </a:t>
            </a:r>
            <a:r>
              <a:rPr sz="1200" spc="-5" dirty="0">
                <a:latin typeface="Times New Roman"/>
                <a:cs typeface="Times New Roman"/>
              </a:rPr>
              <a:t>desenvolvimento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social;</a:t>
            </a:r>
            <a:endParaRPr sz="1200">
              <a:latin typeface="Times New Roman"/>
              <a:cs typeface="Times New Roman"/>
            </a:endParaRPr>
          </a:p>
          <a:p>
            <a:pPr marL="1092200" indent="-448945" algn="just">
              <a:lnSpc>
                <a:spcPts val="1345"/>
              </a:lnSpc>
              <a:buAutoNum type="romanUcPeriod" startAt="15"/>
              <a:tabLst>
                <a:tab pos="1092835" algn="l"/>
              </a:tabLst>
            </a:pPr>
            <a:r>
              <a:rPr sz="1200" spc="-5" dirty="0">
                <a:latin typeface="Times New Roman"/>
                <a:cs typeface="Times New Roman"/>
              </a:rPr>
              <a:t>Encaminhar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chefia </a:t>
            </a:r>
            <a:r>
              <a:rPr sz="1200" spc="-5" dirty="0">
                <a:latin typeface="Times New Roman"/>
                <a:cs typeface="Times New Roman"/>
              </a:rPr>
              <a:t>imediata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desenvolvidas </a:t>
            </a:r>
            <a:r>
              <a:rPr sz="1200" spc="-10" dirty="0">
                <a:latin typeface="Times New Roman"/>
                <a:cs typeface="Times New Roman"/>
              </a:rPr>
              <a:t>pelo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CID;</a:t>
            </a:r>
            <a:endParaRPr sz="1200">
              <a:latin typeface="Times New Roman"/>
              <a:cs typeface="Times New Roman"/>
            </a:endParaRPr>
          </a:p>
          <a:p>
            <a:pPr marL="911860" marR="16510" indent="-268605" algn="just">
              <a:lnSpc>
                <a:spcPts val="1370"/>
              </a:lnSpc>
              <a:spcBef>
                <a:spcPts val="80"/>
              </a:spcBef>
              <a:buAutoNum type="romanUcPeriod" startAt="15"/>
              <a:tabLst>
                <a:tab pos="1092835" algn="l"/>
              </a:tabLst>
            </a:pPr>
            <a:r>
              <a:rPr sz="1200" spc="-5" dirty="0">
                <a:latin typeface="Times New Roman"/>
                <a:cs typeface="Times New Roman"/>
              </a:rPr>
              <a:t>Garantir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integridade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5" dirty="0">
                <a:latin typeface="Times New Roman"/>
                <a:cs typeface="Times New Roman"/>
              </a:rPr>
              <a:t>patrimônio </a:t>
            </a:r>
            <a:r>
              <a:rPr sz="1200" spc="-5" dirty="0">
                <a:latin typeface="Times New Roman"/>
                <a:cs typeface="Times New Roman"/>
              </a:rPr>
              <a:t>tangível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intangível </a:t>
            </a:r>
            <a:r>
              <a:rPr sz="1200" dirty="0">
                <a:latin typeface="Times New Roman"/>
                <a:cs typeface="Times New Roman"/>
              </a:rPr>
              <a:t>sob a </a:t>
            </a:r>
            <a:r>
              <a:rPr sz="1200" spc="-5" dirty="0">
                <a:latin typeface="Times New Roman"/>
                <a:cs typeface="Times New Roman"/>
              </a:rPr>
              <a:t>responsabilidade 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CID.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5</a:t>
            </a:r>
            <a:r>
              <a:rPr lang="pt-BR" sz="1200" b="1" dirty="0" smtClean="0">
                <a:latin typeface="Times New Roman"/>
                <a:cs typeface="Times New Roman"/>
              </a:rPr>
              <a:t>6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</a:t>
            </a:r>
            <a:r>
              <a:rPr sz="1200" b="1" spc="-10" dirty="0">
                <a:latin typeface="Times New Roman"/>
                <a:cs typeface="Times New Roman"/>
              </a:rPr>
              <a:t>Núcleo </a:t>
            </a:r>
            <a:r>
              <a:rPr sz="1200" b="1" spc="-5" dirty="0">
                <a:latin typeface="Times New Roman"/>
                <a:cs typeface="Times New Roman"/>
              </a:rPr>
              <a:t>de Tecnologia Assistiva (NTA) as seguintes</a:t>
            </a:r>
            <a:r>
              <a:rPr sz="1200" b="1" spc="18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911860" marR="13335" indent="-268605" algn="just">
              <a:lnSpc>
                <a:spcPct val="95900"/>
              </a:lnSpc>
              <a:spcBef>
                <a:spcPts val="1060"/>
              </a:spcBef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projetos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envolvam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tecnologias como produtos,  equipamentos, </a:t>
            </a:r>
            <a:r>
              <a:rPr sz="1200" spc="-10" dirty="0">
                <a:latin typeface="Times New Roman"/>
                <a:cs typeface="Times New Roman"/>
              </a:rPr>
              <a:t>dispositivos, </a:t>
            </a:r>
            <a:r>
              <a:rPr sz="1200" spc="-5" dirty="0">
                <a:latin typeface="Times New Roman"/>
                <a:cs typeface="Times New Roman"/>
              </a:rPr>
              <a:t>recursos, </a:t>
            </a:r>
            <a:r>
              <a:rPr sz="1200" spc="-10" dirty="0">
                <a:latin typeface="Times New Roman"/>
                <a:cs typeface="Times New Roman"/>
              </a:rPr>
              <a:t>metodologias, estratégias, </a:t>
            </a:r>
            <a:r>
              <a:rPr sz="1200" spc="-5" dirty="0">
                <a:latin typeface="Times New Roman"/>
                <a:cs typeface="Times New Roman"/>
              </a:rPr>
              <a:t>práticas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serviços 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objetivem promover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funcionalidade, relacionada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atividade </a:t>
            </a:r>
            <a:r>
              <a:rPr sz="1200" dirty="0">
                <a:latin typeface="Times New Roman"/>
                <a:cs typeface="Times New Roman"/>
              </a:rPr>
              <a:t>e à </a:t>
            </a:r>
            <a:r>
              <a:rPr sz="1200" spc="-5" dirty="0">
                <a:latin typeface="Times New Roman"/>
                <a:cs typeface="Times New Roman"/>
              </a:rPr>
              <a:t>participação 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pessoa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10" dirty="0">
                <a:latin typeface="Times New Roman"/>
                <a:cs typeface="Times New Roman"/>
              </a:rPr>
              <a:t>deficiência, </a:t>
            </a:r>
            <a:r>
              <a:rPr sz="1200" spc="-5" dirty="0">
                <a:latin typeface="Times New Roman"/>
                <a:cs typeface="Times New Roman"/>
              </a:rPr>
              <a:t>visando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autonomia, </a:t>
            </a:r>
            <a:r>
              <a:rPr sz="1200" spc="-5" dirty="0">
                <a:latin typeface="Times New Roman"/>
                <a:cs typeface="Times New Roman"/>
              </a:rPr>
              <a:t>independência, qualidade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vida 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inclusão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social;</a:t>
            </a:r>
            <a:endParaRPr sz="1200">
              <a:latin typeface="Times New Roman"/>
              <a:cs typeface="Times New Roman"/>
            </a:endParaRPr>
          </a:p>
          <a:p>
            <a:pPr marL="911860" indent="-268605" algn="just">
              <a:lnSpc>
                <a:spcPts val="1345"/>
              </a:lnSpc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Desenvolver tecnologias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serviços e recursos de </a:t>
            </a:r>
            <a:r>
              <a:rPr sz="1200" spc="-5" dirty="0">
                <a:latin typeface="Times New Roman"/>
                <a:cs typeface="Times New Roman"/>
              </a:rPr>
              <a:t>acessibilidade </a:t>
            </a:r>
            <a:r>
              <a:rPr sz="1200" spc="5" dirty="0">
                <a:latin typeface="Times New Roman"/>
                <a:cs typeface="Times New Roman"/>
              </a:rPr>
              <a:t>que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eliminem </a:t>
            </a:r>
            <a:r>
              <a:rPr sz="1200" spc="5" dirty="0">
                <a:latin typeface="Times New Roman"/>
                <a:cs typeface="Times New Roman"/>
              </a:rPr>
              <a:t>as</a:t>
            </a:r>
            <a:endParaRPr sz="1200">
              <a:latin typeface="Times New Roman"/>
              <a:cs typeface="Times New Roman"/>
            </a:endParaRPr>
          </a:p>
          <a:p>
            <a:pPr marL="911860" marR="9525" algn="just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barreiras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promovam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inclusão </a:t>
            </a:r>
            <a:r>
              <a:rPr sz="1200" spc="-5" dirty="0">
                <a:latin typeface="Times New Roman"/>
                <a:cs typeface="Times New Roman"/>
              </a:rPr>
              <a:t>plena, visando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garantir </a:t>
            </a:r>
            <a:r>
              <a:rPr sz="1200" spc="-5" dirty="0">
                <a:latin typeface="Times New Roman"/>
                <a:cs typeface="Times New Roman"/>
              </a:rPr>
              <a:t>condições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acesso,  permanência, participação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aprendizagem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sociedade;</a:t>
            </a:r>
            <a:endParaRPr sz="1200">
              <a:latin typeface="Times New Roman"/>
              <a:cs typeface="Times New Roman"/>
            </a:endParaRPr>
          </a:p>
          <a:p>
            <a:pPr marL="911860" marR="8890" indent="-268605" algn="just">
              <a:lnSpc>
                <a:spcPts val="1370"/>
              </a:lnSpc>
              <a:spcBef>
                <a:spcPts val="25"/>
              </a:spcBef>
              <a:buAutoNum type="romanUcPeriod" startAt="3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ações que </a:t>
            </a:r>
            <a:r>
              <a:rPr sz="1200" spc="-5" dirty="0">
                <a:latin typeface="Times New Roman"/>
                <a:cs typeface="Times New Roman"/>
              </a:rPr>
              <a:t>difundam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sociedade as tecnologias desenvolvidas,  reduzindo as </a:t>
            </a:r>
            <a:r>
              <a:rPr sz="1200" spc="-10" dirty="0">
                <a:latin typeface="Times New Roman"/>
                <a:cs typeface="Times New Roman"/>
              </a:rPr>
              <a:t>desigualdades sociais, </a:t>
            </a:r>
            <a:r>
              <a:rPr sz="1200" spc="-5" dirty="0">
                <a:latin typeface="Times New Roman"/>
                <a:cs typeface="Times New Roman"/>
              </a:rPr>
              <a:t>discriminação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pessoas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facilitando</a:t>
            </a:r>
            <a:r>
              <a:rPr sz="1200" spc="2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</a:t>
            </a:r>
            <a:endParaRPr sz="1200">
              <a:latin typeface="Times New Roman"/>
              <a:cs typeface="Times New Roman"/>
            </a:endParaRPr>
          </a:p>
          <a:p>
            <a:pPr marL="911860" algn="just">
              <a:lnSpc>
                <a:spcPts val="1320"/>
              </a:lnSpc>
            </a:pPr>
            <a:r>
              <a:rPr sz="1200" spc="-10" dirty="0">
                <a:latin typeface="Times New Roman"/>
                <a:cs typeface="Times New Roman"/>
              </a:rPr>
              <a:t>convívio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diferença </a:t>
            </a:r>
            <a:r>
              <a:rPr sz="1200" dirty="0">
                <a:latin typeface="Times New Roman"/>
                <a:cs typeface="Times New Roman"/>
              </a:rPr>
              <a:t>e a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diversidade;</a:t>
            </a:r>
            <a:endParaRPr sz="1200">
              <a:latin typeface="Times New Roman"/>
              <a:cs typeface="Times New Roman"/>
            </a:endParaRPr>
          </a:p>
          <a:p>
            <a:pPr marL="911860" marR="5080" indent="-268605" algn="just">
              <a:lnSpc>
                <a:spcPts val="1390"/>
              </a:lnSpc>
              <a:spcBef>
                <a:spcPts val="50"/>
              </a:spcBef>
              <a:buAutoNum type="romanUcPeriod" startAt="4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Trabalhar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conjunto, </a:t>
            </a:r>
            <a:r>
              <a:rPr sz="1200" spc="-5" dirty="0">
                <a:latin typeface="Times New Roman"/>
                <a:cs typeface="Times New Roman"/>
              </a:rPr>
              <a:t>quando </a:t>
            </a:r>
            <a:r>
              <a:rPr sz="1200" spc="-10" dirty="0">
                <a:latin typeface="Times New Roman"/>
                <a:cs typeface="Times New Roman"/>
              </a:rPr>
              <a:t>necessário,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Núcleo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5" dirty="0">
                <a:latin typeface="Times New Roman"/>
                <a:cs typeface="Times New Roman"/>
              </a:rPr>
              <a:t>Apoio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Portadores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Necessidades Especiais </a:t>
            </a:r>
            <a:r>
              <a:rPr sz="1200" dirty="0">
                <a:latin typeface="Times New Roman"/>
                <a:cs typeface="Times New Roman"/>
              </a:rPr>
              <a:t>– </a:t>
            </a:r>
            <a:r>
              <a:rPr sz="1200" spc="-5" dirty="0">
                <a:latin typeface="Times New Roman"/>
                <a:cs typeface="Times New Roman"/>
              </a:rPr>
              <a:t>NAPNE,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desenvolvimento</a:t>
            </a:r>
            <a:r>
              <a:rPr sz="1200" spc="-1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tecnologias, </a:t>
            </a:r>
            <a:r>
              <a:rPr sz="1200" spc="-5" dirty="0">
                <a:latin typeface="Times New Roman"/>
                <a:cs typeface="Times New Roman"/>
              </a:rPr>
              <a:t>voltadas às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6764" y="691641"/>
            <a:ext cx="6056630" cy="9417643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911860" marR="8890">
              <a:lnSpc>
                <a:spcPts val="1390"/>
              </a:lnSpc>
              <a:spcBef>
                <a:spcPts val="185"/>
              </a:spcBef>
              <a:tabLst>
                <a:tab pos="2931160" algn="l"/>
                <a:tab pos="3841115" algn="l"/>
                <a:tab pos="4822190" algn="l"/>
              </a:tabLst>
            </a:pPr>
            <a:r>
              <a:rPr sz="1200" spc="-5" dirty="0">
                <a:latin typeface="Times New Roman"/>
                <a:cs typeface="Times New Roman"/>
              </a:rPr>
              <a:t>necessidades  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educacionais  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	recursos  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	</a:t>
            </a:r>
            <a:r>
              <a:rPr sz="1200" spc="-5" dirty="0">
                <a:latin typeface="Times New Roman"/>
                <a:cs typeface="Times New Roman"/>
              </a:rPr>
              <a:t>acessibilidade	indispensáveis </a:t>
            </a:r>
            <a:r>
              <a:rPr sz="1200" dirty="0">
                <a:latin typeface="Times New Roman"/>
                <a:cs typeface="Times New Roman"/>
              </a:rPr>
              <a:t>aos  </a:t>
            </a:r>
            <a:r>
              <a:rPr sz="1200" spc="-5" dirty="0">
                <a:latin typeface="Times New Roman"/>
                <a:cs typeface="Times New Roman"/>
              </a:rPr>
              <a:t>acadêmicos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IFPA.</a:t>
            </a:r>
            <a:endParaRPr sz="1200">
              <a:latin typeface="Times New Roman"/>
              <a:cs typeface="Times New Roman"/>
            </a:endParaRPr>
          </a:p>
          <a:p>
            <a:pPr marL="911860" indent="-268605">
              <a:lnSpc>
                <a:spcPts val="1310"/>
              </a:lnSpc>
              <a:buAutoNum type="romanUcPeriod" startAt="5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Encaminhar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chefia </a:t>
            </a:r>
            <a:r>
              <a:rPr sz="1200" spc="-5" dirty="0">
                <a:latin typeface="Times New Roman"/>
                <a:cs typeface="Times New Roman"/>
              </a:rPr>
              <a:t>imediata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spc="-5" dirty="0">
                <a:latin typeface="Times New Roman"/>
                <a:cs typeface="Times New Roman"/>
              </a:rPr>
              <a:t>semestral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desenvolvidas</a:t>
            </a:r>
            <a:r>
              <a:rPr sz="1200" spc="-17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pelo</a:t>
            </a:r>
            <a:endParaRPr sz="1200">
              <a:latin typeface="Times New Roman"/>
              <a:cs typeface="Times New Roman"/>
            </a:endParaRPr>
          </a:p>
          <a:p>
            <a:pPr marL="91186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setor.</a:t>
            </a:r>
            <a:endParaRPr sz="1200">
              <a:latin typeface="Times New Roman"/>
              <a:cs typeface="Times New Roman"/>
            </a:endParaRPr>
          </a:p>
          <a:p>
            <a:pPr marL="911860" marR="8890" indent="-268605">
              <a:lnSpc>
                <a:spcPts val="1400"/>
              </a:lnSpc>
              <a:spcBef>
                <a:spcPts val="45"/>
              </a:spcBef>
              <a:buAutoNum type="romanUcPeriod" startAt="6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planejamento </a:t>
            </a:r>
            <a:r>
              <a:rPr sz="1200" spc="-5" dirty="0">
                <a:latin typeface="Times New Roman"/>
                <a:cs typeface="Times New Roman"/>
              </a:rPr>
              <a:t>anual das atividades, </a:t>
            </a:r>
            <a:r>
              <a:rPr sz="1200" dirty="0">
                <a:latin typeface="Times New Roman"/>
                <a:cs typeface="Times New Roman"/>
              </a:rPr>
              <a:t>projetos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10" dirty="0">
                <a:latin typeface="Times New Roman"/>
                <a:cs typeface="Times New Roman"/>
              </a:rPr>
              <a:t>programas </a:t>
            </a:r>
            <a:r>
              <a:rPr sz="1200" dirty="0">
                <a:latin typeface="Times New Roman"/>
                <a:cs typeface="Times New Roman"/>
              </a:rPr>
              <a:t>a serem  </a:t>
            </a:r>
            <a:r>
              <a:rPr sz="1200" spc="-5" dirty="0">
                <a:latin typeface="Times New Roman"/>
                <a:cs typeface="Times New Roman"/>
              </a:rPr>
              <a:t>promovidos </a:t>
            </a:r>
            <a:r>
              <a:rPr sz="1200" spc="-10" dirty="0">
                <a:latin typeface="Times New Roman"/>
                <a:cs typeface="Times New Roman"/>
              </a:rPr>
              <a:t>pelo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núcleo;</a:t>
            </a:r>
            <a:endParaRPr sz="1200">
              <a:latin typeface="Times New Roman"/>
              <a:cs typeface="Times New Roman"/>
            </a:endParaRPr>
          </a:p>
          <a:p>
            <a:pPr marL="911860" indent="-268605">
              <a:lnSpc>
                <a:spcPts val="1300"/>
              </a:lnSpc>
              <a:buAutoNum type="romanUcPeriod" startAt="6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Apresentar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extensão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5" dirty="0">
                <a:latin typeface="Times New Roman"/>
                <a:cs typeface="Times New Roman"/>
              </a:rPr>
              <a:t>plano </a:t>
            </a:r>
            <a:r>
              <a:rPr sz="1200" spc="-5" dirty="0">
                <a:latin typeface="Times New Roman"/>
                <a:cs typeface="Times New Roman"/>
              </a:rPr>
              <a:t>anual </a:t>
            </a:r>
            <a:r>
              <a:rPr sz="1200" spc="1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NTA;</a:t>
            </a:r>
            <a:endParaRPr sz="1200">
              <a:latin typeface="Times New Roman"/>
              <a:cs typeface="Times New Roman"/>
            </a:endParaRPr>
          </a:p>
          <a:p>
            <a:pPr marL="911860" marR="13335" indent="-268605">
              <a:lnSpc>
                <a:spcPts val="1370"/>
              </a:lnSpc>
              <a:spcBef>
                <a:spcPts val="80"/>
              </a:spcBef>
              <a:buAutoNum type="romanUcPeriod" startAt="6"/>
              <a:tabLst>
                <a:tab pos="1092200" algn="l"/>
                <a:tab pos="1092835" algn="l"/>
              </a:tabLst>
            </a:pPr>
            <a:r>
              <a:rPr sz="1200" spc="-5" dirty="0">
                <a:latin typeface="Times New Roman"/>
                <a:cs typeface="Times New Roman"/>
              </a:rPr>
              <a:t>Garantir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integridade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5" dirty="0">
                <a:latin typeface="Times New Roman"/>
                <a:cs typeface="Times New Roman"/>
              </a:rPr>
              <a:t>patrimônio </a:t>
            </a:r>
            <a:r>
              <a:rPr sz="1200" spc="-5" dirty="0">
                <a:latin typeface="Times New Roman"/>
                <a:cs typeface="Times New Roman"/>
              </a:rPr>
              <a:t>tangível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intangível </a:t>
            </a:r>
            <a:r>
              <a:rPr sz="1200" dirty="0">
                <a:latin typeface="Times New Roman"/>
                <a:cs typeface="Times New Roman"/>
              </a:rPr>
              <a:t>sob a </a:t>
            </a:r>
            <a:r>
              <a:rPr sz="1200" spc="-5" dirty="0">
                <a:latin typeface="Times New Roman"/>
                <a:cs typeface="Times New Roman"/>
              </a:rPr>
              <a:t>responsabilidade 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núcleo.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5</a:t>
            </a:r>
            <a:r>
              <a:rPr lang="pt-BR" sz="1200" b="1" dirty="0" smtClean="0">
                <a:latin typeface="Times New Roman"/>
                <a:cs typeface="Times New Roman"/>
              </a:rPr>
              <a:t>7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</a:t>
            </a:r>
            <a:r>
              <a:rPr sz="1200" b="1" spc="-10" dirty="0">
                <a:latin typeface="Times New Roman"/>
                <a:cs typeface="Times New Roman"/>
              </a:rPr>
              <a:t>Núcleo </a:t>
            </a:r>
            <a:r>
              <a:rPr sz="1200" b="1" spc="-5" dirty="0">
                <a:latin typeface="Times New Roman"/>
                <a:cs typeface="Times New Roman"/>
              </a:rPr>
              <a:t>de Esporte </a:t>
            </a:r>
            <a:r>
              <a:rPr sz="1200" b="1" dirty="0">
                <a:latin typeface="Times New Roman"/>
                <a:cs typeface="Times New Roman"/>
              </a:rPr>
              <a:t>e </a:t>
            </a:r>
            <a:r>
              <a:rPr sz="1200" b="1" spc="-5" dirty="0">
                <a:latin typeface="Times New Roman"/>
                <a:cs typeface="Times New Roman"/>
              </a:rPr>
              <a:t>Lazer </a:t>
            </a:r>
            <a:r>
              <a:rPr sz="1200" b="1" dirty="0">
                <a:latin typeface="Times New Roman"/>
                <a:cs typeface="Times New Roman"/>
              </a:rPr>
              <a:t>(NEL)as seguintes</a:t>
            </a:r>
            <a:r>
              <a:rPr sz="1200" b="1" spc="7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Times New Roman"/>
              <a:cs typeface="Times New Roman"/>
            </a:endParaRPr>
          </a:p>
          <a:p>
            <a:pPr marL="911860" marR="11430" indent="-268605" algn="just">
              <a:lnSpc>
                <a:spcPct val="95600"/>
              </a:lnSpc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Planejar, fomentar, </a:t>
            </a:r>
            <a:r>
              <a:rPr sz="1200" spc="-10" dirty="0">
                <a:latin typeface="Times New Roman"/>
                <a:cs typeface="Times New Roman"/>
              </a:rPr>
              <a:t>estimular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subsidiar ações, projetos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programas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busquem  </a:t>
            </a:r>
            <a:r>
              <a:rPr sz="1200" spc="-10" dirty="0">
                <a:latin typeface="Times New Roman"/>
                <a:cs typeface="Times New Roman"/>
              </a:rPr>
              <a:t>contribuir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5" dirty="0">
                <a:latin typeface="Times New Roman"/>
                <a:cs typeface="Times New Roman"/>
              </a:rPr>
              <a:t>difusão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práticas esportivas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1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lazer,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proporcionem </a:t>
            </a:r>
            <a:r>
              <a:rPr sz="1200" spc="-10" dirty="0">
                <a:latin typeface="Times New Roman"/>
                <a:cs typeface="Times New Roman"/>
              </a:rPr>
              <a:t>maior  </a:t>
            </a:r>
            <a:r>
              <a:rPr sz="1200" spc="-5" dirty="0">
                <a:latin typeface="Times New Roman"/>
                <a:cs typeface="Times New Roman"/>
              </a:rPr>
              <a:t>qualidade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vida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bem-estar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10" dirty="0">
                <a:latin typeface="Times New Roman"/>
                <a:cs typeface="Times New Roman"/>
              </a:rPr>
              <a:t>alunos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servidores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IFPA </a:t>
            </a:r>
            <a:r>
              <a:rPr sz="1200" dirty="0">
                <a:latin typeface="Times New Roman"/>
                <a:cs typeface="Times New Roman"/>
              </a:rPr>
              <a:t>e a </a:t>
            </a:r>
            <a:r>
              <a:rPr sz="1200" spc="-5" dirty="0">
                <a:latin typeface="Times New Roman"/>
                <a:cs typeface="Times New Roman"/>
              </a:rPr>
              <a:t>comunidade  externa;</a:t>
            </a:r>
            <a:endParaRPr sz="1200">
              <a:latin typeface="Times New Roman"/>
              <a:cs typeface="Times New Roman"/>
            </a:endParaRPr>
          </a:p>
          <a:p>
            <a:pPr marL="911860" marR="10795" indent="-268605" algn="just">
              <a:lnSpc>
                <a:spcPct val="95900"/>
              </a:lnSpc>
              <a:spcBef>
                <a:spcPts val="15"/>
              </a:spcBef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Oferecer atividades variadas nas áreas </a:t>
            </a:r>
            <a:r>
              <a:rPr sz="1200" dirty="0">
                <a:latin typeface="Times New Roman"/>
                <a:cs typeface="Times New Roman"/>
              </a:rPr>
              <a:t>de esporte e </a:t>
            </a:r>
            <a:r>
              <a:rPr sz="1200" spc="-10" dirty="0">
                <a:latin typeface="Times New Roman"/>
                <a:cs typeface="Times New Roman"/>
              </a:rPr>
              <a:t>lazer,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levem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qualidade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10" dirty="0">
                <a:latin typeface="Times New Roman"/>
                <a:cs typeface="Times New Roman"/>
              </a:rPr>
              <a:t>vida </a:t>
            </a:r>
            <a:r>
              <a:rPr sz="1200" dirty="0">
                <a:latin typeface="Times New Roman"/>
                <a:cs typeface="Times New Roman"/>
              </a:rPr>
              <a:t>e de </a:t>
            </a:r>
            <a:r>
              <a:rPr sz="1200" spc="-5" dirty="0">
                <a:latin typeface="Times New Roman"/>
                <a:cs typeface="Times New Roman"/>
              </a:rPr>
              <a:t>saúde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envolvidos, </a:t>
            </a:r>
            <a:r>
              <a:rPr sz="1200" spc="-10" dirty="0">
                <a:latin typeface="Times New Roman"/>
                <a:cs typeface="Times New Roman"/>
              </a:rPr>
              <a:t>não fazendo distinção </a:t>
            </a:r>
            <a:r>
              <a:rPr sz="1200" spc="-5" dirty="0">
                <a:latin typeface="Times New Roman"/>
                <a:cs typeface="Times New Roman"/>
              </a:rPr>
              <a:t>quanto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cor, </a:t>
            </a:r>
            <a:r>
              <a:rPr sz="1200" spc="-15" dirty="0">
                <a:latin typeface="Times New Roman"/>
                <a:cs typeface="Times New Roman"/>
              </a:rPr>
              <a:t>idade </a:t>
            </a:r>
            <a:r>
              <a:rPr sz="1200" spc="10" dirty="0">
                <a:latin typeface="Times New Roman"/>
                <a:cs typeface="Times New Roman"/>
              </a:rPr>
              <a:t>ou  </a:t>
            </a:r>
            <a:r>
              <a:rPr sz="1200" spc="-5" dirty="0">
                <a:latin typeface="Times New Roman"/>
                <a:cs typeface="Times New Roman"/>
              </a:rPr>
              <a:t>gênero;</a:t>
            </a:r>
            <a:endParaRPr sz="1200">
              <a:latin typeface="Times New Roman"/>
              <a:cs typeface="Times New Roman"/>
            </a:endParaRPr>
          </a:p>
          <a:p>
            <a:pPr marL="911860" indent="-268605" algn="just">
              <a:lnSpc>
                <a:spcPts val="1345"/>
              </a:lnSpc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Estimular práticas esportivas </a:t>
            </a:r>
            <a:r>
              <a:rPr sz="1200" spc="-10" dirty="0">
                <a:latin typeface="Times New Roman"/>
                <a:cs typeface="Times New Roman"/>
              </a:rPr>
              <a:t>inclusivas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pessoas </a:t>
            </a:r>
            <a:r>
              <a:rPr sz="1200" spc="5" dirty="0">
                <a:latin typeface="Times New Roman"/>
                <a:cs typeface="Times New Roman"/>
              </a:rPr>
              <a:t>com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deficiência;</a:t>
            </a:r>
            <a:endParaRPr sz="1200">
              <a:latin typeface="Times New Roman"/>
              <a:cs typeface="Times New Roman"/>
            </a:endParaRPr>
          </a:p>
          <a:p>
            <a:pPr marL="911860" marR="13335" indent="-268605" algn="just">
              <a:lnSpc>
                <a:spcPct val="95800"/>
              </a:lnSpc>
              <a:spcBef>
                <a:spcPts val="35"/>
              </a:spcBef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Incentivar continuamente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prática </a:t>
            </a:r>
            <a:r>
              <a:rPr sz="1200" dirty="0">
                <a:latin typeface="Times New Roman"/>
                <a:cs typeface="Times New Roman"/>
              </a:rPr>
              <a:t>de esporte e de </a:t>
            </a:r>
            <a:r>
              <a:rPr sz="1200" spc="-10" dirty="0">
                <a:latin typeface="Times New Roman"/>
                <a:cs typeface="Times New Roman"/>
              </a:rPr>
              <a:t>atividades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lazer como  </a:t>
            </a:r>
            <a:r>
              <a:rPr sz="1200" spc="-5" dirty="0">
                <a:latin typeface="Times New Roman"/>
                <a:cs typeface="Times New Roman"/>
              </a:rPr>
              <a:t>instrumento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socialização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promoção </a:t>
            </a:r>
            <a:r>
              <a:rPr sz="1200" spc="-15" dirty="0">
                <a:latin typeface="Times New Roman"/>
                <a:cs typeface="Times New Roman"/>
              </a:rPr>
              <a:t>social, </a:t>
            </a:r>
            <a:r>
              <a:rPr sz="1200" spc="-5" dirty="0">
                <a:latin typeface="Times New Roman"/>
                <a:cs typeface="Times New Roman"/>
              </a:rPr>
              <a:t>bem como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valores </a:t>
            </a:r>
            <a:r>
              <a:rPr sz="1200" dirty="0">
                <a:latin typeface="Times New Roman"/>
                <a:cs typeface="Times New Roman"/>
              </a:rPr>
              <a:t>éticos e  </a:t>
            </a:r>
            <a:r>
              <a:rPr sz="1200" spc="-10" dirty="0">
                <a:latin typeface="Times New Roman"/>
                <a:cs typeface="Times New Roman"/>
              </a:rPr>
              <a:t>morais, </a:t>
            </a:r>
            <a:r>
              <a:rPr sz="1200" spc="-5" dirty="0">
                <a:latin typeface="Times New Roman"/>
                <a:cs typeface="Times New Roman"/>
              </a:rPr>
              <a:t>contribuindo </a:t>
            </a:r>
            <a:r>
              <a:rPr sz="1200" dirty="0">
                <a:latin typeface="Times New Roman"/>
                <a:cs typeface="Times New Roman"/>
              </a:rPr>
              <a:t>para a </a:t>
            </a:r>
            <a:r>
              <a:rPr sz="1200" spc="-10" dirty="0">
                <a:latin typeface="Times New Roman"/>
                <a:cs typeface="Times New Roman"/>
              </a:rPr>
              <a:t>formação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educação integral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cidadão;</a:t>
            </a:r>
            <a:endParaRPr sz="1200">
              <a:latin typeface="Times New Roman"/>
              <a:cs typeface="Times New Roman"/>
            </a:endParaRPr>
          </a:p>
          <a:p>
            <a:pPr marL="911860" marR="10160" indent="-268605" algn="just">
              <a:lnSpc>
                <a:spcPts val="1390"/>
              </a:lnSpc>
              <a:spcBef>
                <a:spcPts val="20"/>
              </a:spcBef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Sensibilizar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comunidade acadêmica </a:t>
            </a:r>
            <a:r>
              <a:rPr sz="1200" dirty="0">
                <a:latin typeface="Times New Roman"/>
                <a:cs typeface="Times New Roman"/>
              </a:rPr>
              <a:t>e a </a:t>
            </a:r>
            <a:r>
              <a:rPr sz="1200" spc="-5" dirty="0">
                <a:latin typeface="Times New Roman"/>
                <a:cs typeface="Times New Roman"/>
              </a:rPr>
              <a:t>comunidade externa sobre hábitos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vida  </a:t>
            </a:r>
            <a:r>
              <a:rPr sz="1200" spc="-5" dirty="0">
                <a:latin typeface="Times New Roman"/>
                <a:cs typeface="Times New Roman"/>
              </a:rPr>
              <a:t>saudável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qualidade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vida;</a:t>
            </a:r>
            <a:endParaRPr sz="1200">
              <a:latin typeface="Times New Roman"/>
              <a:cs typeface="Times New Roman"/>
            </a:endParaRPr>
          </a:p>
          <a:p>
            <a:pPr marL="911860" indent="-268605" algn="just">
              <a:lnSpc>
                <a:spcPts val="1310"/>
              </a:lnSpc>
              <a:buAutoNum type="romanUcPeriod"/>
              <a:tabLst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Contribuir </a:t>
            </a:r>
            <a:r>
              <a:rPr sz="1200" dirty="0">
                <a:latin typeface="Times New Roman"/>
                <a:cs typeface="Times New Roman"/>
              </a:rPr>
              <a:t>para o </a:t>
            </a:r>
            <a:r>
              <a:rPr sz="1200" spc="-5" dirty="0">
                <a:latin typeface="Times New Roman"/>
                <a:cs typeface="Times New Roman"/>
              </a:rPr>
              <a:t>projeto pedagógico institucional </a:t>
            </a:r>
            <a:r>
              <a:rPr sz="1200" dirty="0">
                <a:latin typeface="Times New Roman"/>
                <a:cs typeface="Times New Roman"/>
              </a:rPr>
              <a:t>(PPI)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IFPA,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sentido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  <a:p>
            <a:pPr marL="911860" marR="7620" algn="just">
              <a:lnSpc>
                <a:spcPts val="1370"/>
              </a:lnSpc>
              <a:spcBef>
                <a:spcPts val="80"/>
              </a:spcBef>
            </a:pPr>
            <a:r>
              <a:rPr sz="1200" spc="-10" dirty="0">
                <a:latin typeface="Times New Roman"/>
                <a:cs typeface="Times New Roman"/>
              </a:rPr>
              <a:t>ampliar </a:t>
            </a:r>
            <a:r>
              <a:rPr sz="1200" spc="-5" dirty="0">
                <a:latin typeface="Times New Roman"/>
                <a:cs typeface="Times New Roman"/>
              </a:rPr>
              <a:t>as discussões sobre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tema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contemplar, </a:t>
            </a:r>
            <a:r>
              <a:rPr sz="1200" spc="-5" dirty="0">
                <a:latin typeface="Times New Roman"/>
                <a:cs typeface="Times New Roman"/>
              </a:rPr>
              <a:t>nos </a:t>
            </a:r>
            <a:r>
              <a:rPr sz="1200" dirty="0">
                <a:latin typeface="Times New Roman"/>
                <a:cs typeface="Times New Roman"/>
              </a:rPr>
              <a:t>documentos </a:t>
            </a:r>
            <a:r>
              <a:rPr sz="1200" spc="-10" dirty="0">
                <a:latin typeface="Times New Roman"/>
                <a:cs typeface="Times New Roman"/>
              </a:rPr>
              <a:t>oficiais, </a:t>
            </a:r>
            <a:r>
              <a:rPr sz="1200" dirty="0">
                <a:latin typeface="Times New Roman"/>
                <a:cs typeface="Times New Roman"/>
              </a:rPr>
              <a:t>questões  </a:t>
            </a:r>
            <a:r>
              <a:rPr sz="1200" spc="-5" dirty="0">
                <a:latin typeface="Times New Roman"/>
                <a:cs typeface="Times New Roman"/>
              </a:rPr>
              <a:t>relativas ao </a:t>
            </a:r>
            <a:r>
              <a:rPr sz="1200" dirty="0">
                <a:latin typeface="Times New Roman"/>
                <a:cs typeface="Times New Roman"/>
              </a:rPr>
              <a:t>esporte e </a:t>
            </a:r>
            <a:r>
              <a:rPr sz="1200" spc="-15" dirty="0">
                <a:latin typeface="Times New Roman"/>
                <a:cs typeface="Times New Roman"/>
              </a:rPr>
              <a:t>ao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lazer;</a:t>
            </a:r>
            <a:endParaRPr sz="1200">
              <a:latin typeface="Times New Roman"/>
              <a:cs typeface="Times New Roman"/>
            </a:endParaRPr>
          </a:p>
          <a:p>
            <a:pPr marL="911860" marR="13335" indent="-268605">
              <a:lnSpc>
                <a:spcPts val="1370"/>
              </a:lnSpc>
              <a:spcBef>
                <a:spcPts val="20"/>
              </a:spcBef>
              <a:buAutoNum type="romanUcPeriod" startAt="7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Propor parcerias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as </a:t>
            </a:r>
            <a:r>
              <a:rPr sz="1200" spc="-10" dirty="0">
                <a:latin typeface="Times New Roman"/>
                <a:cs typeface="Times New Roman"/>
              </a:rPr>
              <a:t>instituições, </a:t>
            </a:r>
            <a:r>
              <a:rPr sz="1200" spc="-5" dirty="0">
                <a:latin typeface="Times New Roman"/>
                <a:cs typeface="Times New Roman"/>
              </a:rPr>
              <a:t>órgãos representativos </a:t>
            </a:r>
            <a:r>
              <a:rPr sz="1200" dirty="0">
                <a:latin typeface="Times New Roman"/>
                <a:cs typeface="Times New Roman"/>
              </a:rPr>
              <a:t>e de </a:t>
            </a:r>
            <a:r>
              <a:rPr sz="1200" spc="-10" dirty="0">
                <a:latin typeface="Times New Roman"/>
                <a:cs typeface="Times New Roman"/>
              </a:rPr>
              <a:t>demais </a:t>
            </a:r>
            <a:r>
              <a:rPr sz="1200" spc="-5" dirty="0">
                <a:latin typeface="Times New Roman"/>
                <a:cs typeface="Times New Roman"/>
              </a:rPr>
              <a:t>naturezas,  </a:t>
            </a:r>
            <a:r>
              <a:rPr sz="1200" dirty="0">
                <a:latin typeface="Times New Roman"/>
                <a:cs typeface="Times New Roman"/>
              </a:rPr>
              <a:t>que possam </a:t>
            </a:r>
            <a:r>
              <a:rPr sz="1200" spc="-10" dirty="0">
                <a:latin typeface="Times New Roman"/>
                <a:cs typeface="Times New Roman"/>
              </a:rPr>
              <a:t>contribuir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funcionamento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NEL.</a:t>
            </a:r>
            <a:endParaRPr sz="1200">
              <a:latin typeface="Times New Roman"/>
              <a:cs typeface="Times New Roman"/>
            </a:endParaRPr>
          </a:p>
          <a:p>
            <a:pPr marL="911860" marR="5080" indent="-268605">
              <a:lnSpc>
                <a:spcPts val="1370"/>
              </a:lnSpc>
              <a:spcBef>
                <a:spcPts val="20"/>
              </a:spcBef>
              <a:buAutoNum type="romanUcPeriod" startAt="7"/>
              <a:tabLst>
                <a:tab pos="1092200" algn="l"/>
                <a:tab pos="1092835" algn="l"/>
              </a:tabLst>
            </a:pPr>
            <a:r>
              <a:rPr sz="1200" spc="-5" dirty="0">
                <a:latin typeface="Times New Roman"/>
                <a:cs typeface="Times New Roman"/>
              </a:rPr>
              <a:t>Estabelecer, em parceria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extensão </a:t>
            </a:r>
            <a:r>
              <a:rPr sz="1200" spc="-15" dirty="0">
                <a:latin typeface="Times New Roman"/>
                <a:cs typeface="Times New Roman"/>
              </a:rPr>
              <a:t>do Campus, </a:t>
            </a:r>
            <a:r>
              <a:rPr sz="1200" spc="-5" dirty="0">
                <a:latin typeface="Times New Roman"/>
                <a:cs typeface="Times New Roman"/>
              </a:rPr>
              <a:t>critérios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administração dos espaços destinados às atividades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esporte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lazer.</a:t>
            </a:r>
            <a:endParaRPr sz="1200">
              <a:latin typeface="Times New Roman"/>
              <a:cs typeface="Times New Roman"/>
            </a:endParaRPr>
          </a:p>
          <a:p>
            <a:pPr marL="911860" marR="7620" indent="-268605">
              <a:lnSpc>
                <a:spcPts val="1370"/>
              </a:lnSpc>
              <a:spcBef>
                <a:spcPts val="20"/>
              </a:spcBef>
              <a:buAutoNum type="romanUcPeriod" startAt="7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Apresentar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spc="-5" dirty="0">
                <a:latin typeface="Times New Roman"/>
                <a:cs typeface="Times New Roman"/>
              </a:rPr>
              <a:t>anual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trabalho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apreciação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aprovação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Extensão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Campus.</a:t>
            </a:r>
            <a:endParaRPr sz="1200">
              <a:latin typeface="Times New Roman"/>
              <a:cs typeface="Times New Roman"/>
            </a:endParaRPr>
          </a:p>
          <a:p>
            <a:pPr marL="911860" marR="5080" indent="-268605">
              <a:lnSpc>
                <a:spcPts val="1370"/>
              </a:lnSpc>
              <a:spcBef>
                <a:spcPts val="20"/>
              </a:spcBef>
              <a:buAutoNum type="romanUcPeriod" startAt="7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Garantir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integridade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patrimônio </a:t>
            </a:r>
            <a:r>
              <a:rPr sz="1200" spc="-5" dirty="0">
                <a:latin typeface="Times New Roman"/>
                <a:cs typeface="Times New Roman"/>
              </a:rPr>
              <a:t>tangível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intangível </a:t>
            </a:r>
            <a:r>
              <a:rPr sz="1200" dirty="0">
                <a:latin typeface="Times New Roman"/>
                <a:cs typeface="Times New Roman"/>
              </a:rPr>
              <a:t>sob a responsabilidade do  </a:t>
            </a:r>
            <a:r>
              <a:rPr sz="1200" spc="-5" dirty="0">
                <a:latin typeface="Times New Roman"/>
                <a:cs typeface="Times New Roman"/>
              </a:rPr>
              <a:t>núcleo.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5</a:t>
            </a:r>
            <a:r>
              <a:rPr lang="pt-BR" sz="1200" b="1" dirty="0" smtClean="0">
                <a:latin typeface="Times New Roman"/>
                <a:cs typeface="Times New Roman"/>
              </a:rPr>
              <a:t>8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</a:t>
            </a:r>
            <a:r>
              <a:rPr sz="1200" b="1" spc="-10" dirty="0">
                <a:latin typeface="Times New Roman"/>
                <a:cs typeface="Times New Roman"/>
              </a:rPr>
              <a:t>Núcleo </a:t>
            </a:r>
            <a:r>
              <a:rPr sz="1200" b="1" spc="-5" dirty="0">
                <a:latin typeface="Times New Roman"/>
                <a:cs typeface="Times New Roman"/>
              </a:rPr>
              <a:t>de </a:t>
            </a:r>
            <a:r>
              <a:rPr sz="1200" b="1" spc="-10" dirty="0">
                <a:latin typeface="Times New Roman"/>
                <a:cs typeface="Times New Roman"/>
              </a:rPr>
              <a:t>Arte </a:t>
            </a:r>
            <a:r>
              <a:rPr sz="1200" b="1" dirty="0">
                <a:latin typeface="Times New Roman"/>
                <a:cs typeface="Times New Roman"/>
              </a:rPr>
              <a:t>e Cultura (NAC)as </a:t>
            </a:r>
            <a:r>
              <a:rPr sz="1200" b="1" spc="-5" dirty="0">
                <a:latin typeface="Times New Roman"/>
                <a:cs typeface="Times New Roman"/>
              </a:rPr>
              <a:t>seguintes</a:t>
            </a:r>
            <a:r>
              <a:rPr sz="1200" b="1" spc="114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Times New Roman"/>
              <a:cs typeface="Times New Roman"/>
            </a:endParaRPr>
          </a:p>
          <a:p>
            <a:pPr marL="911860" marR="10795" indent="-268605">
              <a:lnSpc>
                <a:spcPts val="1370"/>
              </a:lnSpc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produção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pensamento artístico </a:t>
            </a:r>
            <a:r>
              <a:rPr sz="1200" spc="-15" dirty="0">
                <a:latin typeface="Times New Roman"/>
                <a:cs typeface="Times New Roman"/>
              </a:rPr>
              <a:t>nas </a:t>
            </a:r>
            <a:r>
              <a:rPr sz="1200" spc="-10" dirty="0">
                <a:latin typeface="Times New Roman"/>
                <a:cs typeface="Times New Roman"/>
              </a:rPr>
              <a:t>suas </a:t>
            </a:r>
            <a:r>
              <a:rPr sz="1200" dirty="0">
                <a:latin typeface="Times New Roman"/>
                <a:cs typeface="Times New Roman"/>
              </a:rPr>
              <a:t>quatro  </a:t>
            </a:r>
            <a:r>
              <a:rPr sz="1200" spc="-5" dirty="0">
                <a:latin typeface="Times New Roman"/>
                <a:cs typeface="Times New Roman"/>
              </a:rPr>
              <a:t>linguagens: </a:t>
            </a:r>
            <a:r>
              <a:rPr sz="1200" spc="-10" dirty="0">
                <a:latin typeface="Times New Roman"/>
                <a:cs typeface="Times New Roman"/>
              </a:rPr>
              <a:t>música, </a:t>
            </a:r>
            <a:r>
              <a:rPr sz="1200" dirty="0">
                <a:latin typeface="Times New Roman"/>
                <a:cs typeface="Times New Roman"/>
              </a:rPr>
              <a:t>teatro, </a:t>
            </a:r>
            <a:r>
              <a:rPr sz="1200" spc="-10" dirty="0">
                <a:latin typeface="Times New Roman"/>
                <a:cs typeface="Times New Roman"/>
              </a:rPr>
              <a:t>dança </a:t>
            </a:r>
            <a:r>
              <a:rPr sz="1200" dirty="0">
                <a:latin typeface="Times New Roman"/>
                <a:cs typeface="Times New Roman"/>
              </a:rPr>
              <a:t>e artes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visuais;</a:t>
            </a:r>
            <a:endParaRPr sz="1200">
              <a:latin typeface="Times New Roman"/>
              <a:cs typeface="Times New Roman"/>
            </a:endParaRPr>
          </a:p>
          <a:p>
            <a:pPr marL="911860" indent="-268605">
              <a:lnSpc>
                <a:spcPts val="1320"/>
              </a:lnSpc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integração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difusão </a:t>
            </a:r>
            <a:r>
              <a:rPr sz="1200" spc="-5" dirty="0">
                <a:latin typeface="Times New Roman"/>
                <a:cs typeface="Times New Roman"/>
              </a:rPr>
              <a:t>dos </a:t>
            </a:r>
            <a:r>
              <a:rPr sz="1200" dirty="0">
                <a:latin typeface="Times New Roman"/>
                <a:cs typeface="Times New Roman"/>
              </a:rPr>
              <a:t>grupos de </a:t>
            </a:r>
            <a:r>
              <a:rPr sz="1200" spc="-10" dirty="0">
                <a:latin typeface="Times New Roman"/>
                <a:cs typeface="Times New Roman"/>
              </a:rPr>
              <a:t>produção </a:t>
            </a:r>
            <a:r>
              <a:rPr sz="1200" spc="-5" dirty="0">
                <a:latin typeface="Times New Roman"/>
                <a:cs typeface="Times New Roman"/>
              </a:rPr>
              <a:t>artístico-cultural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  <a:p>
            <a:pPr marL="911860" marR="14604" indent="-268605">
              <a:lnSpc>
                <a:spcPts val="1390"/>
              </a:lnSpc>
              <a:spcBef>
                <a:spcPts val="50"/>
              </a:spcBef>
              <a:buAutoNum type="romanUcPeriod"/>
              <a:tabLst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Sistematizar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acervo </a:t>
            </a:r>
            <a:r>
              <a:rPr sz="1200" spc="-15" dirty="0">
                <a:latin typeface="Times New Roman"/>
                <a:cs typeface="Times New Roman"/>
              </a:rPr>
              <a:t>do patrimônio </a:t>
            </a:r>
            <a:r>
              <a:rPr sz="1200" spc="-5" dirty="0">
                <a:latin typeface="Times New Roman"/>
                <a:cs typeface="Times New Roman"/>
              </a:rPr>
              <a:t>histórico, </a:t>
            </a:r>
            <a:r>
              <a:rPr sz="1200" spc="-10" dirty="0">
                <a:latin typeface="Times New Roman"/>
                <a:cs typeface="Times New Roman"/>
              </a:rPr>
              <a:t>artístico </a:t>
            </a:r>
            <a:r>
              <a:rPr sz="1200" dirty="0">
                <a:latin typeface="Times New Roman"/>
                <a:cs typeface="Times New Roman"/>
              </a:rPr>
              <a:t>e cultural do </a:t>
            </a:r>
            <a:r>
              <a:rPr sz="1200" spc="-10" dirty="0">
                <a:latin typeface="Times New Roman"/>
                <a:cs typeface="Times New Roman"/>
              </a:rPr>
              <a:t>IFPA, </a:t>
            </a:r>
            <a:r>
              <a:rPr sz="1200" spc="-5" dirty="0">
                <a:latin typeface="Times New Roman"/>
                <a:cs typeface="Times New Roman"/>
              </a:rPr>
              <a:t>através 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seu </a:t>
            </a:r>
            <a:r>
              <a:rPr sz="1200" spc="-15" dirty="0">
                <a:latin typeface="Times New Roman"/>
                <a:cs typeface="Times New Roman"/>
              </a:rPr>
              <a:t>museu, </a:t>
            </a:r>
            <a:r>
              <a:rPr sz="1200" spc="-5" dirty="0">
                <a:latin typeface="Times New Roman"/>
                <a:cs typeface="Times New Roman"/>
              </a:rPr>
              <a:t>quando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houver;</a:t>
            </a:r>
            <a:endParaRPr sz="1200">
              <a:latin typeface="Times New Roman"/>
              <a:cs typeface="Times New Roman"/>
            </a:endParaRPr>
          </a:p>
          <a:p>
            <a:pPr marL="911860" indent="-268605">
              <a:lnSpc>
                <a:spcPts val="1310"/>
              </a:lnSpc>
              <a:buAutoNum type="romanUcPeriod"/>
              <a:tabLst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Avaliar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projetos </a:t>
            </a:r>
            <a:r>
              <a:rPr sz="1200" spc="-10" dirty="0">
                <a:latin typeface="Times New Roman"/>
                <a:cs typeface="Times New Roman"/>
              </a:rPr>
              <a:t>culturais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artísticos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relação às diretrizes estabelecidas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para</a:t>
            </a:r>
            <a:endParaRPr sz="1200">
              <a:latin typeface="Times New Roman"/>
              <a:cs typeface="Times New Roman"/>
            </a:endParaRPr>
          </a:p>
          <a:p>
            <a:pPr marL="91186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desenvolvimento cultural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  <a:p>
            <a:pPr marL="911860" marR="13335" indent="-268605">
              <a:lnSpc>
                <a:spcPts val="1390"/>
              </a:lnSpc>
              <a:spcBef>
                <a:spcPts val="55"/>
              </a:spcBef>
              <a:buAutoNum type="romanUcPeriod" startAt="5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campanhas, concursos, </a:t>
            </a:r>
            <a:r>
              <a:rPr sz="1200" spc="-10" dirty="0">
                <a:latin typeface="Times New Roman"/>
                <a:cs typeface="Times New Roman"/>
              </a:rPr>
              <a:t>festivais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iniciativas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objetivem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5" dirty="0">
                <a:latin typeface="Times New Roman"/>
                <a:cs typeface="Times New Roman"/>
              </a:rPr>
              <a:t>estímulo </a:t>
            </a:r>
            <a:r>
              <a:rPr sz="1200" spc="-5" dirty="0">
                <a:latin typeface="Times New Roman"/>
                <a:cs typeface="Times New Roman"/>
              </a:rPr>
              <a:t>às  </a:t>
            </a:r>
            <a:r>
              <a:rPr sz="1200" dirty="0">
                <a:latin typeface="Times New Roman"/>
                <a:cs typeface="Times New Roman"/>
              </a:rPr>
              <a:t>artes, à </a:t>
            </a:r>
            <a:r>
              <a:rPr sz="1200" spc="-5" dirty="0">
                <a:latin typeface="Times New Roman"/>
                <a:cs typeface="Times New Roman"/>
              </a:rPr>
              <a:t>cultura </a:t>
            </a:r>
            <a:r>
              <a:rPr sz="1200" dirty="0">
                <a:latin typeface="Times New Roman"/>
                <a:cs typeface="Times New Roman"/>
              </a:rPr>
              <a:t>e à </a:t>
            </a:r>
            <a:r>
              <a:rPr sz="1200" spc="-10" dirty="0">
                <a:latin typeface="Times New Roman"/>
                <a:cs typeface="Times New Roman"/>
              </a:rPr>
              <a:t>divulgação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patrimônio </a:t>
            </a:r>
            <a:r>
              <a:rPr sz="1200" spc="-5" dirty="0">
                <a:latin typeface="Times New Roman"/>
                <a:cs typeface="Times New Roman"/>
              </a:rPr>
              <a:t>artístico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cultural;</a:t>
            </a:r>
            <a:endParaRPr sz="1200">
              <a:latin typeface="Times New Roman"/>
              <a:cs typeface="Times New Roman"/>
            </a:endParaRPr>
          </a:p>
          <a:p>
            <a:pPr marL="911860" indent="-268605">
              <a:lnSpc>
                <a:spcPts val="1310"/>
              </a:lnSpc>
              <a:buAutoNum type="romanUcPeriod" startAt="5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Administrar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galeria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ateliê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ou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espaços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culturais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Artes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Campus,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quando</a:t>
            </a:r>
            <a:endParaRPr sz="1200">
              <a:latin typeface="Times New Roman"/>
              <a:cs typeface="Times New Roman"/>
            </a:endParaRPr>
          </a:p>
          <a:p>
            <a:pPr marL="911860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houver;</a:t>
            </a:r>
            <a:endParaRPr sz="1200">
              <a:latin typeface="Times New Roman"/>
              <a:cs typeface="Times New Roman"/>
            </a:endParaRPr>
          </a:p>
          <a:p>
            <a:pPr marL="911860" marR="11430" indent="-268605" algn="just">
              <a:lnSpc>
                <a:spcPct val="95800"/>
              </a:lnSpc>
              <a:spcBef>
                <a:spcPts val="25"/>
              </a:spcBef>
              <a:buAutoNum type="romanUcPeriod" startAt="7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aprendizado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diversas </a:t>
            </a:r>
            <a:r>
              <a:rPr sz="1200" dirty="0">
                <a:latin typeface="Times New Roman"/>
                <a:cs typeface="Times New Roman"/>
              </a:rPr>
              <a:t>técnicas de artes </a:t>
            </a:r>
            <a:r>
              <a:rPr sz="1200" spc="-10" dirty="0">
                <a:latin typeface="Times New Roman"/>
                <a:cs typeface="Times New Roman"/>
              </a:rPr>
              <a:t>visuais, como </a:t>
            </a:r>
            <a:r>
              <a:rPr sz="1200" dirty="0">
                <a:latin typeface="Times New Roman"/>
                <a:cs typeface="Times New Roman"/>
              </a:rPr>
              <a:t>pintura </a:t>
            </a:r>
            <a:r>
              <a:rPr sz="1200" spc="-10" dirty="0">
                <a:latin typeface="Times New Roman"/>
                <a:cs typeface="Times New Roman"/>
              </a:rPr>
              <a:t>acrílica,  </a:t>
            </a:r>
            <a:r>
              <a:rPr sz="1200" spc="-5" dirty="0">
                <a:latin typeface="Times New Roman"/>
                <a:cs typeface="Times New Roman"/>
              </a:rPr>
              <a:t>aquarela, introdução </a:t>
            </a:r>
            <a:r>
              <a:rPr sz="1200" spc="-15" dirty="0">
                <a:latin typeface="Times New Roman"/>
                <a:cs typeface="Times New Roman"/>
              </a:rPr>
              <a:t>ao </a:t>
            </a:r>
            <a:r>
              <a:rPr sz="1200" spc="-10" dirty="0">
                <a:latin typeface="Times New Roman"/>
                <a:cs typeface="Times New Roman"/>
              </a:rPr>
              <a:t>desenho </a:t>
            </a:r>
            <a:r>
              <a:rPr sz="1200" spc="-5" dirty="0">
                <a:latin typeface="Times New Roman"/>
                <a:cs typeface="Times New Roman"/>
              </a:rPr>
              <a:t>artístico, entre </a:t>
            </a:r>
            <a:r>
              <a:rPr sz="1200" dirty="0">
                <a:latin typeface="Times New Roman"/>
                <a:cs typeface="Times New Roman"/>
              </a:rPr>
              <a:t>outros, </a:t>
            </a:r>
            <a:r>
              <a:rPr sz="1200" spc="-5" dirty="0">
                <a:latin typeface="Times New Roman"/>
                <a:cs typeface="Times New Roman"/>
              </a:rPr>
              <a:t>voltados tanto </a:t>
            </a:r>
            <a:r>
              <a:rPr sz="1200" dirty="0">
                <a:latin typeface="Times New Roman"/>
                <a:cs typeface="Times New Roman"/>
              </a:rPr>
              <a:t>para o  </a:t>
            </a:r>
            <a:r>
              <a:rPr sz="1200" spc="-5" dirty="0">
                <a:latin typeface="Times New Roman"/>
                <a:cs typeface="Times New Roman"/>
              </a:rPr>
              <a:t>público interno, quanto </a:t>
            </a:r>
            <a:r>
              <a:rPr sz="1200" spc="-15" dirty="0">
                <a:latin typeface="Times New Roman"/>
                <a:cs typeface="Times New Roman"/>
              </a:rPr>
              <a:t>ao </a:t>
            </a:r>
            <a:r>
              <a:rPr sz="1200" spc="-5" dirty="0">
                <a:latin typeface="Times New Roman"/>
                <a:cs typeface="Times New Roman"/>
              </a:rPr>
              <a:t>externo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IFPA, </a:t>
            </a:r>
            <a:r>
              <a:rPr sz="1200" spc="-10" dirty="0">
                <a:latin typeface="Times New Roman"/>
                <a:cs typeface="Times New Roman"/>
              </a:rPr>
              <a:t>como </a:t>
            </a:r>
            <a:r>
              <a:rPr sz="1200" spc="-5" dirty="0">
                <a:latin typeface="Times New Roman"/>
                <a:cs typeface="Times New Roman"/>
              </a:rPr>
              <a:t>atividades</a:t>
            </a:r>
            <a:r>
              <a:rPr sz="1200" spc="2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extensionistas;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18030" y="691641"/>
            <a:ext cx="5425440" cy="3891279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280670" marR="10795" indent="-268605" algn="just">
              <a:lnSpc>
                <a:spcPct val="95800"/>
              </a:lnSpc>
              <a:spcBef>
                <a:spcPts val="160"/>
              </a:spcBef>
              <a:buAutoNum type="romanUcPeriod" startAt="8"/>
              <a:tabLst>
                <a:tab pos="461009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educação musical </a:t>
            </a:r>
            <a:r>
              <a:rPr sz="1200" spc="5" dirty="0">
                <a:latin typeface="Times New Roman"/>
                <a:cs typeface="Times New Roman"/>
              </a:rPr>
              <a:t>por </a:t>
            </a:r>
            <a:r>
              <a:rPr sz="1200" spc="-25" dirty="0">
                <a:latin typeface="Times New Roman"/>
                <a:cs typeface="Times New Roman"/>
              </a:rPr>
              <a:t>meio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práticas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diversas formações, tais  </a:t>
            </a:r>
            <a:r>
              <a:rPr sz="1200" spc="-10" dirty="0">
                <a:latin typeface="Times New Roman"/>
                <a:cs typeface="Times New Roman"/>
              </a:rPr>
              <a:t>como </a:t>
            </a:r>
            <a:r>
              <a:rPr sz="1200" spc="-15" dirty="0">
                <a:latin typeface="Times New Roman"/>
                <a:cs typeface="Times New Roman"/>
              </a:rPr>
              <a:t>banda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5" dirty="0">
                <a:latin typeface="Times New Roman"/>
                <a:cs typeface="Times New Roman"/>
              </a:rPr>
              <a:t>música, </a:t>
            </a:r>
            <a:r>
              <a:rPr sz="1200" dirty="0">
                <a:latin typeface="Times New Roman"/>
                <a:cs typeface="Times New Roman"/>
              </a:rPr>
              <a:t>orquestra e </a:t>
            </a:r>
            <a:r>
              <a:rPr sz="1200" spc="-10" dirty="0">
                <a:latin typeface="Times New Roman"/>
                <a:cs typeface="Times New Roman"/>
              </a:rPr>
              <a:t>coral, </a:t>
            </a:r>
            <a:r>
              <a:rPr sz="1200" dirty="0">
                <a:latin typeface="Times New Roman"/>
                <a:cs typeface="Times New Roman"/>
              </a:rPr>
              <a:t>tanto </a:t>
            </a:r>
            <a:r>
              <a:rPr sz="1200" spc="-5" dirty="0">
                <a:latin typeface="Times New Roman"/>
                <a:cs typeface="Times New Roman"/>
              </a:rPr>
              <a:t>com alunos, egressos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servidores 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Campus, </a:t>
            </a:r>
            <a:r>
              <a:rPr sz="1200" spc="-5" dirty="0">
                <a:latin typeface="Times New Roman"/>
                <a:cs typeface="Times New Roman"/>
              </a:rPr>
              <a:t>quanto </a:t>
            </a:r>
            <a:r>
              <a:rPr sz="1200" spc="-10" dirty="0">
                <a:latin typeface="Times New Roman"/>
                <a:cs typeface="Times New Roman"/>
              </a:rPr>
              <a:t>público </a:t>
            </a:r>
            <a:r>
              <a:rPr sz="1200" spc="-5" dirty="0">
                <a:latin typeface="Times New Roman"/>
                <a:cs typeface="Times New Roman"/>
              </a:rPr>
              <a:t>externo, </a:t>
            </a:r>
            <a:r>
              <a:rPr sz="1200" spc="-15" dirty="0">
                <a:latin typeface="Times New Roman"/>
                <a:cs typeface="Times New Roman"/>
              </a:rPr>
              <a:t>como </a:t>
            </a:r>
            <a:r>
              <a:rPr sz="1200" spc="-5" dirty="0">
                <a:latin typeface="Times New Roman"/>
                <a:cs typeface="Times New Roman"/>
              </a:rPr>
              <a:t>atividades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extensionistas.;</a:t>
            </a:r>
            <a:endParaRPr sz="1200">
              <a:latin typeface="Times New Roman"/>
              <a:cs typeface="Times New Roman"/>
            </a:endParaRPr>
          </a:p>
          <a:p>
            <a:pPr marL="280670" marR="13335" indent="-268605" algn="just">
              <a:lnSpc>
                <a:spcPct val="95900"/>
              </a:lnSpc>
              <a:spcBef>
                <a:spcPts val="10"/>
              </a:spcBef>
              <a:buAutoNum type="romanUcPeriod" startAt="8"/>
              <a:tabLst>
                <a:tab pos="281305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aprendizado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dança, suas </a:t>
            </a:r>
            <a:r>
              <a:rPr sz="1200" spc="-5" dirty="0">
                <a:latin typeface="Times New Roman"/>
                <a:cs typeface="Times New Roman"/>
              </a:rPr>
              <a:t>técnicas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modalidades, tais como </a:t>
            </a:r>
            <a:r>
              <a:rPr sz="1200" spc="-5" dirty="0">
                <a:latin typeface="Times New Roman"/>
                <a:cs typeface="Times New Roman"/>
              </a:rPr>
              <a:t>danças  folclóricas, clássicas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populares, </a:t>
            </a:r>
            <a:r>
              <a:rPr sz="1200" spc="-5" dirty="0">
                <a:latin typeface="Times New Roman"/>
                <a:cs typeface="Times New Roman"/>
              </a:rPr>
              <a:t>envolvendo </a:t>
            </a:r>
            <a:r>
              <a:rPr sz="1200" dirty="0">
                <a:latin typeface="Times New Roman"/>
                <a:cs typeface="Times New Roman"/>
              </a:rPr>
              <a:t>toda a </a:t>
            </a:r>
            <a:r>
              <a:rPr sz="1200" spc="-10" dirty="0">
                <a:latin typeface="Times New Roman"/>
                <a:cs typeface="Times New Roman"/>
              </a:rPr>
              <a:t>comunidade, </a:t>
            </a:r>
            <a:r>
              <a:rPr sz="1200" spc="-5" dirty="0">
                <a:latin typeface="Times New Roman"/>
                <a:cs typeface="Times New Roman"/>
              </a:rPr>
              <a:t>tanto </a:t>
            </a:r>
            <a:r>
              <a:rPr sz="1200" spc="-10" dirty="0">
                <a:latin typeface="Times New Roman"/>
                <a:cs typeface="Times New Roman"/>
              </a:rPr>
              <a:t>interna  </a:t>
            </a:r>
            <a:r>
              <a:rPr sz="1200" spc="-5" dirty="0">
                <a:latin typeface="Times New Roman"/>
                <a:cs typeface="Times New Roman"/>
              </a:rPr>
              <a:t>quanto </a:t>
            </a:r>
            <a:r>
              <a:rPr sz="1200" spc="-10" dirty="0">
                <a:latin typeface="Times New Roman"/>
                <a:cs typeface="Times New Roman"/>
              </a:rPr>
              <a:t>externa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instituição, </a:t>
            </a:r>
            <a:r>
              <a:rPr sz="1200" spc="-15" dirty="0">
                <a:latin typeface="Times New Roman"/>
                <a:cs typeface="Times New Roman"/>
              </a:rPr>
              <a:t>como </a:t>
            </a:r>
            <a:r>
              <a:rPr sz="1200" spc="-5" dirty="0">
                <a:latin typeface="Times New Roman"/>
                <a:cs typeface="Times New Roman"/>
              </a:rPr>
              <a:t>atividades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extensionistas;</a:t>
            </a:r>
            <a:endParaRPr sz="1200">
              <a:latin typeface="Times New Roman"/>
              <a:cs typeface="Times New Roman"/>
            </a:endParaRPr>
          </a:p>
          <a:p>
            <a:pPr marL="280670" indent="-268605" algn="just">
              <a:lnSpc>
                <a:spcPts val="1345"/>
              </a:lnSpc>
              <a:buAutoNum type="romanUcPeriod" startAt="8"/>
              <a:tabLst>
                <a:tab pos="281305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aprendizado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teatro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suas </a:t>
            </a:r>
            <a:r>
              <a:rPr sz="1200" spc="-5" dirty="0">
                <a:latin typeface="Times New Roman"/>
                <a:cs typeface="Times New Roman"/>
              </a:rPr>
              <a:t>ramificações, </a:t>
            </a:r>
            <a:r>
              <a:rPr sz="1200" spc="-10" dirty="0">
                <a:latin typeface="Times New Roman"/>
                <a:cs typeface="Times New Roman"/>
              </a:rPr>
              <a:t>proporcionando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educação</a:t>
            </a:r>
            <a:endParaRPr sz="1200">
              <a:latin typeface="Times New Roman"/>
              <a:cs typeface="Times New Roman"/>
            </a:endParaRPr>
          </a:p>
          <a:p>
            <a:pPr marL="280670" marR="6985" algn="just">
              <a:lnSpc>
                <a:spcPct val="95800"/>
              </a:lnSpc>
              <a:spcBef>
                <a:spcPts val="35"/>
              </a:spcBef>
            </a:pP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códigos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linguagem teatral, </a:t>
            </a:r>
            <a:r>
              <a:rPr sz="1200" spc="-10" dirty="0">
                <a:latin typeface="Times New Roman"/>
                <a:cs typeface="Times New Roman"/>
              </a:rPr>
              <a:t>como </a:t>
            </a:r>
            <a:r>
              <a:rPr sz="1200" spc="-5" dirty="0">
                <a:latin typeface="Times New Roman"/>
                <a:cs typeface="Times New Roman"/>
              </a:rPr>
              <a:t>teatro </a:t>
            </a:r>
            <a:r>
              <a:rPr sz="1200" dirty="0">
                <a:latin typeface="Times New Roman"/>
                <a:cs typeface="Times New Roman"/>
              </a:rPr>
              <a:t>de rua, </a:t>
            </a:r>
            <a:r>
              <a:rPr sz="1200" spc="-5" dirty="0">
                <a:latin typeface="Times New Roman"/>
                <a:cs typeface="Times New Roman"/>
              </a:rPr>
              <a:t>contadores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história,  </a:t>
            </a:r>
            <a:r>
              <a:rPr sz="1200" spc="-5" dirty="0">
                <a:latin typeface="Times New Roman"/>
                <a:cs typeface="Times New Roman"/>
              </a:rPr>
              <a:t>pantomima, </a:t>
            </a:r>
            <a:r>
              <a:rPr sz="1200" dirty="0">
                <a:latin typeface="Times New Roman"/>
                <a:cs typeface="Times New Roman"/>
              </a:rPr>
              <a:t>teatro de </a:t>
            </a:r>
            <a:r>
              <a:rPr sz="1200" spc="-5" dirty="0">
                <a:latin typeface="Times New Roman"/>
                <a:cs typeface="Times New Roman"/>
              </a:rPr>
              <a:t>bonecos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outros, envolvendo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público interno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externo </a:t>
            </a:r>
            <a:r>
              <a:rPr sz="1200" dirty="0">
                <a:latin typeface="Times New Roman"/>
                <a:cs typeface="Times New Roman"/>
              </a:rPr>
              <a:t>à  </a:t>
            </a:r>
            <a:r>
              <a:rPr sz="1200" spc="-5" dirty="0">
                <a:latin typeface="Times New Roman"/>
                <a:cs typeface="Times New Roman"/>
              </a:rPr>
              <a:t>instituição, </a:t>
            </a:r>
            <a:r>
              <a:rPr sz="1200" spc="-15" dirty="0">
                <a:latin typeface="Times New Roman"/>
                <a:cs typeface="Times New Roman"/>
              </a:rPr>
              <a:t>como </a:t>
            </a:r>
            <a:r>
              <a:rPr sz="1200" spc="-5" dirty="0">
                <a:latin typeface="Times New Roman"/>
                <a:cs typeface="Times New Roman"/>
              </a:rPr>
              <a:t>atividade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extensionista;</a:t>
            </a:r>
            <a:endParaRPr sz="1200">
              <a:latin typeface="Times New Roman"/>
              <a:cs typeface="Times New Roman"/>
            </a:endParaRPr>
          </a:p>
          <a:p>
            <a:pPr marL="280670" marR="5080" indent="-268605" algn="just">
              <a:lnSpc>
                <a:spcPts val="1390"/>
              </a:lnSpc>
              <a:spcBef>
                <a:spcPts val="15"/>
              </a:spcBef>
              <a:buAutoNum type="romanUcPeriod" startAt="11"/>
              <a:tabLst>
                <a:tab pos="281305" algn="l"/>
              </a:tabLst>
            </a:pPr>
            <a:r>
              <a:rPr sz="1200" spc="-5" dirty="0">
                <a:latin typeface="Times New Roman"/>
                <a:cs typeface="Times New Roman"/>
              </a:rPr>
              <a:t>Desenvolver </a:t>
            </a:r>
            <a:r>
              <a:rPr sz="1200" dirty="0">
                <a:latin typeface="Times New Roman"/>
                <a:cs typeface="Times New Roman"/>
              </a:rPr>
              <a:t>projetos e ações que </a:t>
            </a:r>
            <a:r>
              <a:rPr sz="1200" spc="-10" dirty="0">
                <a:latin typeface="Times New Roman"/>
                <a:cs typeface="Times New Roman"/>
              </a:rPr>
              <a:t>valorizem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história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cultura </a:t>
            </a:r>
            <a:r>
              <a:rPr sz="1200" dirty="0">
                <a:latin typeface="Times New Roman"/>
                <a:cs typeface="Times New Roman"/>
              </a:rPr>
              <a:t>afro-brasileira e  </a:t>
            </a:r>
            <a:r>
              <a:rPr sz="1200" spc="-5" dirty="0">
                <a:latin typeface="Times New Roman"/>
                <a:cs typeface="Times New Roman"/>
              </a:rPr>
              <a:t>indígena;</a:t>
            </a:r>
            <a:endParaRPr sz="1200">
              <a:latin typeface="Times New Roman"/>
              <a:cs typeface="Times New Roman"/>
            </a:endParaRPr>
          </a:p>
          <a:p>
            <a:pPr marL="280670" indent="-268605" algn="just">
              <a:lnSpc>
                <a:spcPts val="1310"/>
              </a:lnSpc>
              <a:buAutoNum type="romanUcPeriod" startAt="11"/>
              <a:tabLst>
                <a:tab pos="281305" algn="l"/>
              </a:tabLst>
            </a:pPr>
            <a:r>
              <a:rPr sz="1200" spc="-5" dirty="0">
                <a:latin typeface="Times New Roman"/>
                <a:cs typeface="Times New Roman"/>
              </a:rPr>
              <a:t>Garantir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acesso </a:t>
            </a:r>
            <a:r>
              <a:rPr sz="1200" spc="-5" dirty="0">
                <a:latin typeface="Times New Roman"/>
                <a:cs typeface="Times New Roman"/>
              </a:rPr>
              <a:t>às </a:t>
            </a:r>
            <a:r>
              <a:rPr sz="1200" dirty="0">
                <a:latin typeface="Times New Roman"/>
                <a:cs typeface="Times New Roman"/>
              </a:rPr>
              <a:t>pessoas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necessidades específicas nos </a:t>
            </a:r>
            <a:r>
              <a:rPr sz="1200" dirty="0">
                <a:latin typeface="Times New Roman"/>
                <a:cs typeface="Times New Roman"/>
              </a:rPr>
              <a:t>projetos e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eventos</a:t>
            </a:r>
            <a:endParaRPr sz="1200">
              <a:latin typeface="Times New Roman"/>
              <a:cs typeface="Times New Roman"/>
            </a:endParaRPr>
          </a:p>
          <a:p>
            <a:pPr marL="280670" algn="just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produzidos </a:t>
            </a:r>
            <a:r>
              <a:rPr sz="1200" spc="-10" dirty="0">
                <a:latin typeface="Times New Roman"/>
                <a:cs typeface="Times New Roman"/>
              </a:rPr>
              <a:t>pelo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NAC;</a:t>
            </a:r>
            <a:endParaRPr sz="1200">
              <a:latin typeface="Times New Roman"/>
              <a:cs typeface="Times New Roman"/>
            </a:endParaRPr>
          </a:p>
          <a:p>
            <a:pPr marL="280670" marR="6985" indent="-268605" algn="just">
              <a:lnSpc>
                <a:spcPts val="1390"/>
              </a:lnSpc>
              <a:spcBef>
                <a:spcPts val="55"/>
              </a:spcBef>
              <a:buAutoNum type="romanUcPeriod" startAt="13"/>
              <a:tabLst>
                <a:tab pos="461009" algn="l"/>
              </a:tabLst>
            </a:pPr>
            <a:r>
              <a:rPr sz="1200" spc="-10" dirty="0">
                <a:latin typeface="Times New Roman"/>
                <a:cs typeface="Times New Roman"/>
              </a:rPr>
              <a:t>Planejar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-5" dirty="0">
                <a:latin typeface="Times New Roman"/>
                <a:cs typeface="Times New Roman"/>
              </a:rPr>
              <a:t>relacionadas </a:t>
            </a:r>
            <a:r>
              <a:rPr sz="1200" dirty="0">
                <a:latin typeface="Times New Roman"/>
                <a:cs typeface="Times New Roman"/>
              </a:rPr>
              <a:t>à arte e </a:t>
            </a:r>
            <a:r>
              <a:rPr sz="1200" spc="-5" dirty="0">
                <a:latin typeface="Times New Roman"/>
                <a:cs typeface="Times New Roman"/>
              </a:rPr>
              <a:t>cultura, voltadas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indissociabilidade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ensino-pesquisa-extensão;</a:t>
            </a:r>
            <a:endParaRPr sz="1200">
              <a:latin typeface="Times New Roman"/>
              <a:cs typeface="Times New Roman"/>
            </a:endParaRPr>
          </a:p>
          <a:p>
            <a:pPr marL="461009" indent="-448309" algn="just">
              <a:lnSpc>
                <a:spcPts val="1310"/>
              </a:lnSpc>
              <a:buAutoNum type="romanUcPeriod" startAt="13"/>
              <a:tabLst>
                <a:tab pos="461009" algn="l"/>
              </a:tabLst>
            </a:pPr>
            <a:r>
              <a:rPr sz="1200" spc="-5" dirty="0">
                <a:latin typeface="Times New Roman"/>
                <a:cs typeface="Times New Roman"/>
              </a:rPr>
              <a:t>Estabelecer, em parceria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Extensão </a:t>
            </a:r>
            <a:r>
              <a:rPr sz="1200" spc="-15" dirty="0">
                <a:latin typeface="Times New Roman"/>
                <a:cs typeface="Times New Roman"/>
              </a:rPr>
              <a:t>do Campus, </a:t>
            </a:r>
            <a:r>
              <a:rPr sz="1200" spc="-5" dirty="0">
                <a:latin typeface="Times New Roman"/>
                <a:cs typeface="Times New Roman"/>
              </a:rPr>
              <a:t>critérios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  <a:p>
            <a:pPr marL="280670" algn="just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administração dos espaços destinados às atividades artísticas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280670" marR="7620" indent="-268605" algn="just">
              <a:lnSpc>
                <a:spcPts val="1390"/>
              </a:lnSpc>
              <a:spcBef>
                <a:spcPts val="50"/>
              </a:spcBef>
              <a:buAutoNum type="romanUcPeriod" startAt="15"/>
              <a:tabLst>
                <a:tab pos="281305" algn="l"/>
              </a:tabLst>
            </a:pPr>
            <a:r>
              <a:rPr sz="1200" spc="-5" dirty="0">
                <a:latin typeface="Times New Roman"/>
                <a:cs typeface="Times New Roman"/>
              </a:rPr>
              <a:t>Apresentar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spc="-5" dirty="0">
                <a:latin typeface="Times New Roman"/>
                <a:cs typeface="Times New Roman"/>
              </a:rPr>
              <a:t>anual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trabalho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apreciação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aprovação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Extensão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61009" indent="-448309" algn="just">
              <a:lnSpc>
                <a:spcPts val="1310"/>
              </a:lnSpc>
              <a:buAutoNum type="romanUcPeriod" startAt="15"/>
              <a:tabLst>
                <a:tab pos="461009" algn="l"/>
              </a:tabLst>
            </a:pPr>
            <a:r>
              <a:rPr sz="1200" spc="-5" dirty="0">
                <a:latin typeface="Times New Roman"/>
                <a:cs typeface="Times New Roman"/>
              </a:rPr>
              <a:t>Garantir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integridade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5" dirty="0">
                <a:latin typeface="Times New Roman"/>
                <a:cs typeface="Times New Roman"/>
              </a:rPr>
              <a:t>patrimônio </a:t>
            </a:r>
            <a:r>
              <a:rPr sz="1200" spc="-5" dirty="0">
                <a:latin typeface="Times New Roman"/>
                <a:cs typeface="Times New Roman"/>
              </a:rPr>
              <a:t>tangível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intangível </a:t>
            </a:r>
            <a:r>
              <a:rPr sz="1200" dirty="0">
                <a:latin typeface="Times New Roman"/>
                <a:cs typeface="Times New Roman"/>
              </a:rPr>
              <a:t>sob a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responsabilidade</a:t>
            </a:r>
            <a:endParaRPr sz="1200">
              <a:latin typeface="Times New Roman"/>
              <a:cs typeface="Times New Roman"/>
            </a:endParaRPr>
          </a:p>
          <a:p>
            <a:pPr marL="280670" algn="just">
              <a:lnSpc>
                <a:spcPts val="1415"/>
              </a:lnSpc>
            </a:pP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núcleo.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6591" y="691641"/>
            <a:ext cx="5512435" cy="909319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09855" marR="7620" indent="-45720">
              <a:lnSpc>
                <a:spcPts val="1390"/>
              </a:lnSpc>
              <a:spcBef>
                <a:spcPts val="185"/>
              </a:spcBef>
              <a:buAutoNum type="romanUcPeriod" startAt="21"/>
              <a:tabLst>
                <a:tab pos="551815" algn="l"/>
                <a:tab pos="552450" algn="l"/>
              </a:tabLst>
            </a:pPr>
            <a:r>
              <a:rPr sz="1200" spc="-5" dirty="0">
                <a:latin typeface="Times New Roman"/>
                <a:cs typeface="Times New Roman"/>
              </a:rPr>
              <a:t>Arquivar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guardar </a:t>
            </a:r>
            <a:r>
              <a:rPr sz="1200" spc="-10" dirty="0">
                <a:latin typeface="Times New Roman"/>
                <a:cs typeface="Times New Roman"/>
              </a:rPr>
              <a:t>Editais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Processo </a:t>
            </a:r>
            <a:r>
              <a:rPr sz="1200" spc="-5" dirty="0">
                <a:latin typeface="Times New Roman"/>
                <a:cs typeface="Times New Roman"/>
              </a:rPr>
              <a:t>Seletivo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estudantes,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10" dirty="0">
                <a:latin typeface="Times New Roman"/>
                <a:cs typeface="Times New Roman"/>
              </a:rPr>
              <a:t>suas  </a:t>
            </a:r>
            <a:r>
              <a:rPr sz="1200" spc="-5" dirty="0">
                <a:latin typeface="Times New Roman"/>
                <a:cs typeface="Times New Roman"/>
              </a:rPr>
              <a:t>respectivas retificações, resultados e/ou </a:t>
            </a:r>
            <a:r>
              <a:rPr sz="1200" spc="-10" dirty="0">
                <a:latin typeface="Times New Roman"/>
                <a:cs typeface="Times New Roman"/>
              </a:rPr>
              <a:t>lista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classificados;</a:t>
            </a:r>
            <a:endParaRPr sz="1200">
              <a:latin typeface="Times New Roman"/>
              <a:cs typeface="Times New Roman"/>
            </a:endParaRPr>
          </a:p>
          <a:p>
            <a:pPr marL="552450" indent="-539750">
              <a:lnSpc>
                <a:spcPts val="1310"/>
              </a:lnSpc>
              <a:buAutoNum type="romanUcPeriod" startAt="21"/>
              <a:tabLst>
                <a:tab pos="551815" algn="l"/>
                <a:tab pos="552450" algn="l"/>
              </a:tabLst>
            </a:pPr>
            <a:r>
              <a:rPr sz="1200" spc="-10" dirty="0">
                <a:latin typeface="Times New Roman"/>
                <a:cs typeface="Times New Roman"/>
              </a:rPr>
              <a:t>Construir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arquivo acadêmico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informações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5" dirty="0">
                <a:latin typeface="Times New Roman"/>
                <a:cs typeface="Times New Roman"/>
              </a:rPr>
              <a:t>vida </a:t>
            </a:r>
            <a:r>
              <a:rPr sz="1200" spc="-5" dirty="0">
                <a:latin typeface="Times New Roman"/>
                <a:cs typeface="Times New Roman"/>
              </a:rPr>
              <a:t>acadêmico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aluno,</a:t>
            </a:r>
            <a:endParaRPr sz="1200">
              <a:latin typeface="Times New Roman"/>
              <a:cs typeface="Times New Roman"/>
            </a:endParaRPr>
          </a:p>
          <a:p>
            <a:pPr marL="109855" marR="8890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bem como </a:t>
            </a:r>
            <a:r>
              <a:rPr sz="1200" spc="-10" dirty="0">
                <a:latin typeface="Times New Roman"/>
                <a:cs typeface="Times New Roman"/>
              </a:rPr>
              <a:t>fazer </a:t>
            </a:r>
            <a:r>
              <a:rPr sz="1200" dirty="0">
                <a:latin typeface="Times New Roman"/>
                <a:cs typeface="Times New Roman"/>
              </a:rPr>
              <a:t>a guarda e </a:t>
            </a:r>
            <a:r>
              <a:rPr sz="1200" spc="-10" dirty="0">
                <a:latin typeface="Times New Roman"/>
                <a:cs typeface="Times New Roman"/>
              </a:rPr>
              <a:t>manutenção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mesmo, cumprindo </a:t>
            </a:r>
            <a:r>
              <a:rPr sz="1200" spc="-5" dirty="0">
                <a:latin typeface="Times New Roman"/>
                <a:cs typeface="Times New Roman"/>
              </a:rPr>
              <a:t>as disposições previstas 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Portaria MEC </a:t>
            </a:r>
            <a:r>
              <a:rPr sz="1200" spc="-15" dirty="0">
                <a:latin typeface="Times New Roman"/>
                <a:cs typeface="Times New Roman"/>
              </a:rPr>
              <a:t>nº </a:t>
            </a:r>
            <a:r>
              <a:rPr sz="1200" dirty="0">
                <a:latin typeface="Times New Roman"/>
                <a:cs typeface="Times New Roman"/>
              </a:rPr>
              <a:t>1.224 de 18 de </a:t>
            </a:r>
            <a:r>
              <a:rPr sz="1200" spc="-5" dirty="0">
                <a:latin typeface="Times New Roman"/>
                <a:cs typeface="Times New Roman"/>
              </a:rPr>
              <a:t>dezembro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2013;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68678" y="1569846"/>
            <a:ext cx="447675" cy="38227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indent="8890">
              <a:lnSpc>
                <a:spcPts val="1370"/>
              </a:lnSpc>
              <a:spcBef>
                <a:spcPts val="2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66341" y="1569846"/>
            <a:ext cx="4972685" cy="38227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370"/>
              </a:lnSpc>
              <a:spcBef>
                <a:spcPts val="200"/>
              </a:spcBef>
            </a:pPr>
            <a:r>
              <a:rPr sz="1200" spc="-10" dirty="0">
                <a:latin typeface="Times New Roman"/>
                <a:cs typeface="Times New Roman"/>
              </a:rPr>
              <a:t>Lançar </a:t>
            </a:r>
            <a:r>
              <a:rPr sz="1200" spc="-5" dirty="0">
                <a:latin typeface="Times New Roman"/>
                <a:cs typeface="Times New Roman"/>
              </a:rPr>
              <a:t>nota/conceito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turma </a:t>
            </a:r>
            <a:r>
              <a:rPr sz="1200" dirty="0">
                <a:latin typeface="Times New Roman"/>
                <a:cs typeface="Times New Roman"/>
              </a:rPr>
              <a:t>do estudante que </a:t>
            </a:r>
            <a:r>
              <a:rPr sz="1200" spc="-25" dirty="0">
                <a:latin typeface="Times New Roman"/>
                <a:cs typeface="Times New Roman"/>
              </a:rPr>
              <a:t>já </a:t>
            </a:r>
            <a:r>
              <a:rPr sz="1200" spc="-5" dirty="0">
                <a:latin typeface="Times New Roman"/>
                <a:cs typeface="Times New Roman"/>
              </a:rPr>
              <a:t>esteja fechada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SIGAA;  Organizar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manter </a:t>
            </a:r>
            <a:r>
              <a:rPr sz="1200" spc="-5" dirty="0">
                <a:latin typeface="Times New Roman"/>
                <a:cs typeface="Times New Roman"/>
              </a:rPr>
              <a:t>atualizadas as pastas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arquivos dos </a:t>
            </a:r>
            <a:r>
              <a:rPr sz="1200" spc="-10" dirty="0">
                <a:latin typeface="Times New Roman"/>
                <a:cs typeface="Times New Roman"/>
              </a:rPr>
              <a:t>alunos</a:t>
            </a:r>
            <a:r>
              <a:rPr sz="1200" spc="-5" dirty="0">
                <a:latin typeface="Times New Roman"/>
                <a:cs typeface="Times New Roman"/>
              </a:rPr>
              <a:t> com </a:t>
            </a:r>
            <a:r>
              <a:rPr sz="1200" spc="5" dirty="0">
                <a:latin typeface="Times New Roman"/>
                <a:cs typeface="Times New Roman"/>
              </a:rPr>
              <a:t>os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65047" y="1920366"/>
            <a:ext cx="5679440" cy="1961514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271780" marR="15875">
              <a:lnSpc>
                <a:spcPts val="1370"/>
              </a:lnSpc>
              <a:spcBef>
                <a:spcPts val="200"/>
              </a:spcBef>
            </a:pPr>
            <a:r>
              <a:rPr sz="1200" dirty="0">
                <a:latin typeface="Times New Roman"/>
                <a:cs typeface="Times New Roman"/>
              </a:rPr>
              <a:t>documentos </a:t>
            </a:r>
            <a:r>
              <a:rPr sz="1200" spc="-10" dirty="0">
                <a:latin typeface="Times New Roman"/>
                <a:cs typeface="Times New Roman"/>
              </a:rPr>
              <a:t>necessários </a:t>
            </a:r>
            <a:r>
              <a:rPr sz="1200" spc="-5" dirty="0">
                <a:latin typeface="Times New Roman"/>
                <a:cs typeface="Times New Roman"/>
              </a:rPr>
              <a:t>ao registro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matrícula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provenientes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vida </a:t>
            </a:r>
            <a:r>
              <a:rPr sz="1200" spc="-5" dirty="0">
                <a:latin typeface="Times New Roman"/>
                <a:cs typeface="Times New Roman"/>
              </a:rPr>
              <a:t>acadêmica  deles </a:t>
            </a:r>
            <a:r>
              <a:rPr sz="1200" spc="-15" dirty="0">
                <a:latin typeface="Times New Roman"/>
                <a:cs typeface="Times New Roman"/>
              </a:rPr>
              <a:t>na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instituição;</a:t>
            </a:r>
            <a:endParaRPr sz="1200">
              <a:latin typeface="Times New Roman"/>
              <a:cs typeface="Times New Roman"/>
            </a:endParaRPr>
          </a:p>
          <a:p>
            <a:pPr marL="271780" marR="5080" indent="-106680">
              <a:lnSpc>
                <a:spcPts val="1370"/>
              </a:lnSpc>
              <a:spcBef>
                <a:spcPts val="25"/>
              </a:spcBef>
              <a:buAutoNum type="romanUcPeriod" startAt="25"/>
              <a:tabLst>
                <a:tab pos="713740" algn="l"/>
                <a:tab pos="714375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</a:t>
            </a:r>
            <a:r>
              <a:rPr sz="1200" dirty="0">
                <a:latin typeface="Times New Roman"/>
                <a:cs typeface="Times New Roman"/>
              </a:rPr>
              <a:t>outros </a:t>
            </a:r>
            <a:r>
              <a:rPr sz="1200" spc="-5" dirty="0">
                <a:latin typeface="Times New Roman"/>
                <a:cs typeface="Times New Roman"/>
              </a:rPr>
              <a:t>trabalhos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10" dirty="0">
                <a:latin typeface="Times New Roman"/>
                <a:cs typeface="Times New Roman"/>
              </a:rPr>
              <a:t>lhes </a:t>
            </a:r>
            <a:r>
              <a:rPr sz="1200" spc="-5" dirty="0">
                <a:latin typeface="Times New Roman"/>
                <a:cs typeface="Times New Roman"/>
              </a:rPr>
              <a:t>sejam </a:t>
            </a:r>
            <a:r>
              <a:rPr sz="1200" dirty="0">
                <a:latin typeface="Times New Roman"/>
                <a:cs typeface="Times New Roman"/>
              </a:rPr>
              <a:t>atribuídos </a:t>
            </a:r>
            <a:r>
              <a:rPr sz="1200" spc="-10" dirty="0">
                <a:latin typeface="Times New Roman"/>
                <a:cs typeface="Times New Roman"/>
              </a:rPr>
              <a:t>pela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spc="-10" dirty="0">
                <a:latin typeface="Times New Roman"/>
                <a:cs typeface="Times New Roman"/>
              </a:rPr>
              <a:t>Geral, </a:t>
            </a:r>
            <a:r>
              <a:rPr sz="1200" spc="-5" dirty="0">
                <a:latin typeface="Times New Roman"/>
                <a:cs typeface="Times New Roman"/>
              </a:rPr>
              <a:t>Chefia 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Gabinete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ou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Diretoria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Ensino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Políticas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Educacionaisdo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Campus,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ou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setor</a:t>
            </a:r>
            <a:endParaRPr sz="1200">
              <a:latin typeface="Times New Roman"/>
              <a:cs typeface="Times New Roman"/>
            </a:endParaRPr>
          </a:p>
          <a:p>
            <a:pPr marL="271780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equivalente;</a:t>
            </a:r>
            <a:endParaRPr sz="1200">
              <a:latin typeface="Times New Roman"/>
              <a:cs typeface="Times New Roman"/>
            </a:endParaRPr>
          </a:p>
          <a:p>
            <a:pPr marL="271780" marR="5715" indent="-155575">
              <a:lnSpc>
                <a:spcPts val="1390"/>
              </a:lnSpc>
              <a:spcBef>
                <a:spcPts val="50"/>
              </a:spcBef>
              <a:buAutoNum type="romanUcPeriod" startAt="26"/>
              <a:tabLst>
                <a:tab pos="713740" algn="l"/>
                <a:tab pos="714375" algn="l"/>
              </a:tabLst>
            </a:pPr>
            <a:r>
              <a:rPr sz="1200" spc="-10" dirty="0">
                <a:latin typeface="Times New Roman"/>
                <a:cs typeface="Times New Roman"/>
              </a:rPr>
              <a:t>Atender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corpo </a:t>
            </a:r>
            <a:r>
              <a:rPr sz="1200" spc="-5" dirty="0">
                <a:latin typeface="Times New Roman"/>
                <a:cs typeface="Times New Roman"/>
              </a:rPr>
              <a:t>docente, discente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técnico-administrativo </a:t>
            </a:r>
            <a:r>
              <a:rPr sz="1200" dirty="0">
                <a:latin typeface="Times New Roman"/>
                <a:cs typeface="Times New Roman"/>
              </a:rPr>
              <a:t>e a </a:t>
            </a:r>
            <a:r>
              <a:rPr sz="1200" spc="-5" dirty="0">
                <a:latin typeface="Times New Roman"/>
                <a:cs typeface="Times New Roman"/>
              </a:rPr>
              <a:t>comunidade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3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geral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compete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Secretaria Acadêmica </a:t>
            </a:r>
            <a:r>
              <a:rPr sz="1200" dirty="0">
                <a:latin typeface="Times New Roman"/>
                <a:cs typeface="Times New Roman"/>
              </a:rPr>
              <a:t>referente </a:t>
            </a:r>
            <a:r>
              <a:rPr sz="1200" spc="-5" dirty="0">
                <a:latin typeface="Times New Roman"/>
                <a:cs typeface="Times New Roman"/>
              </a:rPr>
              <a:t>às </a:t>
            </a:r>
            <a:r>
              <a:rPr sz="1200" spc="-10" dirty="0">
                <a:latin typeface="Times New Roman"/>
                <a:cs typeface="Times New Roman"/>
              </a:rPr>
              <a:t>informações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acadêmicas;</a:t>
            </a:r>
            <a:endParaRPr sz="1200">
              <a:latin typeface="Times New Roman"/>
              <a:cs typeface="Times New Roman"/>
            </a:endParaRPr>
          </a:p>
          <a:p>
            <a:pPr marL="713740" indent="-650240">
              <a:lnSpc>
                <a:spcPts val="1310"/>
              </a:lnSpc>
              <a:buAutoNum type="romanUcPeriod" startAt="26"/>
              <a:tabLst>
                <a:tab pos="713740" algn="l"/>
                <a:tab pos="714375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processo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matrícula, </a:t>
            </a:r>
            <a:r>
              <a:rPr sz="1200" spc="-5" dirty="0">
                <a:latin typeface="Times New Roman"/>
                <a:cs typeface="Times New Roman"/>
              </a:rPr>
              <a:t>efetuando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registro dos </a:t>
            </a:r>
            <a:r>
              <a:rPr sz="1200" spc="-10" dirty="0">
                <a:latin typeface="Times New Roman"/>
                <a:cs typeface="Times New Roman"/>
              </a:rPr>
              <a:t>alunos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ingressantes</a:t>
            </a:r>
            <a:endParaRPr sz="1200">
              <a:latin typeface="Times New Roman"/>
              <a:cs typeface="Times New Roman"/>
            </a:endParaRPr>
          </a:p>
          <a:p>
            <a:pPr marL="271780">
              <a:lnSpc>
                <a:spcPts val="1380"/>
              </a:lnSpc>
            </a:pP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SIGAA;</a:t>
            </a:r>
            <a:endParaRPr sz="1200">
              <a:latin typeface="Times New Roman"/>
              <a:cs typeface="Times New Roman"/>
            </a:endParaRPr>
          </a:p>
          <a:p>
            <a:pPr marL="271780" marR="8255" indent="-259079">
              <a:lnSpc>
                <a:spcPts val="1400"/>
              </a:lnSpc>
              <a:spcBef>
                <a:spcPts val="45"/>
              </a:spcBef>
              <a:buAutoNum type="romanUcPeriod" startAt="28"/>
              <a:tabLst>
                <a:tab pos="713740" algn="l"/>
                <a:tab pos="714375" algn="l"/>
              </a:tabLst>
            </a:pPr>
            <a:r>
              <a:rPr sz="1200" spc="-5" dirty="0">
                <a:latin typeface="Times New Roman"/>
                <a:cs typeface="Times New Roman"/>
              </a:rPr>
              <a:t>Receber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analisar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documentação </a:t>
            </a:r>
            <a:r>
              <a:rPr sz="1200" spc="-10" dirty="0">
                <a:latin typeface="Times New Roman"/>
                <a:cs typeface="Times New Roman"/>
              </a:rPr>
              <a:t>necessária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efetivação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ato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matrícula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alunos </a:t>
            </a:r>
            <a:r>
              <a:rPr sz="1200" spc="-5" dirty="0">
                <a:latin typeface="Times New Roman"/>
                <a:cs typeface="Times New Roman"/>
              </a:rPr>
              <a:t>ingressantes, encaminhando-a </a:t>
            </a:r>
            <a:r>
              <a:rPr sz="1200" dirty="0">
                <a:latin typeface="Times New Roman"/>
                <a:cs typeface="Times New Roman"/>
              </a:rPr>
              <a:t>para o </a:t>
            </a:r>
            <a:r>
              <a:rPr sz="1200" spc="-10" dirty="0">
                <a:latin typeface="Times New Roman"/>
                <a:cs typeface="Times New Roman"/>
              </a:rPr>
              <a:t>devido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arquivamento;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68678" y="3847338"/>
            <a:ext cx="445134" cy="55880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algn="just">
              <a:lnSpc>
                <a:spcPct val="95800"/>
              </a:lnSpc>
              <a:spcBef>
                <a:spcPts val="16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X.  </a:t>
            </a:r>
            <a:r>
              <a:rPr sz="1200" spc="-10" dirty="0">
                <a:latin typeface="Times New Roman"/>
                <a:cs typeface="Times New Roman"/>
              </a:rPr>
              <a:t>XXX.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66341" y="3847338"/>
            <a:ext cx="4975225" cy="55880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ct val="95800"/>
              </a:lnSpc>
              <a:spcBef>
                <a:spcPts val="160"/>
              </a:spcBef>
            </a:pPr>
            <a:r>
              <a:rPr sz="1200" spc="-5" dirty="0">
                <a:latin typeface="Times New Roman"/>
                <a:cs typeface="Times New Roman"/>
              </a:rPr>
              <a:t>Cadastrar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SIGAA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dirty="0">
                <a:latin typeface="Times New Roman"/>
                <a:cs typeface="Times New Roman"/>
              </a:rPr>
              <a:t>dados </a:t>
            </a:r>
            <a:r>
              <a:rPr sz="1200" spc="-10" dirty="0">
                <a:latin typeface="Times New Roman"/>
                <a:cs typeface="Times New Roman"/>
              </a:rPr>
              <a:t>pessoais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alunos ingressantes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instituição;  </a:t>
            </a:r>
            <a:r>
              <a:rPr sz="1200" spc="-10" dirty="0">
                <a:latin typeface="Times New Roman"/>
                <a:cs typeface="Times New Roman"/>
              </a:rPr>
              <a:t>Efetivar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SIGAA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matrícula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5" dirty="0">
                <a:latin typeface="Times New Roman"/>
                <a:cs typeface="Times New Roman"/>
              </a:rPr>
              <a:t>aluno </a:t>
            </a:r>
            <a:r>
              <a:rPr sz="1200" spc="-5" dirty="0">
                <a:latin typeface="Times New Roman"/>
                <a:cs typeface="Times New Roman"/>
              </a:rPr>
              <a:t>ingressante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10" dirty="0">
                <a:latin typeface="Times New Roman"/>
                <a:cs typeface="Times New Roman"/>
              </a:rPr>
              <a:t>instituição </a:t>
            </a:r>
            <a:r>
              <a:rPr sz="1200" spc="-5" dirty="0">
                <a:latin typeface="Times New Roman"/>
                <a:cs typeface="Times New Roman"/>
              </a:rPr>
              <a:t>por curso;  </a:t>
            </a:r>
            <a:r>
              <a:rPr sz="1200" spc="-10" dirty="0">
                <a:latin typeface="Times New Roman"/>
                <a:cs typeface="Times New Roman"/>
              </a:rPr>
              <a:t>Efetivar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SIGAA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lotação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turma, </a:t>
            </a:r>
            <a:r>
              <a:rPr sz="1200" dirty="0">
                <a:latin typeface="Times New Roman"/>
                <a:cs typeface="Times New Roman"/>
              </a:rPr>
              <a:t>conforme </a:t>
            </a:r>
            <a:r>
              <a:rPr sz="1200" spc="-5" dirty="0">
                <a:latin typeface="Times New Roman"/>
                <a:cs typeface="Times New Roman"/>
              </a:rPr>
              <a:t>curso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 turno, o </a:t>
            </a:r>
            <a:r>
              <a:rPr sz="1200" spc="-10" dirty="0">
                <a:latin typeface="Times New Roman"/>
                <a:cs typeface="Times New Roman"/>
              </a:rPr>
              <a:t>aluno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16863" y="4374641"/>
            <a:ext cx="5623560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9710">
              <a:lnSpc>
                <a:spcPts val="140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ingressante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matriculado;</a:t>
            </a:r>
            <a:endParaRPr sz="1200">
              <a:latin typeface="Times New Roman"/>
              <a:cs typeface="Times New Roman"/>
            </a:endParaRPr>
          </a:p>
          <a:p>
            <a:pPr marL="219710" marR="5080" indent="-207645">
              <a:lnSpc>
                <a:spcPts val="1390"/>
              </a:lnSpc>
              <a:spcBef>
                <a:spcPts val="50"/>
              </a:spcBef>
              <a:tabLst>
                <a:tab pos="661670" algn="l"/>
              </a:tabLst>
            </a:pPr>
            <a:r>
              <a:rPr sz="1200" spc="-5" dirty="0">
                <a:latin typeface="Times New Roman"/>
                <a:cs typeface="Times New Roman"/>
              </a:rPr>
              <a:t>XXXII.	</a:t>
            </a:r>
            <a:r>
              <a:rPr sz="1200" spc="-10" dirty="0">
                <a:latin typeface="Times New Roman"/>
                <a:cs typeface="Times New Roman"/>
              </a:rPr>
              <a:t>Emitir, </a:t>
            </a:r>
            <a:r>
              <a:rPr sz="1200" spc="-5" dirty="0">
                <a:latin typeface="Times New Roman"/>
                <a:cs typeface="Times New Roman"/>
              </a:rPr>
              <a:t>quando solicitado </a:t>
            </a:r>
            <a:r>
              <a:rPr sz="1200" spc="-10" dirty="0">
                <a:latin typeface="Times New Roman"/>
                <a:cs typeface="Times New Roman"/>
              </a:rPr>
              <a:t>pelo </a:t>
            </a:r>
            <a:r>
              <a:rPr sz="1200" dirty="0">
                <a:latin typeface="Times New Roman"/>
                <a:cs typeface="Times New Roman"/>
              </a:rPr>
              <a:t>aluno, </a:t>
            </a:r>
            <a:r>
              <a:rPr sz="1200" spc="-5" dirty="0">
                <a:latin typeface="Times New Roman"/>
                <a:cs typeface="Times New Roman"/>
              </a:rPr>
              <a:t>comprovante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matrícula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período  </a:t>
            </a:r>
            <a:r>
              <a:rPr sz="1200" spc="-10" dirty="0">
                <a:latin typeface="Times New Roman"/>
                <a:cs typeface="Times New Roman"/>
              </a:rPr>
              <a:t>letivo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boletim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notas;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65047" y="4899151"/>
            <a:ext cx="5480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58950" y="5075935"/>
            <a:ext cx="5549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XIV.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66341" y="4899151"/>
            <a:ext cx="4977765" cy="385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Expedir </a:t>
            </a:r>
            <a:r>
              <a:rPr sz="1200" spc="-5" dirty="0">
                <a:latin typeface="Times New Roman"/>
                <a:cs typeface="Times New Roman"/>
              </a:rPr>
              <a:t>declaração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escolaridade ao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aluno;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5"/>
              </a:lnSpc>
            </a:pPr>
            <a:r>
              <a:rPr sz="1200" spc="-10" dirty="0">
                <a:latin typeface="Times New Roman"/>
                <a:cs typeface="Times New Roman"/>
              </a:rPr>
              <a:t>Efetivar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SIGAA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renovação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matrícula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5" dirty="0">
                <a:latin typeface="Times New Roman"/>
                <a:cs typeface="Times New Roman"/>
              </a:rPr>
              <a:t>aluno </a:t>
            </a:r>
            <a:r>
              <a:rPr sz="1200" spc="-10" dirty="0">
                <a:latin typeface="Times New Roman"/>
                <a:cs typeface="Times New Roman"/>
              </a:rPr>
              <a:t>ativo, </a:t>
            </a:r>
            <a:r>
              <a:rPr sz="1200" spc="-5" dirty="0">
                <a:latin typeface="Times New Roman"/>
                <a:cs typeface="Times New Roman"/>
              </a:rPr>
              <a:t>atualizando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58950" y="5249671"/>
            <a:ext cx="5681980" cy="909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7495">
              <a:lnSpc>
                <a:spcPts val="1415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dados </a:t>
            </a:r>
            <a:r>
              <a:rPr sz="1200" spc="-10" dirty="0">
                <a:latin typeface="Times New Roman"/>
                <a:cs typeface="Times New Roman"/>
              </a:rPr>
              <a:t>cadastrais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cada </a:t>
            </a:r>
            <a:r>
              <a:rPr sz="1200" spc="-5" dirty="0">
                <a:latin typeface="Times New Roman"/>
                <a:cs typeface="Times New Roman"/>
              </a:rPr>
              <a:t>período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letivo;</a:t>
            </a:r>
            <a:endParaRPr sz="1200">
              <a:latin typeface="Times New Roman"/>
              <a:cs typeface="Times New Roman"/>
            </a:endParaRPr>
          </a:p>
          <a:p>
            <a:pPr marL="277495" marR="11430" indent="-216535">
              <a:lnSpc>
                <a:spcPts val="1370"/>
              </a:lnSpc>
              <a:spcBef>
                <a:spcPts val="80"/>
              </a:spcBef>
              <a:buAutoNum type="romanUcPeriod" startAt="35"/>
              <a:tabLst>
                <a:tab pos="719455" algn="l"/>
                <a:tab pos="720090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vida </a:t>
            </a:r>
            <a:r>
              <a:rPr sz="1200" spc="-5" dirty="0">
                <a:latin typeface="Times New Roman"/>
                <a:cs typeface="Times New Roman"/>
              </a:rPr>
              <a:t>acadêmica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aluno, </a:t>
            </a:r>
            <a:r>
              <a:rPr sz="1200" spc="-5" dirty="0">
                <a:latin typeface="Times New Roman"/>
                <a:cs typeface="Times New Roman"/>
              </a:rPr>
              <a:t>atualizando </a:t>
            </a:r>
            <a:r>
              <a:rPr sz="1200" spc="-10" dirty="0">
                <a:latin typeface="Times New Roman"/>
                <a:cs typeface="Times New Roman"/>
              </a:rPr>
              <a:t>seu </a:t>
            </a:r>
            <a:r>
              <a:rPr sz="1200" dirty="0">
                <a:latin typeface="Times New Roman"/>
                <a:cs typeface="Times New Roman"/>
              </a:rPr>
              <a:t>status </a:t>
            </a:r>
            <a:r>
              <a:rPr sz="1200" spc="-15" dirty="0">
                <a:latin typeface="Times New Roman"/>
                <a:cs typeface="Times New Roman"/>
              </a:rPr>
              <a:t>no Sistema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Controle </a:t>
            </a:r>
            <a:r>
              <a:rPr sz="1200" spc="-10" dirty="0">
                <a:latin typeface="Times New Roman"/>
                <a:cs typeface="Times New Roman"/>
              </a:rPr>
              <a:t>Acadêmico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(SIGAA);</a:t>
            </a:r>
            <a:endParaRPr sz="1200">
              <a:latin typeface="Times New Roman"/>
              <a:cs typeface="Times New Roman"/>
            </a:endParaRPr>
          </a:p>
          <a:p>
            <a:pPr marL="277495" marR="5080" indent="-265430">
              <a:lnSpc>
                <a:spcPts val="1370"/>
              </a:lnSpc>
              <a:spcBef>
                <a:spcPts val="20"/>
              </a:spcBef>
              <a:buAutoNum type="romanUcPeriod" startAt="35"/>
              <a:tabLst>
                <a:tab pos="719455" algn="l"/>
                <a:tab pos="720090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alterações cadastrais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5" dirty="0">
                <a:latin typeface="Times New Roman"/>
                <a:cs typeface="Times New Roman"/>
              </a:rPr>
              <a:t>aluno </a:t>
            </a:r>
            <a:r>
              <a:rPr sz="1200" spc="-5" dirty="0">
                <a:latin typeface="Times New Roman"/>
                <a:cs typeface="Times New Roman"/>
              </a:rPr>
              <a:t>ao </a:t>
            </a:r>
            <a:r>
              <a:rPr sz="1200" spc="-15" dirty="0">
                <a:latin typeface="Times New Roman"/>
                <a:cs typeface="Times New Roman"/>
              </a:rPr>
              <a:t>SIGAA,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partir </a:t>
            </a:r>
            <a:r>
              <a:rPr sz="1200" dirty="0">
                <a:latin typeface="Times New Roman"/>
                <a:cs typeface="Times New Roman"/>
              </a:rPr>
              <a:t>de documentos  </a:t>
            </a:r>
            <a:r>
              <a:rPr sz="1200" spc="-5" dirty="0">
                <a:latin typeface="Times New Roman"/>
                <a:cs typeface="Times New Roman"/>
              </a:rPr>
              <a:t>comprobatórios, mantendo-o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atualizado;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54988" y="6127749"/>
            <a:ext cx="657860" cy="38227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 indent="52069">
              <a:lnSpc>
                <a:spcPts val="1370"/>
              </a:lnSpc>
              <a:spcBef>
                <a:spcPts val="204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58950" y="6478269"/>
            <a:ext cx="5549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XIX.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66341" y="6127749"/>
            <a:ext cx="4976495" cy="5588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848994">
              <a:lnSpc>
                <a:spcPts val="1370"/>
              </a:lnSpc>
              <a:spcBef>
                <a:spcPts val="204"/>
              </a:spcBef>
            </a:pPr>
            <a:r>
              <a:rPr sz="1200" spc="-10" dirty="0">
                <a:latin typeface="Times New Roman"/>
                <a:cs typeface="Times New Roman"/>
              </a:rPr>
              <a:t>Atualizar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dirty="0">
                <a:latin typeface="Times New Roman"/>
                <a:cs typeface="Times New Roman"/>
              </a:rPr>
              <a:t>dados </a:t>
            </a:r>
            <a:r>
              <a:rPr sz="1200" spc="-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alunos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sistema </a:t>
            </a:r>
            <a:r>
              <a:rPr sz="1200" dirty="0">
                <a:latin typeface="Times New Roman"/>
                <a:cs typeface="Times New Roman"/>
              </a:rPr>
              <a:t>SISTEC, </a:t>
            </a:r>
            <a:r>
              <a:rPr sz="1200" spc="-5" dirty="0">
                <a:latin typeface="Times New Roman"/>
                <a:cs typeface="Times New Roman"/>
              </a:rPr>
              <a:t>periodicamente;  Receber </a:t>
            </a:r>
            <a:r>
              <a:rPr sz="1200" dirty="0">
                <a:latin typeface="Times New Roman"/>
                <a:cs typeface="Times New Roman"/>
              </a:rPr>
              <a:t>documentos </a:t>
            </a:r>
            <a:r>
              <a:rPr sz="1200" spc="-5" dirty="0">
                <a:latin typeface="Times New Roman"/>
                <a:cs typeface="Times New Roman"/>
              </a:rPr>
              <a:t>encaminhados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Secretaria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Acadêmica;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55"/>
              </a:lnSpc>
            </a:pPr>
            <a:r>
              <a:rPr sz="1200" spc="-5" dirty="0">
                <a:latin typeface="Times New Roman"/>
                <a:cs typeface="Times New Roman"/>
              </a:rPr>
              <a:t>Orientar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preenchimento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formulário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requerimento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documento</a:t>
            </a:r>
            <a:r>
              <a:rPr sz="1200" spc="-10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ou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24127" y="6652005"/>
            <a:ext cx="762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informação;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93647" y="6829170"/>
            <a:ext cx="316865" cy="38227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 indent="51435">
              <a:lnSpc>
                <a:spcPts val="1370"/>
              </a:lnSpc>
              <a:spcBef>
                <a:spcPts val="204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25" dirty="0">
                <a:latin typeface="Times New Roman"/>
                <a:cs typeface="Times New Roman"/>
              </a:rPr>
              <a:t>L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25" dirty="0">
                <a:latin typeface="Times New Roman"/>
                <a:cs typeface="Times New Roman"/>
              </a:rPr>
              <a:t>L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966341" y="6829170"/>
            <a:ext cx="4975225" cy="38227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1370"/>
              </a:lnSpc>
              <a:spcBef>
                <a:spcPts val="204"/>
              </a:spcBef>
            </a:pPr>
            <a:r>
              <a:rPr sz="1200" spc="-5" dirty="0">
                <a:latin typeface="Times New Roman"/>
                <a:cs typeface="Times New Roman"/>
              </a:rPr>
              <a:t>Cadastrar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manter atualizado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dirty="0">
                <a:latin typeface="Times New Roman"/>
                <a:cs typeface="Times New Roman"/>
              </a:rPr>
              <a:t>dados </a:t>
            </a:r>
            <a:r>
              <a:rPr sz="1200" spc="-5" dirty="0">
                <a:latin typeface="Times New Roman"/>
                <a:cs typeface="Times New Roman"/>
              </a:rPr>
              <a:t>referentes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docentes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SIGAA;  Habilitar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SIGAA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docentes </a:t>
            </a:r>
            <a:r>
              <a:rPr sz="1200" spc="-15" dirty="0">
                <a:latin typeface="Times New Roman"/>
                <a:cs typeface="Times New Roman"/>
              </a:rPr>
              <a:t>nas </a:t>
            </a:r>
            <a:r>
              <a:rPr sz="1200" spc="-5" dirty="0">
                <a:latin typeface="Times New Roman"/>
                <a:cs typeface="Times New Roman"/>
              </a:rPr>
              <a:t>disciplinas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5" dirty="0">
                <a:latin typeface="Times New Roman"/>
                <a:cs typeface="Times New Roman"/>
              </a:rPr>
              <a:t>turmas </a:t>
            </a:r>
            <a:r>
              <a:rPr sz="1200" dirty="0">
                <a:latin typeface="Times New Roman"/>
                <a:cs typeface="Times New Roman"/>
              </a:rPr>
              <a:t>para o </a:t>
            </a:r>
            <a:r>
              <a:rPr sz="1200" spc="-10" dirty="0">
                <a:latin typeface="Times New Roman"/>
                <a:cs typeface="Times New Roman"/>
              </a:rPr>
              <a:t>período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letivo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24127" y="7179690"/>
            <a:ext cx="5156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v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g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93063" y="7353427"/>
            <a:ext cx="42037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51435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25" dirty="0">
                <a:latin typeface="Times New Roman"/>
                <a:cs typeface="Times New Roman"/>
              </a:rPr>
              <a:t>L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25" dirty="0">
                <a:latin typeface="Times New Roman"/>
                <a:cs typeface="Times New Roman"/>
              </a:rPr>
              <a:t>L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966341" y="7353427"/>
            <a:ext cx="4972685" cy="385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Registrar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confeccionar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5" dirty="0">
                <a:latin typeface="Times New Roman"/>
                <a:cs typeface="Times New Roman"/>
              </a:rPr>
              <a:t>diploma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dirty="0">
                <a:latin typeface="Times New Roman"/>
                <a:cs typeface="Times New Roman"/>
              </a:rPr>
              <a:t>cursos </a:t>
            </a:r>
            <a:r>
              <a:rPr sz="1200" spc="-5" dirty="0">
                <a:latin typeface="Times New Roman"/>
                <a:cs typeface="Times New Roman"/>
              </a:rPr>
              <a:t>técnicos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nível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médio;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5"/>
              </a:lnSpc>
            </a:pPr>
            <a:r>
              <a:rPr sz="1200" spc="-5" dirty="0">
                <a:latin typeface="Times New Roman"/>
                <a:cs typeface="Times New Roman"/>
              </a:rPr>
              <a:t>Registrar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confeccionar </a:t>
            </a:r>
            <a:r>
              <a:rPr sz="1200" spc="-5" dirty="0">
                <a:latin typeface="Times New Roman"/>
                <a:cs typeface="Times New Roman"/>
              </a:rPr>
              <a:t>certificado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base nas </a:t>
            </a:r>
            <a:r>
              <a:rPr sz="1200" dirty="0">
                <a:latin typeface="Times New Roman"/>
                <a:cs typeface="Times New Roman"/>
              </a:rPr>
              <a:t>notas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Ensino </a:t>
            </a:r>
            <a:r>
              <a:rPr sz="1200" spc="-10" dirty="0">
                <a:latin typeface="Times New Roman"/>
                <a:cs typeface="Times New Roman"/>
              </a:rPr>
              <a:t>Médio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pelo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524127" y="7703946"/>
            <a:ext cx="5003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Times New Roman"/>
                <a:cs typeface="Times New Roman"/>
              </a:rPr>
              <a:t>E</a:t>
            </a:r>
            <a:r>
              <a:rPr sz="1200" spc="-5" dirty="0">
                <a:latin typeface="Times New Roman"/>
                <a:cs typeface="Times New Roman"/>
              </a:rPr>
              <a:t>N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-20" dirty="0">
                <a:latin typeface="Times New Roman"/>
                <a:cs typeface="Times New Roman"/>
              </a:rPr>
              <a:t>M</a:t>
            </a:r>
            <a:r>
              <a:rPr sz="1200" dirty="0">
                <a:latin typeface="Times New Roman"/>
                <a:cs typeface="Times New Roman"/>
              </a:rPr>
              <a:t>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83919" y="7880984"/>
            <a:ext cx="4267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25" dirty="0">
                <a:latin typeface="Times New Roman"/>
                <a:cs typeface="Times New Roman"/>
              </a:rPr>
              <a:t>L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83919" y="8054720"/>
            <a:ext cx="42672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51435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25" dirty="0">
                <a:latin typeface="Times New Roman"/>
                <a:cs typeface="Times New Roman"/>
              </a:rPr>
              <a:t>L</a:t>
            </a:r>
            <a:r>
              <a:rPr sz="1200" spc="-5" dirty="0">
                <a:latin typeface="Times New Roman"/>
                <a:cs typeface="Times New Roman"/>
              </a:rPr>
              <a:t>V.  X</a:t>
            </a:r>
            <a:r>
              <a:rPr sz="1200" spc="-25" dirty="0">
                <a:latin typeface="Times New Roman"/>
                <a:cs typeface="Times New Roman"/>
              </a:rPr>
              <a:t>L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966341" y="7880984"/>
            <a:ext cx="496951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05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Emitir </a:t>
            </a:r>
            <a:r>
              <a:rPr sz="1200" spc="-5" dirty="0">
                <a:latin typeface="Times New Roman"/>
                <a:cs typeface="Times New Roman"/>
              </a:rPr>
              <a:t>histórico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escolar;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80"/>
              </a:lnSpc>
            </a:pPr>
            <a:r>
              <a:rPr sz="1200" spc="-10" dirty="0">
                <a:latin typeface="Times New Roman"/>
                <a:cs typeface="Times New Roman"/>
              </a:rPr>
              <a:t>Emitir Guia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Transferência autorizada </a:t>
            </a:r>
            <a:r>
              <a:rPr sz="1200" spc="-10" dirty="0">
                <a:latin typeface="Times New Roman"/>
                <a:cs typeface="Times New Roman"/>
              </a:rPr>
              <a:t>pelo </a:t>
            </a:r>
            <a:r>
              <a:rPr sz="1200" spc="-5" dirty="0">
                <a:latin typeface="Times New Roman"/>
                <a:cs typeface="Times New Roman"/>
              </a:rPr>
              <a:t>Secretário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Acadêmico;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5"/>
              </a:lnSpc>
            </a:pPr>
            <a:r>
              <a:rPr sz="1200" spc="-5" dirty="0">
                <a:latin typeface="Times New Roman"/>
                <a:cs typeface="Times New Roman"/>
              </a:rPr>
              <a:t>Registrar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no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SIGAA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aluno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curso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Formação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Inicial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Continuada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(FIC)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283335" y="8405240"/>
            <a:ext cx="5660390" cy="126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3365">
              <a:lnSpc>
                <a:spcPts val="141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quando encaminhado </a:t>
            </a:r>
            <a:r>
              <a:rPr sz="1200" spc="-10" dirty="0">
                <a:latin typeface="Times New Roman"/>
                <a:cs typeface="Times New Roman"/>
              </a:rPr>
              <a:t>pela </a:t>
            </a:r>
            <a:r>
              <a:rPr sz="1200" spc="-5" dirty="0">
                <a:latin typeface="Times New Roman"/>
                <a:cs typeface="Times New Roman"/>
              </a:rPr>
              <a:t>coordenação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curso;</a:t>
            </a:r>
            <a:endParaRPr sz="1200">
              <a:latin typeface="Times New Roman"/>
              <a:cs typeface="Times New Roman"/>
            </a:endParaRPr>
          </a:p>
          <a:p>
            <a:pPr marL="253365" marR="13335" indent="-189230">
              <a:lnSpc>
                <a:spcPts val="1370"/>
              </a:lnSpc>
              <a:spcBef>
                <a:spcPts val="80"/>
              </a:spcBef>
              <a:tabLst>
                <a:tab pos="695325" algn="l"/>
              </a:tabLst>
            </a:pPr>
            <a:r>
              <a:rPr sz="1200" spc="-5" dirty="0">
                <a:latin typeface="Times New Roman"/>
                <a:cs typeface="Times New Roman"/>
              </a:rPr>
              <a:t>XLVII.	</a:t>
            </a:r>
            <a:r>
              <a:rPr sz="1200" spc="-10" dirty="0">
                <a:latin typeface="Times New Roman"/>
                <a:cs typeface="Times New Roman"/>
              </a:rPr>
              <a:t>Efetivar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SIGAA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lançamento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crédito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5" dirty="0">
                <a:latin typeface="Times New Roman"/>
                <a:cs typeface="Times New Roman"/>
              </a:rPr>
              <a:t>aproveitamento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disciplinas </a:t>
            </a:r>
            <a:r>
              <a:rPr sz="1200" spc="-5" dirty="0">
                <a:latin typeface="Times New Roman"/>
                <a:cs typeface="Times New Roman"/>
              </a:rPr>
              <a:t>ao  </a:t>
            </a:r>
            <a:r>
              <a:rPr sz="1200" spc="-10" dirty="0">
                <a:latin typeface="Times New Roman"/>
                <a:cs typeface="Times New Roman"/>
              </a:rPr>
              <a:t>aluno </a:t>
            </a:r>
            <a:r>
              <a:rPr sz="1200" spc="-5" dirty="0">
                <a:latin typeface="Times New Roman"/>
                <a:cs typeface="Times New Roman"/>
              </a:rPr>
              <a:t>quando </a:t>
            </a:r>
            <a:r>
              <a:rPr sz="1200" spc="-10" dirty="0">
                <a:latin typeface="Times New Roman"/>
                <a:cs typeface="Times New Roman"/>
              </a:rPr>
              <a:t>autorizado pelo Secretário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Acadêmico;</a:t>
            </a:r>
            <a:endParaRPr sz="1200">
              <a:latin typeface="Times New Roman"/>
              <a:cs typeface="Times New Roman"/>
            </a:endParaRPr>
          </a:p>
          <a:p>
            <a:pPr marL="253365" marR="10160" indent="-241300">
              <a:lnSpc>
                <a:spcPts val="1370"/>
              </a:lnSpc>
              <a:spcBef>
                <a:spcPts val="20"/>
              </a:spcBef>
              <a:tabLst>
                <a:tab pos="695325" algn="l"/>
              </a:tabLst>
            </a:pPr>
            <a:r>
              <a:rPr sz="1200" spc="-5" dirty="0">
                <a:latin typeface="Times New Roman"/>
                <a:cs typeface="Times New Roman"/>
              </a:rPr>
              <a:t>XLVIII.	</a:t>
            </a:r>
            <a:r>
              <a:rPr sz="1200" spc="-10" dirty="0">
                <a:latin typeface="Times New Roman"/>
                <a:cs typeface="Times New Roman"/>
              </a:rPr>
              <a:t>Expedir </a:t>
            </a:r>
            <a:r>
              <a:rPr sz="1200" spc="-5" dirty="0">
                <a:latin typeface="Times New Roman"/>
                <a:cs typeface="Times New Roman"/>
              </a:rPr>
              <a:t>atestado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5" dirty="0">
                <a:latin typeface="Times New Roman"/>
                <a:cs typeface="Times New Roman"/>
              </a:rPr>
              <a:t>declaração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conclusão </a:t>
            </a:r>
            <a:r>
              <a:rPr sz="1200" dirty="0">
                <a:latin typeface="Times New Roman"/>
                <a:cs typeface="Times New Roman"/>
              </a:rPr>
              <a:t>de curso, para </a:t>
            </a:r>
            <a:r>
              <a:rPr sz="1200" spc="-10" dirty="0">
                <a:latin typeface="Times New Roman"/>
                <a:cs typeface="Times New Roman"/>
              </a:rPr>
              <a:t>alunos </a:t>
            </a:r>
            <a:r>
              <a:rPr sz="1200" spc="-5" dirty="0">
                <a:latin typeface="Times New Roman"/>
                <a:cs typeface="Times New Roman"/>
              </a:rPr>
              <a:t>dos cursos  técnicos integrados e/ou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subsequentes;</a:t>
            </a:r>
            <a:endParaRPr sz="1200">
              <a:latin typeface="Times New Roman"/>
              <a:cs typeface="Times New Roman"/>
            </a:endParaRPr>
          </a:p>
          <a:p>
            <a:pPr marL="253365" marR="5080" indent="-140335">
              <a:lnSpc>
                <a:spcPts val="1370"/>
              </a:lnSpc>
              <a:spcBef>
                <a:spcPts val="20"/>
              </a:spcBef>
              <a:tabLst>
                <a:tab pos="695325" algn="l"/>
                <a:tab pos="1386205" algn="l"/>
                <a:tab pos="1584325" algn="l"/>
                <a:tab pos="2494915" algn="l"/>
                <a:tab pos="3122295" algn="l"/>
                <a:tab pos="3466465" algn="l"/>
                <a:tab pos="3987165" algn="l"/>
                <a:tab pos="4617085" algn="l"/>
                <a:tab pos="5381625" algn="l"/>
              </a:tabLst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25" dirty="0">
                <a:latin typeface="Times New Roman"/>
                <a:cs typeface="Times New Roman"/>
              </a:rPr>
              <a:t>L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X.</a:t>
            </a:r>
            <a:r>
              <a:rPr sz="1200" dirty="0">
                <a:latin typeface="Times New Roman"/>
                <a:cs typeface="Times New Roman"/>
              </a:rPr>
              <a:t>	</a:t>
            </a:r>
            <a:r>
              <a:rPr sz="1200" spc="-10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20" dirty="0">
                <a:latin typeface="Times New Roman"/>
                <a:cs typeface="Times New Roman"/>
              </a:rPr>
              <a:t>g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spc="-20" dirty="0">
                <a:latin typeface="Times New Roman"/>
                <a:cs typeface="Times New Roman"/>
              </a:rPr>
              <a:t>s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r	e	</a:t>
            </a:r>
            <a:r>
              <a:rPr sz="1200" spc="-30" dirty="0">
                <a:latin typeface="Times New Roman"/>
                <a:cs typeface="Times New Roman"/>
              </a:rPr>
              <a:t>c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40" dirty="0">
                <a:latin typeface="Times New Roman"/>
                <a:cs typeface="Times New Roman"/>
              </a:rPr>
              <a:t>f</a:t>
            </a:r>
            <a:r>
              <a:rPr sz="1200" spc="-5" dirty="0">
                <a:latin typeface="Times New Roman"/>
                <a:cs typeface="Times New Roman"/>
              </a:rPr>
              <a:t>ec</a:t>
            </a:r>
            <a:r>
              <a:rPr sz="1200" spc="15" dirty="0">
                <a:latin typeface="Times New Roman"/>
                <a:cs typeface="Times New Roman"/>
              </a:rPr>
              <a:t>c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spc="45" dirty="0">
                <a:latin typeface="Times New Roman"/>
                <a:cs typeface="Times New Roman"/>
              </a:rPr>
              <a:t>o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r	</a:t>
            </a:r>
            <a:r>
              <a:rPr sz="1200" spc="20" dirty="0">
                <a:latin typeface="Times New Roman"/>
                <a:cs typeface="Times New Roman"/>
              </a:rPr>
              <a:t>d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spc="20" dirty="0">
                <a:latin typeface="Times New Roman"/>
                <a:cs typeface="Times New Roman"/>
              </a:rPr>
              <a:t>p</a:t>
            </a:r>
            <a:r>
              <a:rPr sz="1200" spc="-50" dirty="0">
                <a:latin typeface="Times New Roman"/>
                <a:cs typeface="Times New Roman"/>
              </a:rPr>
              <a:t>l</a:t>
            </a:r>
            <a:r>
              <a:rPr sz="1200" spc="45" dirty="0">
                <a:latin typeface="Times New Roman"/>
                <a:cs typeface="Times New Roman"/>
              </a:rPr>
              <a:t>o</a:t>
            </a:r>
            <a:r>
              <a:rPr sz="1200" spc="-25" dirty="0">
                <a:latin typeface="Times New Roman"/>
                <a:cs typeface="Times New Roman"/>
              </a:rPr>
              <a:t>m</a:t>
            </a:r>
            <a:r>
              <a:rPr sz="1200" dirty="0">
                <a:latin typeface="Times New Roman"/>
                <a:cs typeface="Times New Roman"/>
              </a:rPr>
              <a:t>a	d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5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	</a:t>
            </a:r>
            <a:r>
              <a:rPr sz="1200" spc="-5" dirty="0">
                <a:latin typeface="Times New Roman"/>
                <a:cs typeface="Times New Roman"/>
              </a:rPr>
              <a:t>c</a:t>
            </a:r>
            <a:r>
              <a:rPr sz="1200" dirty="0">
                <a:latin typeface="Times New Roman"/>
                <a:cs typeface="Times New Roman"/>
              </a:rPr>
              <a:t>u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20" dirty="0">
                <a:latin typeface="Times New Roman"/>
                <a:cs typeface="Times New Roman"/>
              </a:rPr>
              <a:t>s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5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	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éc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c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5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	</a:t>
            </a:r>
            <a:r>
              <a:rPr sz="1200" spc="-25" dirty="0">
                <a:latin typeface="Times New Roman"/>
                <a:cs typeface="Times New Roman"/>
              </a:rPr>
              <a:t>in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g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d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5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	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/</a:t>
            </a:r>
            <a:r>
              <a:rPr sz="1200" spc="25" dirty="0">
                <a:latin typeface="Times New Roman"/>
                <a:cs typeface="Times New Roman"/>
              </a:rPr>
              <a:t>o</a:t>
            </a:r>
            <a:r>
              <a:rPr sz="1200" dirty="0">
                <a:latin typeface="Times New Roman"/>
                <a:cs typeface="Times New Roman"/>
              </a:rPr>
              <a:t>u  </a:t>
            </a:r>
            <a:r>
              <a:rPr sz="1200" spc="-5" dirty="0">
                <a:latin typeface="Times New Roman"/>
                <a:cs typeface="Times New Roman"/>
              </a:rPr>
              <a:t>subsequentes </a:t>
            </a:r>
            <a:r>
              <a:rPr sz="1200" dirty="0">
                <a:latin typeface="Times New Roman"/>
                <a:cs typeface="Times New Roman"/>
              </a:rPr>
              <a:t>ofertados </a:t>
            </a:r>
            <a:r>
              <a:rPr sz="1200" spc="-15" dirty="0">
                <a:latin typeface="Times New Roman"/>
                <a:cs typeface="Times New Roman"/>
              </a:rPr>
              <a:t>pelo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596" y="691641"/>
            <a:ext cx="5879465" cy="511683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469900" marR="13335" indent="130810">
              <a:lnSpc>
                <a:spcPts val="1390"/>
              </a:lnSpc>
              <a:spcBef>
                <a:spcPts val="185"/>
              </a:spcBef>
              <a:tabLst>
                <a:tab pos="911860" algn="l"/>
              </a:tabLst>
            </a:pPr>
            <a:r>
              <a:rPr sz="1200" spc="-10" dirty="0">
                <a:latin typeface="Times New Roman"/>
                <a:cs typeface="Times New Roman"/>
              </a:rPr>
              <a:t>L.	Efetivar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apostilamento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registros,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verso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diploma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aluno </a:t>
            </a:r>
            <a:r>
              <a:rPr sz="1200" spc="-5" dirty="0">
                <a:latin typeface="Times New Roman"/>
                <a:cs typeface="Times New Roman"/>
              </a:rPr>
              <a:t>egresso,  requerido </a:t>
            </a:r>
            <a:r>
              <a:rPr sz="1200" dirty="0">
                <a:latin typeface="Times New Roman"/>
                <a:cs typeface="Times New Roman"/>
              </a:rPr>
              <a:t>por </a:t>
            </a:r>
            <a:r>
              <a:rPr sz="1200" spc="-15" dirty="0">
                <a:latin typeface="Times New Roman"/>
                <a:cs typeface="Times New Roman"/>
              </a:rPr>
              <a:t>ele, </a:t>
            </a:r>
            <a:r>
              <a:rPr sz="1200" spc="-5" dirty="0">
                <a:latin typeface="Times New Roman"/>
                <a:cs typeface="Times New Roman"/>
              </a:rPr>
              <a:t>quando devidamente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comprovados;</a:t>
            </a:r>
            <a:endParaRPr sz="1200">
              <a:latin typeface="Times New Roman"/>
              <a:cs typeface="Times New Roman"/>
            </a:endParaRPr>
          </a:p>
          <a:p>
            <a:pPr marL="552450">
              <a:lnSpc>
                <a:spcPts val="1310"/>
              </a:lnSpc>
              <a:tabLst>
                <a:tab pos="911860" algn="l"/>
              </a:tabLst>
            </a:pPr>
            <a:r>
              <a:rPr sz="1200" spc="-5" dirty="0">
                <a:latin typeface="Times New Roman"/>
                <a:cs typeface="Times New Roman"/>
              </a:rPr>
              <a:t>LI.	Executar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outras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tarefas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correlatas,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determinadas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Diretoria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Geral,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Chefia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  <a:p>
            <a:pPr marL="469900" marR="12065">
              <a:lnSpc>
                <a:spcPts val="1370"/>
              </a:lnSpc>
              <a:spcBef>
                <a:spcPts val="80"/>
              </a:spcBef>
            </a:pPr>
            <a:r>
              <a:rPr sz="1200" spc="-5" dirty="0">
                <a:latin typeface="Times New Roman"/>
                <a:cs typeface="Times New Roman"/>
              </a:rPr>
              <a:t>Gabinete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pela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</a:t>
            </a:r>
            <a:r>
              <a:rPr sz="1200" spc="-5" dirty="0">
                <a:latin typeface="Times New Roman"/>
                <a:cs typeface="Times New Roman"/>
              </a:rPr>
              <a:t>Básico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Profissional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Ensino  </a:t>
            </a:r>
            <a:r>
              <a:rPr sz="1200" spc="-5" dirty="0">
                <a:latin typeface="Times New Roman"/>
                <a:cs typeface="Times New Roman"/>
              </a:rPr>
              <a:t>Superior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Políticas Educacionais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latin typeface="Times New Roman"/>
                <a:cs typeface="Times New Roman"/>
              </a:rPr>
              <a:t>Art. </a:t>
            </a:r>
            <a:r>
              <a:rPr sz="1200" b="1" spc="5" dirty="0">
                <a:latin typeface="Times New Roman"/>
                <a:cs typeface="Times New Roman"/>
              </a:rPr>
              <a:t>9º.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à </a:t>
            </a:r>
            <a:r>
              <a:rPr sz="1200" b="1" spc="-5" dirty="0">
                <a:latin typeface="Times New Roman"/>
                <a:cs typeface="Times New Roman"/>
              </a:rPr>
              <a:t>Coordenação de Tecnologias da </a:t>
            </a:r>
            <a:r>
              <a:rPr sz="1200" b="1" spc="-10" dirty="0">
                <a:latin typeface="Times New Roman"/>
                <a:cs typeface="Times New Roman"/>
              </a:rPr>
              <a:t>Informação </a:t>
            </a:r>
            <a:r>
              <a:rPr sz="1200" b="1" spc="-5" dirty="0">
                <a:latin typeface="Times New Roman"/>
                <a:cs typeface="Times New Roman"/>
              </a:rPr>
              <a:t>as seguintes</a:t>
            </a:r>
            <a:r>
              <a:rPr sz="1200" b="1" spc="22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Times New Roman"/>
              <a:cs typeface="Times New Roman"/>
            </a:endParaRPr>
          </a:p>
          <a:p>
            <a:pPr marL="911860" indent="-268605" algn="just">
              <a:lnSpc>
                <a:spcPts val="1415"/>
              </a:lnSpc>
              <a:buAutoNum type="romanUcPeriod"/>
              <a:tabLst>
                <a:tab pos="912494" algn="l"/>
              </a:tabLst>
            </a:pPr>
            <a:r>
              <a:rPr sz="1200" spc="-10" dirty="0">
                <a:latin typeface="Times New Roman"/>
                <a:cs typeface="Times New Roman"/>
              </a:rPr>
              <a:t>Gerenciar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Tecnologia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Informação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69900" marR="13335" indent="121920" algn="just">
              <a:lnSpc>
                <a:spcPct val="95900"/>
              </a:lnSpc>
              <a:spcBef>
                <a:spcPts val="35"/>
              </a:spcBef>
              <a:buAutoNum type="romanUcPeriod"/>
              <a:tabLst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Desenvolver atividades </a:t>
            </a:r>
            <a:r>
              <a:rPr sz="1200" dirty="0">
                <a:latin typeface="Times New Roman"/>
                <a:cs typeface="Times New Roman"/>
              </a:rPr>
              <a:t>de TI </a:t>
            </a:r>
            <a:r>
              <a:rPr sz="1200" spc="-5" dirty="0">
                <a:latin typeface="Times New Roman"/>
                <a:cs typeface="Times New Roman"/>
              </a:rPr>
              <a:t>em consonância </a:t>
            </a:r>
            <a:r>
              <a:rPr sz="1200" spc="5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as diretrizes, </a:t>
            </a:r>
            <a:r>
              <a:rPr sz="1200" spc="-10" dirty="0">
                <a:latin typeface="Times New Roman"/>
                <a:cs typeface="Times New Roman"/>
              </a:rPr>
              <a:t>normas </a:t>
            </a:r>
            <a:r>
              <a:rPr sz="1200" dirty="0">
                <a:latin typeface="Times New Roman"/>
                <a:cs typeface="Times New Roman"/>
              </a:rPr>
              <a:t>e  </a:t>
            </a:r>
            <a:r>
              <a:rPr sz="1200" spc="-5" dirty="0">
                <a:latin typeface="Times New Roman"/>
                <a:cs typeface="Times New Roman"/>
              </a:rPr>
              <a:t>políticas </a:t>
            </a:r>
            <a:r>
              <a:rPr sz="1200" dirty="0">
                <a:latin typeface="Times New Roman"/>
                <a:cs typeface="Times New Roman"/>
              </a:rPr>
              <a:t>de TI </a:t>
            </a:r>
            <a:r>
              <a:rPr sz="1200" spc="-5" dirty="0">
                <a:latin typeface="Times New Roman"/>
                <a:cs typeface="Times New Roman"/>
              </a:rPr>
              <a:t>encaminhadas </a:t>
            </a:r>
            <a:r>
              <a:rPr sz="1200" spc="-10" dirty="0">
                <a:latin typeface="Times New Roman"/>
                <a:cs typeface="Times New Roman"/>
              </a:rPr>
              <a:t>pelo Comitê </a:t>
            </a:r>
            <a:r>
              <a:rPr sz="1200" dirty="0">
                <a:latin typeface="Times New Roman"/>
                <a:cs typeface="Times New Roman"/>
              </a:rPr>
              <a:t>Gestor de TI e </a:t>
            </a:r>
            <a:r>
              <a:rPr sz="1200" spc="-5" dirty="0">
                <a:latin typeface="Times New Roman"/>
                <a:cs typeface="Times New Roman"/>
              </a:rPr>
              <a:t>orientações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TI  do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IFPA;</a:t>
            </a:r>
            <a:endParaRPr sz="1200">
              <a:latin typeface="Times New Roman"/>
              <a:cs typeface="Times New Roman"/>
            </a:endParaRPr>
          </a:p>
          <a:p>
            <a:pPr marL="911860" indent="-369570">
              <a:lnSpc>
                <a:spcPts val="1345"/>
              </a:lnSpc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Prover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infraestrutura adequada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10" dirty="0">
                <a:latin typeface="Times New Roman"/>
                <a:cs typeface="Times New Roman"/>
              </a:rPr>
              <a:t>usuários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sistemas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informação;</a:t>
            </a:r>
            <a:endParaRPr sz="1200">
              <a:latin typeface="Times New Roman"/>
              <a:cs typeface="Times New Roman"/>
            </a:endParaRPr>
          </a:p>
          <a:p>
            <a:pPr marL="469900" marR="13970" indent="63500">
              <a:lnSpc>
                <a:spcPts val="1370"/>
              </a:lnSpc>
              <a:spcBef>
                <a:spcPts val="80"/>
              </a:spcBef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Levantar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necessidade </a:t>
            </a:r>
            <a:r>
              <a:rPr sz="1200" dirty="0">
                <a:latin typeface="Times New Roman"/>
                <a:cs typeface="Times New Roman"/>
              </a:rPr>
              <a:t>de recursos de TI </a:t>
            </a:r>
            <a:r>
              <a:rPr sz="1200" spc="-10" dirty="0">
                <a:latin typeface="Times New Roman"/>
                <a:cs typeface="Times New Roman"/>
              </a:rPr>
              <a:t>para </a:t>
            </a:r>
            <a:r>
              <a:rPr sz="1200" spc="-5" dirty="0">
                <a:latin typeface="Times New Roman"/>
                <a:cs typeface="Times New Roman"/>
              </a:rPr>
              <a:t>atendimento das </a:t>
            </a:r>
            <a:r>
              <a:rPr sz="1200" spc="-10" dirty="0">
                <a:latin typeface="Times New Roman"/>
                <a:cs typeface="Times New Roman"/>
              </a:rPr>
              <a:t>demandas </a:t>
            </a:r>
            <a:r>
              <a:rPr sz="1200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69900" marR="8890" indent="115570">
              <a:lnSpc>
                <a:spcPts val="1370"/>
              </a:lnSpc>
              <a:spcBef>
                <a:spcPts val="20"/>
              </a:spcBef>
              <a:buAutoNum type="romanUcPeriod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Providenciar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aquisição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recursos </a:t>
            </a:r>
            <a:r>
              <a:rPr sz="1200" dirty="0">
                <a:latin typeface="Times New Roman"/>
                <a:cs typeface="Times New Roman"/>
              </a:rPr>
              <a:t>de TI </a:t>
            </a:r>
            <a:r>
              <a:rPr sz="1200" spc="-10" dirty="0">
                <a:latin typeface="Times New Roman"/>
                <a:cs typeface="Times New Roman"/>
              </a:rPr>
              <a:t>para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acordo com </a:t>
            </a:r>
            <a:r>
              <a:rPr sz="1200" dirty="0">
                <a:latin typeface="Times New Roman"/>
                <a:cs typeface="Times New Roman"/>
              </a:rPr>
              <a:t>o  </a:t>
            </a:r>
            <a:r>
              <a:rPr sz="1200" spc="-10" dirty="0">
                <a:latin typeface="Times New Roman"/>
                <a:cs typeface="Times New Roman"/>
              </a:rPr>
              <a:t>Plano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Diretor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Tecnologia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Informação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(PDTI),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Plano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Estratégico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Tecnologia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ts val="1325"/>
              </a:lnSpc>
            </a:pPr>
            <a:r>
              <a:rPr sz="1200" spc="-5" dirty="0">
                <a:latin typeface="Times New Roman"/>
                <a:cs typeface="Times New Roman"/>
              </a:rPr>
              <a:t>Informação </a:t>
            </a:r>
            <a:r>
              <a:rPr sz="1200" dirty="0">
                <a:latin typeface="Times New Roman"/>
                <a:cs typeface="Times New Roman"/>
              </a:rPr>
              <a:t>(PETI) e </a:t>
            </a:r>
            <a:r>
              <a:rPr sz="1200" spc="-5" dirty="0">
                <a:latin typeface="Times New Roman"/>
                <a:cs typeface="Times New Roman"/>
              </a:rPr>
              <a:t>com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Instrução </a:t>
            </a:r>
            <a:r>
              <a:rPr sz="1200" spc="-10" dirty="0">
                <a:latin typeface="Times New Roman"/>
                <a:cs typeface="Times New Roman"/>
              </a:rPr>
              <a:t>Normativa </a:t>
            </a:r>
            <a:r>
              <a:rPr sz="1200" spc="10" dirty="0">
                <a:latin typeface="Times New Roman"/>
                <a:cs typeface="Times New Roman"/>
              </a:rPr>
              <a:t>do </a:t>
            </a:r>
            <a:r>
              <a:rPr sz="1200" spc="-15" dirty="0">
                <a:latin typeface="Times New Roman"/>
                <a:cs typeface="Times New Roman"/>
              </a:rPr>
              <a:t>Fluxo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Processos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Aquisição;</a:t>
            </a:r>
            <a:endParaRPr sz="1200">
              <a:latin typeface="Times New Roman"/>
              <a:cs typeface="Times New Roman"/>
            </a:endParaRPr>
          </a:p>
          <a:p>
            <a:pPr marL="911860" indent="-378460">
              <a:lnSpc>
                <a:spcPts val="1380"/>
              </a:lnSpc>
              <a:buAutoNum type="romanUcPeriod" startAt="6"/>
              <a:tabLst>
                <a:tab pos="911860" algn="l"/>
                <a:tab pos="912494" algn="l"/>
              </a:tabLst>
            </a:pPr>
            <a:r>
              <a:rPr sz="1200" dirty="0">
                <a:latin typeface="Times New Roman"/>
                <a:cs typeface="Times New Roman"/>
              </a:rPr>
              <a:t>Prestar </a:t>
            </a:r>
            <a:r>
              <a:rPr sz="1200" spc="-5" dirty="0">
                <a:latin typeface="Times New Roman"/>
                <a:cs typeface="Times New Roman"/>
              </a:rPr>
              <a:t>suporte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assistência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usuários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recursos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TI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69900" marR="6985" indent="12065">
              <a:lnSpc>
                <a:spcPts val="1370"/>
              </a:lnSpc>
              <a:spcBef>
                <a:spcPts val="80"/>
              </a:spcBef>
              <a:buAutoNum type="romanUcPeriod" startAt="6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5" dirty="0">
                <a:latin typeface="Times New Roman"/>
                <a:cs typeface="Times New Roman"/>
              </a:rPr>
              <a:t>Plano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TI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Campus, </a:t>
            </a:r>
            <a:r>
              <a:rPr sz="1200" spc="-5" dirty="0">
                <a:latin typeface="Times New Roman"/>
                <a:cs typeface="Times New Roman"/>
              </a:rPr>
              <a:t>alinhado ao PDTIdo IFPA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ao PDC </a:t>
            </a:r>
            <a:r>
              <a:rPr sz="1200" spc="-15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69900" marR="5080" indent="-36830">
              <a:lnSpc>
                <a:spcPts val="1370"/>
              </a:lnSpc>
              <a:spcBef>
                <a:spcPts val="20"/>
              </a:spcBef>
              <a:buAutoNum type="romanUcPeriod" startAt="6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Administrar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manter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infraestrutura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TI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Campus, </a:t>
            </a:r>
            <a:r>
              <a:rPr sz="1200" spc="-10" dirty="0">
                <a:latin typeface="Times New Roman"/>
                <a:cs typeface="Times New Roman"/>
              </a:rPr>
              <a:t>incluindo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gestão das  licenças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software;</a:t>
            </a:r>
            <a:endParaRPr sz="1200">
              <a:latin typeface="Times New Roman"/>
              <a:cs typeface="Times New Roman"/>
            </a:endParaRPr>
          </a:p>
          <a:p>
            <a:pPr marL="911860" indent="-378460">
              <a:lnSpc>
                <a:spcPts val="1320"/>
              </a:lnSpc>
              <a:buAutoNum type="romanUcPeriod" startAt="6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Instalar, configurar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manter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dirty="0">
                <a:latin typeface="Times New Roman"/>
                <a:cs typeface="Times New Roman"/>
              </a:rPr>
              <a:t>recursos de </a:t>
            </a:r>
            <a:r>
              <a:rPr sz="1200" spc="-10" dirty="0">
                <a:latin typeface="Times New Roman"/>
                <a:cs typeface="Times New Roman"/>
              </a:rPr>
              <a:t>TI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69900" marR="13335" indent="115570">
              <a:lnSpc>
                <a:spcPts val="1390"/>
              </a:lnSpc>
              <a:spcBef>
                <a:spcPts val="50"/>
              </a:spcBef>
              <a:buAutoNum type="romanUcPeriod" startAt="6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Garantir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segurança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informação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infraestrutura </a:t>
            </a:r>
            <a:r>
              <a:rPr sz="1200" dirty="0">
                <a:latin typeface="Times New Roman"/>
                <a:cs typeface="Times New Roman"/>
              </a:rPr>
              <a:t>de TI </a:t>
            </a:r>
            <a:r>
              <a:rPr sz="1200" spc="-15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registrar </a:t>
            </a:r>
            <a:r>
              <a:rPr sz="1200" spc="5" dirty="0">
                <a:latin typeface="Times New Roman"/>
                <a:cs typeface="Times New Roman"/>
              </a:rPr>
              <a:t>os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incidentes;</a:t>
            </a:r>
            <a:endParaRPr sz="1200">
              <a:latin typeface="Times New Roman"/>
              <a:cs typeface="Times New Roman"/>
            </a:endParaRPr>
          </a:p>
          <a:p>
            <a:pPr marL="911860" indent="-378460">
              <a:lnSpc>
                <a:spcPts val="1310"/>
              </a:lnSpc>
              <a:buAutoNum type="romanUcPeriod" startAt="6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manter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documentação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infraestrutura </a:t>
            </a:r>
            <a:r>
              <a:rPr sz="1200" dirty="0">
                <a:latin typeface="Times New Roman"/>
                <a:cs typeface="Times New Roman"/>
              </a:rPr>
              <a:t>de TI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  <a:p>
            <a:pPr marL="469900" marR="10795" indent="12065">
              <a:lnSpc>
                <a:spcPts val="1370"/>
              </a:lnSpc>
              <a:spcBef>
                <a:spcPts val="80"/>
              </a:spcBef>
              <a:buAutoNum type="romanUcPeriod" startAt="6"/>
              <a:tabLst>
                <a:tab pos="911860" algn="l"/>
                <a:tab pos="912494" algn="l"/>
              </a:tabLst>
            </a:pPr>
            <a:r>
              <a:rPr sz="1200" spc="-5" dirty="0">
                <a:latin typeface="Times New Roman"/>
                <a:cs typeface="Times New Roman"/>
              </a:rPr>
              <a:t>Acompanhar as atividades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terceiros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operações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5" dirty="0">
                <a:latin typeface="Times New Roman"/>
                <a:cs typeface="Times New Roman"/>
              </a:rPr>
              <a:t>infraestrutura </a:t>
            </a:r>
            <a:r>
              <a:rPr sz="1200" dirty="0">
                <a:latin typeface="Times New Roman"/>
                <a:cs typeface="Times New Roman"/>
              </a:rPr>
              <a:t>de TI </a:t>
            </a:r>
            <a:r>
              <a:rPr sz="1200" spc="-15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Campus;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78407" y="5777229"/>
            <a:ext cx="337820" cy="38227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 indent="8890">
              <a:lnSpc>
                <a:spcPts val="1370"/>
              </a:lnSpc>
              <a:spcBef>
                <a:spcPts val="204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XIV.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66341" y="5777229"/>
            <a:ext cx="4973955" cy="382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0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registros </a:t>
            </a:r>
            <a:r>
              <a:rPr sz="1200" spc="-5" dirty="0">
                <a:latin typeface="Times New Roman"/>
                <a:cs typeface="Times New Roman"/>
              </a:rPr>
              <a:t>das atividades desenvolvidas </a:t>
            </a:r>
            <a:r>
              <a:rPr sz="1200" dirty="0">
                <a:latin typeface="Times New Roman"/>
                <a:cs typeface="Times New Roman"/>
              </a:rPr>
              <a:t>pela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sz="1200" spc="-5" dirty="0">
                <a:latin typeface="Times New Roman"/>
                <a:cs typeface="Times New Roman"/>
              </a:rPr>
              <a:t>Apresentar </a:t>
            </a:r>
            <a:r>
              <a:rPr sz="1200" spc="-10" dirty="0">
                <a:latin typeface="Times New Roman"/>
                <a:cs typeface="Times New Roman"/>
              </a:rPr>
              <a:t>relatórios </a:t>
            </a:r>
            <a:r>
              <a:rPr sz="1200" dirty="0">
                <a:latin typeface="Times New Roman"/>
                <a:cs typeface="Times New Roman"/>
              </a:rPr>
              <a:t>e prestar </a:t>
            </a:r>
            <a:r>
              <a:rPr sz="1200" spc="-10" dirty="0">
                <a:latin typeface="Times New Roman"/>
                <a:cs typeface="Times New Roman"/>
              </a:rPr>
              <a:t>informações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Geral do </a:t>
            </a:r>
            <a:r>
              <a:rPr sz="1200" spc="-10" dirty="0">
                <a:latin typeface="Times New Roman"/>
                <a:cs typeface="Times New Roman"/>
              </a:rPr>
              <a:t>Campus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quando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24127" y="6127749"/>
            <a:ext cx="5406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05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forem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solicitados;</a:t>
            </a:r>
            <a:endParaRPr sz="1200">
              <a:latin typeface="Times New Roman"/>
              <a:cs typeface="Times New Roman"/>
            </a:endParaRPr>
          </a:p>
          <a:p>
            <a:pPr marL="12700" marR="5080" indent="5715">
              <a:lnSpc>
                <a:spcPts val="1390"/>
              </a:lnSpc>
              <a:spcBef>
                <a:spcPts val="50"/>
              </a:spcBef>
              <a:tabLst>
                <a:tab pos="454659" algn="l"/>
              </a:tabLst>
            </a:pPr>
            <a:r>
              <a:rPr sz="1200" spc="-5" dirty="0">
                <a:latin typeface="Times New Roman"/>
                <a:cs typeface="Times New Roman"/>
              </a:rPr>
              <a:t>XV.	Desenvolver </a:t>
            </a:r>
            <a:r>
              <a:rPr sz="1200" dirty="0">
                <a:latin typeface="Times New Roman"/>
                <a:cs typeface="Times New Roman"/>
              </a:rPr>
              <a:t>outras </a:t>
            </a:r>
            <a:r>
              <a:rPr sz="1200" spc="-5" dirty="0">
                <a:latin typeface="Times New Roman"/>
                <a:cs typeface="Times New Roman"/>
              </a:rPr>
              <a:t>atividades </a:t>
            </a:r>
            <a:r>
              <a:rPr sz="1200" dirty="0">
                <a:latin typeface="Times New Roman"/>
                <a:cs typeface="Times New Roman"/>
              </a:rPr>
              <a:t>de TI </a:t>
            </a:r>
            <a:r>
              <a:rPr sz="1200" spc="-5" dirty="0">
                <a:latin typeface="Times New Roman"/>
                <a:cs typeface="Times New Roman"/>
              </a:rPr>
              <a:t>inerentes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finalidade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10" dirty="0">
                <a:latin typeface="Times New Roman"/>
                <a:cs typeface="Times New Roman"/>
              </a:rPr>
              <a:t>atribuídas pelo  </a:t>
            </a:r>
            <a:r>
              <a:rPr sz="1200" spc="-5" dirty="0">
                <a:latin typeface="Times New Roman"/>
                <a:cs typeface="Times New Roman"/>
              </a:rPr>
              <a:t>Diretor Geral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Campus.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06220" y="8246744"/>
            <a:ext cx="2159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spc="-20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 txBox="1"/>
          <p:nvPr/>
        </p:nvSpPr>
        <p:spPr>
          <a:xfrm>
            <a:off x="1066596" y="5918204"/>
            <a:ext cx="54927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1</a:t>
            </a:r>
            <a:r>
              <a:rPr lang="pt-BR" sz="1200" b="1" dirty="0" smtClean="0">
                <a:latin typeface="Times New Roman"/>
                <a:cs typeface="Times New Roman"/>
              </a:rPr>
              <a:t>1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</a:t>
            </a:r>
            <a:r>
              <a:rPr sz="1200" b="1" spc="-5" dirty="0">
                <a:latin typeface="Times New Roman"/>
                <a:cs typeface="Times New Roman"/>
              </a:rPr>
              <a:t>Departamento de Gestão de </a:t>
            </a:r>
            <a:r>
              <a:rPr sz="1200" b="1" spc="-10" dirty="0">
                <a:latin typeface="Times New Roman"/>
                <a:cs typeface="Times New Roman"/>
              </a:rPr>
              <a:t>Pessoas </a:t>
            </a:r>
            <a:r>
              <a:rPr sz="1200" b="1" spc="-5" dirty="0">
                <a:latin typeface="Times New Roman"/>
                <a:cs typeface="Times New Roman"/>
              </a:rPr>
              <a:t>as seguintes</a:t>
            </a:r>
            <a:r>
              <a:rPr sz="1200" b="1" spc="18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8"/>
          <p:cNvSpPr txBox="1"/>
          <p:nvPr/>
        </p:nvSpPr>
        <p:spPr>
          <a:xfrm>
            <a:off x="934741" y="6418270"/>
            <a:ext cx="5843905" cy="213550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439420" marR="8890" indent="-317500">
              <a:lnSpc>
                <a:spcPts val="1370"/>
              </a:lnSpc>
              <a:spcBef>
                <a:spcPts val="200"/>
              </a:spcBef>
              <a:buAutoNum type="romanUcPeriod"/>
              <a:tabLst>
                <a:tab pos="439420" algn="l"/>
                <a:tab pos="440055" algn="l"/>
              </a:tabLst>
            </a:pPr>
            <a:r>
              <a:rPr sz="1200" spc="-5" dirty="0">
                <a:latin typeface="Times New Roman"/>
                <a:cs typeface="Times New Roman"/>
              </a:rPr>
              <a:t>Assessorar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Gestão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IFPA por </a:t>
            </a:r>
            <a:r>
              <a:rPr sz="1200" spc="-25" dirty="0">
                <a:latin typeface="Times New Roman"/>
                <a:cs typeface="Times New Roman"/>
              </a:rPr>
              <a:t>meio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estabelecimento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políticas </a:t>
            </a:r>
            <a:r>
              <a:rPr sz="1200" spc="-5" dirty="0">
                <a:latin typeface="Times New Roman"/>
                <a:cs typeface="Times New Roman"/>
              </a:rPr>
              <a:t>voltadas </a:t>
            </a:r>
            <a:r>
              <a:rPr sz="1200" dirty="0">
                <a:latin typeface="Times New Roman"/>
                <a:cs typeface="Times New Roman"/>
              </a:rPr>
              <a:t>à  </a:t>
            </a:r>
            <a:r>
              <a:rPr sz="1200" spc="-5" dirty="0">
                <a:latin typeface="Times New Roman"/>
                <a:cs typeface="Times New Roman"/>
              </a:rPr>
              <a:t>Gestão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Pessoas;</a:t>
            </a:r>
            <a:endParaRPr sz="1200">
              <a:latin typeface="Times New Roman"/>
              <a:cs typeface="Times New Roman"/>
            </a:endParaRPr>
          </a:p>
          <a:p>
            <a:pPr marL="439420" marR="8255" indent="-369570">
              <a:lnSpc>
                <a:spcPts val="1370"/>
              </a:lnSpc>
              <a:spcBef>
                <a:spcPts val="25"/>
              </a:spcBef>
              <a:buAutoNum type="romanUcPeriod"/>
              <a:tabLst>
                <a:tab pos="439420" algn="l"/>
                <a:tab pos="440055" algn="l"/>
              </a:tabLst>
            </a:pPr>
            <a:r>
              <a:rPr sz="1200" spc="-5" dirty="0">
                <a:latin typeface="Times New Roman"/>
                <a:cs typeface="Times New Roman"/>
              </a:rPr>
              <a:t>Planejar, coordenar, </a:t>
            </a:r>
            <a:r>
              <a:rPr sz="1200" spc="-10" dirty="0">
                <a:latin typeface="Times New Roman"/>
                <a:cs typeface="Times New Roman"/>
              </a:rPr>
              <a:t>controlar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avaliar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execução das </a:t>
            </a:r>
            <a:r>
              <a:rPr sz="1200" spc="-10" dirty="0">
                <a:latin typeface="Times New Roman"/>
                <a:cs typeface="Times New Roman"/>
              </a:rPr>
              <a:t>políticas </a:t>
            </a:r>
            <a:r>
              <a:rPr sz="1200" dirty="0">
                <a:latin typeface="Times New Roman"/>
                <a:cs typeface="Times New Roman"/>
              </a:rPr>
              <a:t>de gestão de </a:t>
            </a:r>
            <a:r>
              <a:rPr sz="1200" spc="-5" dirty="0">
                <a:latin typeface="Times New Roman"/>
                <a:cs typeface="Times New Roman"/>
              </a:rPr>
              <a:t>pessoas,  visando </a:t>
            </a:r>
            <a:r>
              <a:rPr sz="1200" spc="-15" dirty="0">
                <a:latin typeface="Times New Roman"/>
                <a:cs typeface="Times New Roman"/>
              </a:rPr>
              <a:t>ao </a:t>
            </a:r>
            <a:r>
              <a:rPr sz="1200" spc="-10" dirty="0">
                <a:latin typeface="Times New Roman"/>
                <a:cs typeface="Times New Roman"/>
              </a:rPr>
              <a:t>atingimento </a:t>
            </a:r>
            <a:r>
              <a:rPr sz="1200" spc="-5" dirty="0">
                <a:latin typeface="Times New Roman"/>
                <a:cs typeface="Times New Roman"/>
              </a:rPr>
              <a:t>das </a:t>
            </a:r>
            <a:r>
              <a:rPr sz="1200" spc="-10" dirty="0">
                <a:latin typeface="Times New Roman"/>
                <a:cs typeface="Times New Roman"/>
              </a:rPr>
              <a:t>metas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ao </a:t>
            </a:r>
            <a:r>
              <a:rPr sz="1200" spc="-10" dirty="0">
                <a:latin typeface="Times New Roman"/>
                <a:cs typeface="Times New Roman"/>
              </a:rPr>
              <a:t>cumprimento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5" dirty="0">
                <a:latin typeface="Times New Roman"/>
                <a:cs typeface="Times New Roman"/>
              </a:rPr>
              <a:t>missão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institucional;</a:t>
            </a:r>
            <a:endParaRPr sz="1200">
              <a:latin typeface="Times New Roman"/>
              <a:cs typeface="Times New Roman"/>
            </a:endParaRPr>
          </a:p>
          <a:p>
            <a:pPr marL="439420" marR="9525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Propor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implantação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projetos </a:t>
            </a:r>
            <a:r>
              <a:rPr sz="1200" dirty="0">
                <a:latin typeface="Times New Roman"/>
                <a:cs typeface="Times New Roman"/>
              </a:rPr>
              <a:t>e ações de </a:t>
            </a:r>
            <a:r>
              <a:rPr sz="1200" spc="-10" dirty="0">
                <a:latin typeface="Times New Roman"/>
                <a:cs typeface="Times New Roman"/>
              </a:rPr>
              <a:t>melhoria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área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gestão 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pessoas;</a:t>
            </a:r>
            <a:endParaRPr sz="1200">
              <a:latin typeface="Times New Roman"/>
              <a:cs typeface="Times New Roman"/>
            </a:endParaRPr>
          </a:p>
          <a:p>
            <a:pPr marL="439420" marR="5080" indent="-427355">
              <a:lnSpc>
                <a:spcPts val="1370"/>
              </a:lnSpc>
              <a:spcBef>
                <a:spcPts val="20"/>
              </a:spcBef>
              <a:buAutoNum type="romanUcPeriod" startAt="4"/>
              <a:tabLst>
                <a:tab pos="439420" algn="l"/>
                <a:tab pos="440055" algn="l"/>
              </a:tabLst>
            </a:pPr>
            <a:r>
              <a:rPr sz="1200" spc="-5" dirty="0">
                <a:latin typeface="Times New Roman"/>
                <a:cs typeface="Times New Roman"/>
              </a:rPr>
              <a:t>Propor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cumprimento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normativas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orientações referentes </a:t>
            </a:r>
            <a:r>
              <a:rPr sz="1200" dirty="0">
                <a:latin typeface="Times New Roman"/>
                <a:cs typeface="Times New Roman"/>
              </a:rPr>
              <a:t>aos  assuntos </a:t>
            </a:r>
            <a:r>
              <a:rPr sz="1200" spc="-5" dirty="0">
                <a:latin typeface="Times New Roman"/>
                <a:cs typeface="Times New Roman"/>
              </a:rPr>
              <a:t>voltados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gestão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pessoas;</a:t>
            </a:r>
            <a:endParaRPr sz="1200">
              <a:latin typeface="Times New Roman"/>
              <a:cs typeface="Times New Roman"/>
            </a:endParaRPr>
          </a:p>
          <a:p>
            <a:pPr marL="439420" marR="5080" indent="-378460">
              <a:lnSpc>
                <a:spcPts val="1370"/>
              </a:lnSpc>
              <a:spcBef>
                <a:spcPts val="20"/>
              </a:spcBef>
              <a:buAutoNum type="romanUcPeriod" startAt="4"/>
              <a:tabLst>
                <a:tab pos="439420" algn="l"/>
                <a:tab pos="440055" algn="l"/>
              </a:tabLst>
            </a:pPr>
            <a:r>
              <a:rPr sz="1200" spc="-10" dirty="0">
                <a:latin typeface="Times New Roman"/>
                <a:cs typeface="Times New Roman"/>
              </a:rPr>
              <a:t>Avaliar </a:t>
            </a:r>
            <a:r>
              <a:rPr sz="1200" spc="-5" dirty="0">
                <a:latin typeface="Times New Roman"/>
                <a:cs typeface="Times New Roman"/>
              </a:rPr>
              <a:t>continuamente </a:t>
            </a:r>
            <a:r>
              <a:rPr sz="1200" dirty="0">
                <a:latin typeface="Times New Roman"/>
                <a:cs typeface="Times New Roman"/>
              </a:rPr>
              <a:t>a atuação </a:t>
            </a:r>
            <a:r>
              <a:rPr sz="1200" spc="-5" dirty="0">
                <a:latin typeface="Times New Roman"/>
                <a:cs typeface="Times New Roman"/>
              </a:rPr>
              <a:t>dos </a:t>
            </a:r>
            <a:r>
              <a:rPr sz="1200" dirty="0">
                <a:latin typeface="Times New Roman"/>
                <a:cs typeface="Times New Roman"/>
              </a:rPr>
              <a:t>setores sob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responsabilidade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relação </a:t>
            </a:r>
            <a:r>
              <a:rPr sz="1200" dirty="0">
                <a:latin typeface="Times New Roman"/>
                <a:cs typeface="Times New Roman"/>
              </a:rPr>
              <a:t>aos  </a:t>
            </a:r>
            <a:r>
              <a:rPr sz="1200" spc="-5" dirty="0">
                <a:latin typeface="Times New Roman"/>
                <a:cs typeface="Times New Roman"/>
              </a:rPr>
              <a:t>planos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trabalho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instituição, frente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10" dirty="0">
                <a:latin typeface="Times New Roman"/>
                <a:cs typeface="Times New Roman"/>
              </a:rPr>
              <a:t>seus </a:t>
            </a:r>
            <a:r>
              <a:rPr sz="1200" spc="-5" dirty="0">
                <a:latin typeface="Times New Roman"/>
                <a:cs typeface="Times New Roman"/>
              </a:rPr>
              <a:t>objetivos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atribuições;</a:t>
            </a:r>
            <a:endParaRPr sz="1200">
              <a:latin typeface="Times New Roman"/>
              <a:cs typeface="Times New Roman"/>
            </a:endParaRPr>
          </a:p>
          <a:p>
            <a:pPr marL="439420" marR="5715" indent="-427355">
              <a:lnSpc>
                <a:spcPts val="1370"/>
              </a:lnSpc>
              <a:spcBef>
                <a:spcPts val="20"/>
              </a:spcBef>
              <a:buAutoNum type="romanUcPeriod" startAt="4"/>
              <a:tabLst>
                <a:tab pos="439420" algn="l"/>
                <a:tab pos="440055" algn="l"/>
              </a:tabLst>
            </a:pPr>
            <a:r>
              <a:rPr sz="1200" spc="-5" dirty="0">
                <a:latin typeface="Times New Roman"/>
                <a:cs typeface="Times New Roman"/>
              </a:rPr>
              <a:t>Organizar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manter atualizadas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legislação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jurisprudência </a:t>
            </a:r>
            <a:r>
              <a:rPr sz="1200" spc="-5" dirty="0">
                <a:latin typeface="Times New Roman"/>
                <a:cs typeface="Times New Roman"/>
              </a:rPr>
              <a:t>referentes </a:t>
            </a:r>
            <a:r>
              <a:rPr sz="1200" dirty="0">
                <a:latin typeface="Times New Roman"/>
                <a:cs typeface="Times New Roman"/>
              </a:rPr>
              <a:t>à gestão de  </a:t>
            </a:r>
            <a:r>
              <a:rPr sz="1200" spc="-5" dirty="0">
                <a:latin typeface="Times New Roman"/>
                <a:cs typeface="Times New Roman"/>
              </a:rPr>
              <a:t>pessoas;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8"/>
          <p:cNvSpPr txBox="1"/>
          <p:nvPr/>
        </p:nvSpPr>
        <p:spPr>
          <a:xfrm>
            <a:off x="920730" y="1735973"/>
            <a:ext cx="5843905" cy="2539157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439420" marR="8890" indent="-317500">
              <a:lnSpc>
                <a:spcPts val="1370"/>
              </a:lnSpc>
              <a:spcBef>
                <a:spcPts val="200"/>
              </a:spcBef>
              <a:buAutoNum type="romanUcPeriod"/>
              <a:tabLst>
                <a:tab pos="439420" algn="l"/>
                <a:tab pos="440055" algn="l"/>
              </a:tabLst>
            </a:pPr>
            <a:r>
              <a:rPr sz="1200" spc="-5">
                <a:latin typeface="Times New Roman"/>
                <a:cs typeface="Times New Roman"/>
              </a:rPr>
              <a:t>Assessorar </a:t>
            </a:r>
            <a:r>
              <a:rPr lang="pt-BR" sz="1200" spc="-5" dirty="0" smtClean="0">
                <a:latin typeface="Times New Roman"/>
                <a:cs typeface="Times New Roman"/>
              </a:rPr>
              <a:t>o diretor geral administrativa e tecnicamente</a:t>
            </a:r>
            <a:r>
              <a:rPr sz="1200" spc="-5" smtClean="0">
                <a:latin typeface="Times New Roman"/>
                <a:cs typeface="Times New Roman"/>
              </a:rPr>
              <a:t>;</a:t>
            </a:r>
            <a:endParaRPr sz="1200">
              <a:latin typeface="Times New Roman"/>
              <a:cs typeface="Times New Roman"/>
            </a:endParaRPr>
          </a:p>
          <a:p>
            <a:pPr marL="439420" marR="8255" indent="-369570">
              <a:lnSpc>
                <a:spcPts val="1370"/>
              </a:lnSpc>
              <a:spcBef>
                <a:spcPts val="25"/>
              </a:spcBef>
              <a:buAutoNum type="romanUcPeriod"/>
              <a:tabLst>
                <a:tab pos="439420" algn="l"/>
                <a:tab pos="440055" algn="l"/>
              </a:tabLst>
            </a:pPr>
            <a:r>
              <a:rPr lang="pt-BR" sz="1200" spc="-5" dirty="0" smtClean="0">
                <a:latin typeface="Times New Roman"/>
                <a:cs typeface="Times New Roman"/>
              </a:rPr>
              <a:t>Assessorar na redação e revisão dos textos a serem assinados pelo diretor geral</a:t>
            </a:r>
            <a:r>
              <a:rPr sz="1200" spc="-5" smtClean="0">
                <a:latin typeface="Times New Roman"/>
                <a:cs typeface="Times New Roman"/>
              </a:rPr>
              <a:t>;</a:t>
            </a:r>
            <a:endParaRPr lang="pt-BR" sz="1200" spc="-5" dirty="0" smtClean="0">
              <a:latin typeface="Times New Roman"/>
              <a:cs typeface="Times New Roman"/>
            </a:endParaRPr>
          </a:p>
          <a:p>
            <a:pPr marL="439420" marR="8255" indent="-369570">
              <a:lnSpc>
                <a:spcPts val="1370"/>
              </a:lnSpc>
              <a:spcBef>
                <a:spcPts val="25"/>
              </a:spcBef>
              <a:buAutoNum type="romanUcPeriod"/>
              <a:tabLst>
                <a:tab pos="439420" algn="l"/>
                <a:tab pos="440055" algn="l"/>
              </a:tabLst>
            </a:pPr>
            <a:r>
              <a:rPr lang="pt-BR" sz="1200" spc="-5" dirty="0" smtClean="0">
                <a:latin typeface="Times New Roman"/>
                <a:cs typeface="Times New Roman"/>
              </a:rPr>
              <a:t>Assessorar na elaboração de respostas aos órgãos de controle, interno (</a:t>
            </a:r>
            <a:r>
              <a:rPr lang="pt-BR" sz="1200" spc="-5" dirty="0" err="1" smtClean="0">
                <a:latin typeface="Times New Roman"/>
                <a:cs typeface="Times New Roman"/>
              </a:rPr>
              <a:t>AUDIN-Audotoria</a:t>
            </a:r>
            <a:r>
              <a:rPr lang="pt-BR" sz="1200" spc="-5" dirty="0" smtClean="0">
                <a:latin typeface="Times New Roman"/>
                <a:cs typeface="Times New Roman"/>
              </a:rPr>
              <a:t> interna) e externo (</a:t>
            </a:r>
            <a:r>
              <a:rPr lang="pt-BR" sz="1200" spc="-5" dirty="0" err="1" smtClean="0">
                <a:latin typeface="Times New Roman"/>
                <a:cs typeface="Times New Roman"/>
              </a:rPr>
              <a:t>CGU-Controladoria</a:t>
            </a:r>
            <a:r>
              <a:rPr lang="pt-BR" sz="1200" spc="-5" dirty="0" smtClean="0">
                <a:latin typeface="Times New Roman"/>
                <a:cs typeface="Times New Roman"/>
              </a:rPr>
              <a:t> Geral da União e </a:t>
            </a:r>
            <a:r>
              <a:rPr lang="pt-BR" sz="1200" spc="-5" dirty="0" err="1" smtClean="0">
                <a:latin typeface="Times New Roman"/>
                <a:cs typeface="Times New Roman"/>
              </a:rPr>
              <a:t>TCU-Tribunal</a:t>
            </a:r>
            <a:r>
              <a:rPr lang="pt-BR" sz="1200" spc="-5" dirty="0" smtClean="0">
                <a:latin typeface="Times New Roman"/>
                <a:cs typeface="Times New Roman"/>
              </a:rPr>
              <a:t> de Contas da União);</a:t>
            </a:r>
            <a:endParaRPr sz="1200">
              <a:latin typeface="Times New Roman"/>
              <a:cs typeface="Times New Roman"/>
            </a:endParaRPr>
          </a:p>
          <a:p>
            <a:pPr marL="439420" marR="5080" indent="-427355">
              <a:lnSpc>
                <a:spcPts val="1370"/>
              </a:lnSpc>
              <a:spcBef>
                <a:spcPts val="20"/>
              </a:spcBef>
              <a:buAutoNum type="romanUcPeriod" startAt="4"/>
              <a:tabLst>
                <a:tab pos="439420" algn="l"/>
                <a:tab pos="440055" algn="l"/>
              </a:tabLst>
            </a:pPr>
            <a:r>
              <a:rPr sz="1200" spc="-5" smtClean="0">
                <a:latin typeface="Times New Roman"/>
                <a:cs typeface="Times New Roman"/>
              </a:rPr>
              <a:t>P</a:t>
            </a:r>
            <a:r>
              <a:rPr lang="pt-BR" sz="1200" spc="-5" dirty="0" smtClean="0">
                <a:latin typeface="Times New Roman"/>
                <a:cs typeface="Times New Roman"/>
              </a:rPr>
              <a:t>promover ações visando a integração das atividades das diretorias e demais setores do campus</a:t>
            </a:r>
            <a:r>
              <a:rPr sz="1200" spc="-5" smtClean="0">
                <a:latin typeface="Times New Roman"/>
                <a:cs typeface="Times New Roman"/>
              </a:rPr>
              <a:t>;</a:t>
            </a:r>
            <a:endParaRPr lang="pt-BR" sz="1200" spc="-5" dirty="0" smtClean="0">
              <a:latin typeface="Times New Roman"/>
              <a:cs typeface="Times New Roman"/>
            </a:endParaRPr>
          </a:p>
          <a:p>
            <a:pPr marL="439420" marR="5080" indent="-427355">
              <a:lnSpc>
                <a:spcPts val="1370"/>
              </a:lnSpc>
              <a:spcBef>
                <a:spcPts val="20"/>
              </a:spcBef>
              <a:buAutoNum type="romanUcPeriod" startAt="4"/>
              <a:tabLst>
                <a:tab pos="439420" algn="l"/>
                <a:tab pos="440055" algn="l"/>
              </a:tabLst>
            </a:pPr>
            <a:r>
              <a:rPr lang="pt-BR" sz="1200" spc="-5" dirty="0" smtClean="0">
                <a:latin typeface="Times New Roman"/>
                <a:cs typeface="Times New Roman"/>
              </a:rPr>
              <a:t>Zelar pela conservação dos bens sob sua responsabilidade;</a:t>
            </a:r>
          </a:p>
          <a:p>
            <a:pPr marL="439420" marR="5080" indent="-427355">
              <a:lnSpc>
                <a:spcPts val="1370"/>
              </a:lnSpc>
              <a:spcBef>
                <a:spcPts val="20"/>
              </a:spcBef>
              <a:buAutoNum type="romanUcPeriod" startAt="4"/>
              <a:tabLst>
                <a:tab pos="439420" algn="l"/>
                <a:tab pos="440055" algn="l"/>
              </a:tabLst>
            </a:pPr>
            <a:r>
              <a:rPr lang="pt-BR" sz="1200" spc="-5" dirty="0" smtClean="0">
                <a:latin typeface="Times New Roman"/>
                <a:cs typeface="Times New Roman"/>
              </a:rPr>
              <a:t>Executar outras funções que, por sua natureza, lhe sejam afetas ou lhe tenham sido atribuídas;</a:t>
            </a:r>
          </a:p>
          <a:p>
            <a:pPr marL="439420" marR="5080" indent="-427355">
              <a:lnSpc>
                <a:spcPts val="1370"/>
              </a:lnSpc>
              <a:spcBef>
                <a:spcPts val="20"/>
              </a:spcBef>
              <a:buAutoNum type="romanUcPeriod" startAt="4"/>
              <a:tabLst>
                <a:tab pos="439420" algn="l"/>
                <a:tab pos="440055" algn="l"/>
              </a:tabLst>
            </a:pPr>
            <a:r>
              <a:rPr lang="pt-BR" sz="1200" spc="-5" dirty="0" smtClean="0">
                <a:latin typeface="Times New Roman"/>
                <a:cs typeface="Times New Roman"/>
              </a:rPr>
              <a:t>Acompanhar as ações estratégicas e exercer supervisão das atividades relacionadas ao desenvolvimento de ações dos órgãos integrantes da estrutura do campus;</a:t>
            </a:r>
          </a:p>
          <a:p>
            <a:pPr marL="439420" marR="5080" indent="-427355">
              <a:lnSpc>
                <a:spcPts val="1370"/>
              </a:lnSpc>
              <a:spcBef>
                <a:spcPts val="20"/>
              </a:spcBef>
              <a:buAutoNum type="romanUcPeriod" startAt="4"/>
              <a:tabLst>
                <a:tab pos="439420" algn="l"/>
                <a:tab pos="440055" algn="l"/>
              </a:tabLst>
            </a:pPr>
            <a:r>
              <a:rPr lang="pt-BR" sz="1200" spc="-5" dirty="0" smtClean="0">
                <a:latin typeface="Times New Roman"/>
                <a:cs typeface="Times New Roman"/>
              </a:rPr>
              <a:t>Promover estudos preliminares no encaminhamento dos processos que darão segmento no âmbito do campus, de modo a subsidiar o diretor geral na tomada de decisões.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1071582" y="1274734"/>
            <a:ext cx="54927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Art. </a:t>
            </a:r>
            <a:r>
              <a:rPr sz="1200" b="1" dirty="0">
                <a:latin typeface="Times New Roman"/>
                <a:cs typeface="Times New Roman"/>
              </a:rPr>
              <a:t>10º.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</a:t>
            </a:r>
            <a:r>
              <a:rPr sz="1200" b="1" spc="-5" dirty="0">
                <a:latin typeface="Times New Roman"/>
                <a:cs typeface="Times New Roman"/>
              </a:rPr>
              <a:t>Departamento de Gestão de </a:t>
            </a:r>
            <a:r>
              <a:rPr sz="1200" b="1" spc="-10" dirty="0">
                <a:latin typeface="Times New Roman"/>
                <a:cs typeface="Times New Roman"/>
              </a:rPr>
              <a:t>Pessoas </a:t>
            </a:r>
            <a:r>
              <a:rPr sz="1200" b="1" spc="-5" dirty="0">
                <a:latin typeface="Times New Roman"/>
                <a:cs typeface="Times New Roman"/>
              </a:rPr>
              <a:t>as seguintes</a:t>
            </a:r>
            <a:r>
              <a:rPr sz="1200" b="1" spc="18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5260" y="691641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444" y="1218945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444" y="2795396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45260" y="691641"/>
            <a:ext cx="5899150" cy="301307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491490" marR="13335" algn="just">
              <a:lnSpc>
                <a:spcPct val="95800"/>
              </a:lnSpc>
              <a:spcBef>
                <a:spcPts val="160"/>
              </a:spcBef>
            </a:pPr>
            <a:r>
              <a:rPr sz="1200" spc="-10" dirty="0">
                <a:latin typeface="Times New Roman"/>
                <a:cs typeface="Times New Roman"/>
              </a:rPr>
              <a:t>Planejar </a:t>
            </a:r>
            <a:r>
              <a:rPr sz="1200" spc="-5" dirty="0">
                <a:latin typeface="Times New Roman"/>
                <a:cs typeface="Times New Roman"/>
              </a:rPr>
              <a:t>nos </a:t>
            </a:r>
            <a:r>
              <a:rPr sz="1200" dirty="0">
                <a:latin typeface="Times New Roman"/>
                <a:cs typeface="Times New Roman"/>
              </a:rPr>
              <a:t>estudos de </a:t>
            </a:r>
            <a:r>
              <a:rPr sz="1200" spc="-5" dirty="0">
                <a:latin typeface="Times New Roman"/>
                <a:cs typeface="Times New Roman"/>
              </a:rPr>
              <a:t>dimensionamento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força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trabalho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adequação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lotação 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servidores, propondo </a:t>
            </a:r>
            <a:r>
              <a:rPr sz="1200" spc="-10" dirty="0">
                <a:latin typeface="Times New Roman"/>
                <a:cs typeface="Times New Roman"/>
              </a:rPr>
              <a:t>diretrizes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processos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provimento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cargos, </a:t>
            </a:r>
            <a:r>
              <a:rPr sz="1200" spc="-10" dirty="0">
                <a:latin typeface="Times New Roman"/>
                <a:cs typeface="Times New Roman"/>
              </a:rPr>
              <a:t>remoção 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redistribuição;</a:t>
            </a:r>
            <a:endParaRPr sz="1200">
              <a:latin typeface="Times New Roman"/>
              <a:cs typeface="Times New Roman"/>
            </a:endParaRPr>
          </a:p>
          <a:p>
            <a:pPr marL="491490" marR="5080" algn="just">
              <a:lnSpc>
                <a:spcPts val="1370"/>
              </a:lnSpc>
              <a:spcBef>
                <a:spcPts val="55"/>
              </a:spcBef>
            </a:pPr>
            <a:r>
              <a:rPr sz="1200" spc="-10" dirty="0">
                <a:latin typeface="Times New Roman"/>
                <a:cs typeface="Times New Roman"/>
              </a:rPr>
              <a:t>Subsidiar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elaboração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proposta orçamentária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acompanhar as </a:t>
            </a:r>
            <a:r>
              <a:rPr sz="1200" spc="10" dirty="0">
                <a:latin typeface="Times New Roman"/>
                <a:cs typeface="Times New Roman"/>
              </a:rPr>
              <a:t>ações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planejamento referentes às despesas relativas às </a:t>
            </a:r>
            <a:r>
              <a:rPr sz="1200" spc="5" dirty="0">
                <a:latin typeface="Times New Roman"/>
                <a:cs typeface="Times New Roman"/>
              </a:rPr>
              <a:t>ações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gestão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pessoas;</a:t>
            </a:r>
            <a:endParaRPr sz="1200">
              <a:latin typeface="Times New Roman"/>
              <a:cs typeface="Times New Roman"/>
            </a:endParaRPr>
          </a:p>
          <a:p>
            <a:pPr marL="491490" marR="6350" indent="-427355">
              <a:lnSpc>
                <a:spcPts val="1370"/>
              </a:lnSpc>
              <a:spcBef>
                <a:spcPts val="25"/>
              </a:spcBef>
              <a:buAutoNum type="romanUcPeriod" startAt="9"/>
              <a:tabLst>
                <a:tab pos="491490" algn="l"/>
                <a:tab pos="492125" algn="l"/>
              </a:tabLst>
            </a:pPr>
            <a:r>
              <a:rPr sz="1200" spc="-5" dirty="0">
                <a:latin typeface="Times New Roman"/>
                <a:cs typeface="Times New Roman"/>
              </a:rPr>
              <a:t>Apresentar relatórios </a:t>
            </a:r>
            <a:r>
              <a:rPr sz="1200" dirty="0">
                <a:latin typeface="Times New Roman"/>
                <a:cs typeface="Times New Roman"/>
              </a:rPr>
              <a:t>e prestar </a:t>
            </a:r>
            <a:r>
              <a:rPr sz="1200" spc="-10" dirty="0">
                <a:latin typeface="Times New Roman"/>
                <a:cs typeface="Times New Roman"/>
              </a:rPr>
              <a:t>informações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Geral do </a:t>
            </a:r>
            <a:r>
              <a:rPr sz="1200" spc="-5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spc="1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Gestão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Pessoas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Reitoria, </a:t>
            </a:r>
            <a:r>
              <a:rPr sz="1200" spc="-5" dirty="0">
                <a:latin typeface="Times New Roman"/>
                <a:cs typeface="Times New Roman"/>
              </a:rPr>
              <a:t>quando </a:t>
            </a:r>
            <a:r>
              <a:rPr sz="1200" dirty="0">
                <a:latin typeface="Times New Roman"/>
                <a:cs typeface="Times New Roman"/>
              </a:rPr>
              <a:t>forem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solicitados;</a:t>
            </a:r>
            <a:endParaRPr sz="1200">
              <a:latin typeface="Times New Roman"/>
              <a:cs typeface="Times New Roman"/>
            </a:endParaRPr>
          </a:p>
          <a:p>
            <a:pPr marL="491490" marR="12700" indent="-378460">
              <a:lnSpc>
                <a:spcPts val="1370"/>
              </a:lnSpc>
              <a:spcBef>
                <a:spcPts val="20"/>
              </a:spcBef>
              <a:buAutoNum type="romanUcPeriod" startAt="9"/>
              <a:tabLst>
                <a:tab pos="491490" algn="l"/>
                <a:tab pos="492125" algn="l"/>
              </a:tabLst>
            </a:pPr>
            <a:r>
              <a:rPr sz="1200" spc="-5" dirty="0">
                <a:latin typeface="Times New Roman"/>
                <a:cs typeface="Times New Roman"/>
              </a:rPr>
              <a:t>Representar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Campus interna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externamente,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questões </a:t>
            </a:r>
            <a:r>
              <a:rPr sz="1200" spc="-5" dirty="0">
                <a:latin typeface="Times New Roman"/>
                <a:cs typeface="Times New Roman"/>
              </a:rPr>
              <a:t>relativas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política </a:t>
            </a:r>
            <a:r>
              <a:rPr sz="1200" dirty="0">
                <a:latin typeface="Times New Roman"/>
                <a:cs typeface="Times New Roman"/>
              </a:rPr>
              <a:t>de  gestão de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pessoas;</a:t>
            </a:r>
            <a:endParaRPr sz="1200">
              <a:latin typeface="Times New Roman"/>
              <a:cs typeface="Times New Roman"/>
            </a:endParaRPr>
          </a:p>
          <a:p>
            <a:pPr marL="491490" indent="-427990">
              <a:lnSpc>
                <a:spcPts val="1320"/>
              </a:lnSpc>
              <a:buAutoNum type="romanUcPeriod" startAt="9"/>
              <a:tabLst>
                <a:tab pos="491490" algn="l"/>
                <a:tab pos="492125" algn="l"/>
              </a:tabLst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outras </a:t>
            </a:r>
            <a:r>
              <a:rPr sz="1200" spc="-10" dirty="0">
                <a:latin typeface="Times New Roman"/>
                <a:cs typeface="Times New Roman"/>
              </a:rPr>
              <a:t>atividades </a:t>
            </a:r>
            <a:r>
              <a:rPr sz="1200" spc="-5" dirty="0">
                <a:latin typeface="Times New Roman"/>
                <a:cs typeface="Times New Roman"/>
              </a:rPr>
              <a:t>afins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correlatas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sua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competência;</a:t>
            </a:r>
            <a:endParaRPr sz="1200">
              <a:latin typeface="Times New Roman"/>
              <a:cs typeface="Times New Roman"/>
            </a:endParaRPr>
          </a:p>
          <a:p>
            <a:pPr marL="491490" marR="10160" indent="-479425">
              <a:lnSpc>
                <a:spcPts val="1390"/>
              </a:lnSpc>
              <a:spcBef>
                <a:spcPts val="50"/>
              </a:spcBef>
              <a:buAutoNum type="romanUcPeriod" startAt="9"/>
              <a:tabLst>
                <a:tab pos="491490" algn="l"/>
                <a:tab pos="492125" algn="l"/>
              </a:tabLst>
            </a:pPr>
            <a:r>
              <a:rPr sz="1200" spc="-5" dirty="0">
                <a:latin typeface="Times New Roman"/>
                <a:cs typeface="Times New Roman"/>
              </a:rPr>
              <a:t>Controlar, supervisionar, </a:t>
            </a:r>
            <a:r>
              <a:rPr sz="1200" spc="-10" dirty="0">
                <a:latin typeface="Times New Roman"/>
                <a:cs typeface="Times New Roman"/>
              </a:rPr>
              <a:t>aplicar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orientar as atividades relacionadas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avaliação </a:t>
            </a:r>
            <a:r>
              <a:rPr sz="1200" dirty="0">
                <a:latin typeface="Times New Roman"/>
                <a:cs typeface="Times New Roman"/>
              </a:rPr>
              <a:t>de  </a:t>
            </a:r>
            <a:r>
              <a:rPr sz="1200" spc="-5" dirty="0">
                <a:latin typeface="Times New Roman"/>
                <a:cs typeface="Times New Roman"/>
              </a:rPr>
              <a:t>desempenho </a:t>
            </a:r>
            <a:r>
              <a:rPr sz="1200" dirty="0">
                <a:latin typeface="Times New Roman"/>
                <a:cs typeface="Times New Roman"/>
              </a:rPr>
              <a:t>e de </a:t>
            </a:r>
            <a:r>
              <a:rPr sz="1200" spc="-10" dirty="0">
                <a:latin typeface="Times New Roman"/>
                <a:cs typeface="Times New Roman"/>
              </a:rPr>
              <a:t>estágio </a:t>
            </a:r>
            <a:r>
              <a:rPr sz="1200" spc="-5" dirty="0">
                <a:latin typeface="Times New Roman"/>
                <a:cs typeface="Times New Roman"/>
              </a:rPr>
              <a:t>probatório </a:t>
            </a:r>
            <a:r>
              <a:rPr sz="1200" spc="5" dirty="0">
                <a:latin typeface="Times New Roman"/>
                <a:cs typeface="Times New Roman"/>
              </a:rPr>
              <a:t>dos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servidores;</a:t>
            </a:r>
            <a:endParaRPr sz="1200">
              <a:latin typeface="Times New Roman"/>
              <a:cs typeface="Times New Roman"/>
            </a:endParaRPr>
          </a:p>
          <a:p>
            <a:pPr marL="491490">
              <a:lnSpc>
                <a:spcPts val="1310"/>
              </a:lnSpc>
            </a:pPr>
            <a:r>
              <a:rPr sz="1200" spc="-5" dirty="0">
                <a:latin typeface="Times New Roman"/>
                <a:cs typeface="Times New Roman"/>
              </a:rPr>
              <a:t>Supervisionar as atividades relativas </a:t>
            </a:r>
            <a:r>
              <a:rPr sz="1200" dirty="0">
                <a:latin typeface="Times New Roman"/>
                <a:cs typeface="Times New Roman"/>
              </a:rPr>
              <a:t>à Coordenação de </a:t>
            </a:r>
            <a:r>
              <a:rPr sz="1200" spc="-5" dirty="0">
                <a:latin typeface="Times New Roman"/>
                <a:cs typeface="Times New Roman"/>
              </a:rPr>
              <a:t>Cadastro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Pagamento </a:t>
            </a:r>
            <a:r>
              <a:rPr sz="1200" dirty="0">
                <a:latin typeface="Times New Roman"/>
                <a:cs typeface="Times New Roman"/>
              </a:rPr>
              <a:t>de</a:t>
            </a:r>
            <a:endParaRPr sz="1200">
              <a:latin typeface="Times New Roman"/>
              <a:cs typeface="Times New Roman"/>
            </a:endParaRPr>
          </a:p>
          <a:p>
            <a:pPr marL="49149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Servidor;</a:t>
            </a:r>
            <a:endParaRPr sz="1200">
              <a:latin typeface="Times New Roman"/>
              <a:cs typeface="Times New Roman"/>
            </a:endParaRPr>
          </a:p>
          <a:p>
            <a:pPr marL="491490" marR="567055">
              <a:lnSpc>
                <a:spcPct val="958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Supervisionar as atividades relativas ao Setor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Desenvolvimento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servidor;  Supervisionar as atividades relativas ao Setor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Aposentadoria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Pensões;  Acompanhar as </a:t>
            </a:r>
            <a:r>
              <a:rPr sz="1200" dirty="0">
                <a:latin typeface="Times New Roman"/>
                <a:cs typeface="Times New Roman"/>
              </a:rPr>
              <a:t>ações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Setor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Atenção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Saúde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servidor;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35532" y="3145916"/>
            <a:ext cx="387350" cy="73596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indent="51435" algn="just">
              <a:lnSpc>
                <a:spcPct val="96200"/>
              </a:lnSpc>
              <a:spcBef>
                <a:spcPts val="155"/>
              </a:spcBef>
            </a:pPr>
            <a:r>
              <a:rPr sz="1200" spc="-5" dirty="0">
                <a:latin typeface="Times New Roman"/>
                <a:cs typeface="Times New Roman"/>
              </a:rPr>
              <a:t>XIV.  </a:t>
            </a:r>
            <a:r>
              <a:rPr sz="1200" spc="-10" dirty="0">
                <a:latin typeface="Times New Roman"/>
                <a:cs typeface="Times New Roman"/>
              </a:rPr>
              <a:t>XV.  </a:t>
            </a:r>
            <a:r>
              <a:rPr sz="1200" spc="-5" dirty="0">
                <a:latin typeface="Times New Roman"/>
                <a:cs typeface="Times New Roman"/>
              </a:rPr>
              <a:t>XVI.  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24127" y="3673602"/>
            <a:ext cx="5414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32180" algn="l"/>
                <a:tab pos="1151255" algn="l"/>
                <a:tab pos="1714500" algn="l"/>
                <a:tab pos="2482215" algn="l"/>
                <a:tab pos="3392804" algn="l"/>
                <a:tab pos="3691254" algn="l"/>
                <a:tab pos="4178300" algn="l"/>
                <a:tab pos="4473575" algn="l"/>
                <a:tab pos="5332730" algn="l"/>
              </a:tabLst>
            </a:pPr>
            <a:r>
              <a:rPr sz="1200" spc="-5" dirty="0">
                <a:latin typeface="Times New Roman"/>
                <a:cs typeface="Times New Roman"/>
              </a:rPr>
              <a:t>D</a:t>
            </a:r>
            <a:r>
              <a:rPr sz="1200" spc="-15" dirty="0">
                <a:latin typeface="Times New Roman"/>
                <a:cs typeface="Times New Roman"/>
              </a:rPr>
              <a:t>e</a:t>
            </a:r>
            <a:r>
              <a:rPr sz="1200" spc="-20" dirty="0">
                <a:latin typeface="Times New Roman"/>
                <a:cs typeface="Times New Roman"/>
              </a:rPr>
              <a:t>s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25" dirty="0">
                <a:latin typeface="Times New Roman"/>
                <a:cs typeface="Times New Roman"/>
              </a:rPr>
              <a:t>v</a:t>
            </a:r>
            <a:r>
              <a:rPr sz="1200" spc="45" dirty="0">
                <a:latin typeface="Times New Roman"/>
                <a:cs typeface="Times New Roman"/>
              </a:rPr>
              <a:t>o</a:t>
            </a:r>
            <a:r>
              <a:rPr sz="1200" spc="-25" dirty="0">
                <a:latin typeface="Times New Roman"/>
                <a:cs typeface="Times New Roman"/>
              </a:rPr>
              <a:t>lv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r	e	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20" dirty="0">
                <a:latin typeface="Times New Roman"/>
                <a:cs typeface="Times New Roman"/>
              </a:rPr>
              <a:t>p</a:t>
            </a:r>
            <a:r>
              <a:rPr sz="1200" spc="-25" dirty="0">
                <a:latin typeface="Times New Roman"/>
                <a:cs typeface="Times New Roman"/>
              </a:rPr>
              <a:t>li</a:t>
            </a:r>
            <a:r>
              <a:rPr sz="1200" spc="-5" dirty="0">
                <a:latin typeface="Times New Roman"/>
                <a:cs typeface="Times New Roman"/>
              </a:rPr>
              <a:t>ca</a:t>
            </a:r>
            <a:r>
              <a:rPr sz="1200" dirty="0">
                <a:latin typeface="Times New Roman"/>
                <a:cs typeface="Times New Roman"/>
              </a:rPr>
              <a:t>r	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v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d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d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5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	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-50" dirty="0">
                <a:latin typeface="Times New Roman"/>
                <a:cs typeface="Times New Roman"/>
              </a:rPr>
              <a:t>l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15" dirty="0">
                <a:latin typeface="Times New Roman"/>
                <a:cs typeface="Times New Roman"/>
              </a:rPr>
              <a:t>c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spc="45" dirty="0">
                <a:latin typeface="Times New Roman"/>
                <a:cs typeface="Times New Roman"/>
              </a:rPr>
              <a:t>o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20" dirty="0">
                <a:latin typeface="Times New Roman"/>
                <a:cs typeface="Times New Roman"/>
              </a:rPr>
              <a:t>d</a:t>
            </a:r>
            <a:r>
              <a:rPr sz="1200" spc="-5" dirty="0">
                <a:latin typeface="Times New Roman"/>
                <a:cs typeface="Times New Roman"/>
              </a:rPr>
              <a:t>as</a:t>
            </a:r>
            <a:r>
              <a:rPr sz="1200" dirty="0">
                <a:latin typeface="Times New Roman"/>
                <a:cs typeface="Times New Roman"/>
              </a:rPr>
              <a:t>	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o	p</a:t>
            </a:r>
            <a:r>
              <a:rPr sz="1200" spc="-50" dirty="0">
                <a:latin typeface="Times New Roman"/>
                <a:cs typeface="Times New Roman"/>
              </a:rPr>
              <a:t>l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dirty="0">
                <a:latin typeface="Times New Roman"/>
                <a:cs typeface="Times New Roman"/>
              </a:rPr>
              <a:t>o	de	</a:t>
            </a:r>
            <a:r>
              <a:rPr sz="1200" spc="-5" dirty="0">
                <a:latin typeface="Times New Roman"/>
                <a:cs typeface="Times New Roman"/>
              </a:rPr>
              <a:t>ca</a:t>
            </a: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15" dirty="0">
                <a:latin typeface="Times New Roman"/>
                <a:cs typeface="Times New Roman"/>
              </a:rPr>
              <a:t>c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açã</a:t>
            </a:r>
            <a:r>
              <a:rPr sz="1200" dirty="0">
                <a:latin typeface="Times New Roman"/>
                <a:cs typeface="Times New Roman"/>
              </a:rPr>
              <a:t>o	e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24127" y="3847338"/>
            <a:ext cx="20199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desenvolvimento dos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servidores;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3716" y="4024121"/>
            <a:ext cx="438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87348" y="4899151"/>
            <a:ext cx="3346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35532" y="5249671"/>
            <a:ext cx="3867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83716" y="5777229"/>
            <a:ext cx="438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7620" y="6127749"/>
            <a:ext cx="44513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26388" y="6478269"/>
            <a:ext cx="3924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XXV.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77620" y="6829170"/>
            <a:ext cx="444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25804" y="7179690"/>
            <a:ext cx="4965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XXVII.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73988" y="7530210"/>
            <a:ext cx="5480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77620" y="8054720"/>
            <a:ext cx="44513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26388" y="8405240"/>
            <a:ext cx="3924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XXX.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87348" y="4024121"/>
            <a:ext cx="5959475" cy="458978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549275" marR="12700" algn="just">
              <a:lnSpc>
                <a:spcPts val="1370"/>
              </a:lnSpc>
              <a:spcBef>
                <a:spcPts val="200"/>
              </a:spcBef>
            </a:pP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avaliação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10" dirty="0">
                <a:latin typeface="Times New Roman"/>
                <a:cs typeface="Times New Roman"/>
              </a:rPr>
              <a:t>concessão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adicional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insalubridade, periculosidade  </a:t>
            </a:r>
            <a:r>
              <a:rPr sz="1200" dirty="0">
                <a:latin typeface="Times New Roman"/>
                <a:cs typeface="Times New Roman"/>
              </a:rPr>
              <a:t>aos </a:t>
            </a:r>
            <a:r>
              <a:rPr sz="1200" spc="-5" dirty="0">
                <a:latin typeface="Times New Roman"/>
                <a:cs typeface="Times New Roman"/>
              </a:rPr>
              <a:t>servidores </a:t>
            </a:r>
            <a:r>
              <a:rPr sz="1200" dirty="0">
                <a:latin typeface="Times New Roman"/>
                <a:cs typeface="Times New Roman"/>
              </a:rPr>
              <a:t>expostos </a:t>
            </a:r>
            <a:r>
              <a:rPr sz="1200" spc="-5" dirty="0">
                <a:latin typeface="Times New Roman"/>
                <a:cs typeface="Times New Roman"/>
              </a:rPr>
              <a:t>aos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riscos;</a:t>
            </a:r>
            <a:endParaRPr sz="1200">
              <a:latin typeface="Times New Roman"/>
              <a:cs typeface="Times New Roman"/>
            </a:endParaRPr>
          </a:p>
          <a:p>
            <a:pPr marL="549275" indent="-537210" algn="just">
              <a:lnSpc>
                <a:spcPts val="1320"/>
              </a:lnSpc>
              <a:buAutoNum type="romanUcPeriod" startAt="19"/>
              <a:tabLst>
                <a:tab pos="549910" algn="l"/>
              </a:tabLst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prestações de </a:t>
            </a:r>
            <a:r>
              <a:rPr sz="1200" spc="-5" dirty="0">
                <a:latin typeface="Times New Roman"/>
                <a:cs typeface="Times New Roman"/>
              </a:rPr>
              <a:t>contas exigidas pelos </a:t>
            </a:r>
            <a:r>
              <a:rPr sz="1200" dirty="0">
                <a:latin typeface="Times New Roman"/>
                <a:cs typeface="Times New Roman"/>
              </a:rPr>
              <a:t>órgãos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Competentes;</a:t>
            </a:r>
            <a:endParaRPr sz="1200">
              <a:latin typeface="Times New Roman"/>
              <a:cs typeface="Times New Roman"/>
            </a:endParaRPr>
          </a:p>
          <a:p>
            <a:pPr marL="549275" marR="9525" indent="-488315" algn="just">
              <a:lnSpc>
                <a:spcPts val="1390"/>
              </a:lnSpc>
              <a:spcBef>
                <a:spcPts val="55"/>
              </a:spcBef>
              <a:buAutoNum type="romanUcPeriod" startAt="19"/>
              <a:tabLst>
                <a:tab pos="549910" algn="l"/>
              </a:tabLst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frequência, </a:t>
            </a:r>
            <a:r>
              <a:rPr sz="1200" spc="-10" dirty="0">
                <a:latin typeface="Times New Roman"/>
                <a:cs typeface="Times New Roman"/>
              </a:rPr>
              <a:t>avaliar </a:t>
            </a:r>
            <a:r>
              <a:rPr sz="1200" spc="-5" dirty="0">
                <a:latin typeface="Times New Roman"/>
                <a:cs typeface="Times New Roman"/>
              </a:rPr>
              <a:t>as atividades </a:t>
            </a:r>
            <a:r>
              <a:rPr sz="1200" dirty="0">
                <a:latin typeface="Times New Roman"/>
                <a:cs typeface="Times New Roman"/>
              </a:rPr>
              <a:t>realizadas, elaborar e </a:t>
            </a:r>
            <a:r>
              <a:rPr sz="1200" spc="-5" dirty="0">
                <a:latin typeface="Times New Roman"/>
                <a:cs typeface="Times New Roman"/>
              </a:rPr>
              <a:t>aprovar </a:t>
            </a:r>
            <a:r>
              <a:rPr sz="1200" dirty="0">
                <a:latin typeface="Times New Roman"/>
                <a:cs typeface="Times New Roman"/>
              </a:rPr>
              <a:t>o  </a:t>
            </a:r>
            <a:r>
              <a:rPr sz="1200" spc="-10" dirty="0">
                <a:latin typeface="Times New Roman"/>
                <a:cs typeface="Times New Roman"/>
              </a:rPr>
              <a:t>plano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férias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servidores </a:t>
            </a:r>
            <a:r>
              <a:rPr sz="1200" dirty="0">
                <a:latin typeface="Times New Roman"/>
                <a:cs typeface="Times New Roman"/>
              </a:rPr>
              <a:t>lotados </a:t>
            </a:r>
            <a:r>
              <a:rPr sz="1200" spc="-15" dirty="0">
                <a:latin typeface="Times New Roman"/>
                <a:cs typeface="Times New Roman"/>
              </a:rPr>
              <a:t>na </a:t>
            </a:r>
            <a:r>
              <a:rPr sz="1200" spc="-10" dirty="0">
                <a:latin typeface="Times New Roman"/>
                <a:cs typeface="Times New Roman"/>
              </a:rPr>
              <a:t>Gestão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Pessoas;</a:t>
            </a:r>
            <a:endParaRPr sz="1200">
              <a:latin typeface="Times New Roman"/>
              <a:cs typeface="Times New Roman"/>
            </a:endParaRPr>
          </a:p>
          <a:p>
            <a:pPr marL="549275" algn="just">
              <a:lnSpc>
                <a:spcPts val="1310"/>
              </a:lnSpc>
            </a:pPr>
            <a:r>
              <a:rPr sz="1200" spc="-10" dirty="0">
                <a:latin typeface="Times New Roman"/>
                <a:cs typeface="Times New Roman"/>
              </a:rPr>
              <a:t>Atender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comunidade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órgão,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um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modo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geral,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nos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assuntos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relacionados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</a:t>
            </a:r>
            <a:endParaRPr sz="1200">
              <a:latin typeface="Times New Roman"/>
              <a:cs typeface="Times New Roman"/>
            </a:endParaRPr>
          </a:p>
          <a:p>
            <a:pPr marL="549275" algn="just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cadastro, </a:t>
            </a:r>
            <a:r>
              <a:rPr sz="1200" spc="-5" dirty="0">
                <a:latin typeface="Times New Roman"/>
                <a:cs typeface="Times New Roman"/>
              </a:rPr>
              <a:t>pagamento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legislação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pessoal;</a:t>
            </a:r>
            <a:endParaRPr sz="1200">
              <a:latin typeface="Times New Roman"/>
              <a:cs typeface="Times New Roman"/>
            </a:endParaRPr>
          </a:p>
          <a:p>
            <a:pPr marL="549275" marR="8255" algn="just">
              <a:lnSpc>
                <a:spcPct val="958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5" dirty="0">
                <a:latin typeface="Times New Roman"/>
                <a:cs typeface="Times New Roman"/>
              </a:rPr>
              <a:t>contato </a:t>
            </a:r>
            <a:r>
              <a:rPr sz="1200" dirty="0">
                <a:latin typeface="Times New Roman"/>
                <a:cs typeface="Times New Roman"/>
              </a:rPr>
              <a:t>entre a </a:t>
            </a:r>
            <a:r>
              <a:rPr sz="1200" spc="-10" dirty="0">
                <a:latin typeface="Times New Roman"/>
                <a:cs typeface="Times New Roman"/>
              </a:rPr>
              <a:t>comunidade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respectivo </a:t>
            </a:r>
            <a:r>
              <a:rPr sz="1200" spc="-10" dirty="0">
                <a:latin typeface="Times New Roman"/>
                <a:cs typeface="Times New Roman"/>
              </a:rPr>
              <a:t>Campus </a:t>
            </a:r>
            <a:r>
              <a:rPr sz="1200" dirty="0">
                <a:latin typeface="Times New Roman"/>
                <a:cs typeface="Times New Roman"/>
              </a:rPr>
              <a:t>e à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Gestão 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Pessoas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Reitoria, </a:t>
            </a:r>
            <a:r>
              <a:rPr sz="1200" spc="-15" dirty="0">
                <a:latin typeface="Times New Roman"/>
                <a:cs typeface="Times New Roman"/>
              </a:rPr>
              <a:t>nas </a:t>
            </a:r>
            <a:r>
              <a:rPr sz="1200" dirty="0">
                <a:latin typeface="Times New Roman"/>
                <a:cs typeface="Times New Roman"/>
              </a:rPr>
              <a:t>questões </a:t>
            </a:r>
            <a:r>
              <a:rPr sz="1200" spc="-5" dirty="0">
                <a:latin typeface="Times New Roman"/>
                <a:cs typeface="Times New Roman"/>
              </a:rPr>
              <a:t>relacionadas ao cadastro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pagamento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dirty="0">
                <a:latin typeface="Times New Roman"/>
                <a:cs typeface="Times New Roman"/>
              </a:rPr>
              <a:t>que  </a:t>
            </a:r>
            <a:r>
              <a:rPr sz="1200" spc="-5" dirty="0">
                <a:latin typeface="Times New Roman"/>
                <a:cs typeface="Times New Roman"/>
              </a:rPr>
              <a:t>concerne ao </a:t>
            </a:r>
            <a:r>
              <a:rPr sz="1200" spc="-10" dirty="0">
                <a:latin typeface="Times New Roman"/>
                <a:cs typeface="Times New Roman"/>
              </a:rPr>
              <a:t>sistema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SIAPE;</a:t>
            </a:r>
            <a:endParaRPr sz="1200">
              <a:latin typeface="Times New Roman"/>
              <a:cs typeface="Times New Roman"/>
            </a:endParaRPr>
          </a:p>
          <a:p>
            <a:pPr marL="549275" marR="10795">
              <a:lnSpc>
                <a:spcPts val="1370"/>
              </a:lnSpc>
              <a:spcBef>
                <a:spcPts val="55"/>
              </a:spcBef>
            </a:pPr>
            <a:r>
              <a:rPr sz="1200" spc="-5" dirty="0">
                <a:latin typeface="Times New Roman"/>
                <a:cs typeface="Times New Roman"/>
              </a:rPr>
              <a:t>Orientar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servidores (tanto </a:t>
            </a:r>
            <a:r>
              <a:rPr sz="1200" spc="-10" dirty="0">
                <a:latin typeface="Times New Roman"/>
                <a:cs typeface="Times New Roman"/>
              </a:rPr>
              <a:t>internos como </a:t>
            </a:r>
            <a:r>
              <a:rPr sz="1200" dirty="0">
                <a:latin typeface="Times New Roman"/>
                <a:cs typeface="Times New Roman"/>
              </a:rPr>
              <a:t>externos) </a:t>
            </a:r>
            <a:r>
              <a:rPr sz="1200" spc="-5" dirty="0">
                <a:latin typeface="Times New Roman"/>
                <a:cs typeface="Times New Roman"/>
              </a:rPr>
              <a:t>nos trâmites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processos  administrativos </a:t>
            </a:r>
            <a:r>
              <a:rPr sz="1200" dirty="0">
                <a:latin typeface="Times New Roman"/>
                <a:cs typeface="Times New Roman"/>
              </a:rPr>
              <a:t>que </a:t>
            </a:r>
            <a:r>
              <a:rPr sz="1200" spc="-5" dirty="0">
                <a:latin typeface="Times New Roman"/>
                <a:cs typeface="Times New Roman"/>
              </a:rPr>
              <a:t>envolvam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Gestão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Pessoas;</a:t>
            </a:r>
            <a:endParaRPr sz="1200">
              <a:latin typeface="Times New Roman"/>
              <a:cs typeface="Times New Roman"/>
            </a:endParaRPr>
          </a:p>
          <a:p>
            <a:pPr marL="549275" marR="12700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Apresentar </a:t>
            </a:r>
            <a:r>
              <a:rPr sz="1200" spc="-10" dirty="0">
                <a:latin typeface="Times New Roman"/>
                <a:cs typeface="Times New Roman"/>
              </a:rPr>
              <a:t>relatórios </a:t>
            </a:r>
            <a:r>
              <a:rPr sz="1200" dirty="0">
                <a:latin typeface="Times New Roman"/>
                <a:cs typeface="Times New Roman"/>
              </a:rPr>
              <a:t>e prestar </a:t>
            </a:r>
            <a:r>
              <a:rPr sz="1200" spc="-10" dirty="0">
                <a:latin typeface="Times New Roman"/>
                <a:cs typeface="Times New Roman"/>
              </a:rPr>
              <a:t>informações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Diretoria </a:t>
            </a:r>
            <a:r>
              <a:rPr sz="1200" dirty="0">
                <a:latin typeface="Times New Roman"/>
                <a:cs typeface="Times New Roman"/>
              </a:rPr>
              <a:t>de Gestão de </a:t>
            </a:r>
            <a:r>
              <a:rPr sz="1200" spc="-5" dirty="0">
                <a:latin typeface="Times New Roman"/>
                <a:cs typeface="Times New Roman"/>
              </a:rPr>
              <a:t>Pessoas </a:t>
            </a:r>
            <a:r>
              <a:rPr sz="1200" spc="-15" dirty="0">
                <a:latin typeface="Times New Roman"/>
                <a:cs typeface="Times New Roman"/>
              </a:rPr>
              <a:t>do  </a:t>
            </a:r>
            <a:r>
              <a:rPr sz="1200" spc="-5" dirty="0">
                <a:latin typeface="Times New Roman"/>
                <a:cs typeface="Times New Roman"/>
              </a:rPr>
              <a:t>Campus, quando </a:t>
            </a:r>
            <a:r>
              <a:rPr sz="1200" dirty="0">
                <a:latin typeface="Times New Roman"/>
                <a:cs typeface="Times New Roman"/>
              </a:rPr>
              <a:t>forem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solicitados;</a:t>
            </a:r>
            <a:endParaRPr sz="1200">
              <a:latin typeface="Times New Roman"/>
              <a:cs typeface="Times New Roman"/>
            </a:endParaRPr>
          </a:p>
          <a:p>
            <a:pPr marL="549275" marR="18415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Executar </a:t>
            </a:r>
            <a:r>
              <a:rPr sz="1200" dirty="0">
                <a:latin typeface="Times New Roman"/>
                <a:cs typeface="Times New Roman"/>
              </a:rPr>
              <a:t>outras </a:t>
            </a:r>
            <a:r>
              <a:rPr sz="1200" spc="-5" dirty="0">
                <a:latin typeface="Times New Roman"/>
                <a:cs typeface="Times New Roman"/>
              </a:rPr>
              <a:t>funções que, por </a:t>
            </a:r>
            <a:r>
              <a:rPr sz="1200" spc="-10" dirty="0">
                <a:latin typeface="Times New Roman"/>
                <a:cs typeface="Times New Roman"/>
              </a:rPr>
              <a:t>sua </a:t>
            </a:r>
            <a:r>
              <a:rPr sz="1200" spc="-5" dirty="0">
                <a:latin typeface="Times New Roman"/>
                <a:cs typeface="Times New Roman"/>
              </a:rPr>
              <a:t>natureza,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estejam afetas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20" dirty="0">
                <a:latin typeface="Times New Roman"/>
                <a:cs typeface="Times New Roman"/>
              </a:rPr>
              <a:t>lhe </a:t>
            </a:r>
            <a:r>
              <a:rPr sz="1200" dirty="0">
                <a:latin typeface="Times New Roman"/>
                <a:cs typeface="Times New Roman"/>
              </a:rPr>
              <a:t>tenham </a:t>
            </a:r>
            <a:r>
              <a:rPr sz="1200" spc="-5" dirty="0">
                <a:latin typeface="Times New Roman"/>
                <a:cs typeface="Times New Roman"/>
              </a:rPr>
              <a:t>sido  atribuídas.</a:t>
            </a:r>
            <a:endParaRPr sz="1200">
              <a:latin typeface="Times New Roman"/>
              <a:cs typeface="Times New Roman"/>
            </a:endParaRPr>
          </a:p>
          <a:p>
            <a:pPr marL="549275" marR="5080">
              <a:lnSpc>
                <a:spcPts val="137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Responsabilizar-se </a:t>
            </a:r>
            <a:r>
              <a:rPr sz="1200" spc="-10" dirty="0">
                <a:latin typeface="Times New Roman"/>
                <a:cs typeface="Times New Roman"/>
              </a:rPr>
              <a:t>pela </a:t>
            </a:r>
            <a:r>
              <a:rPr sz="1200" spc="-5" dirty="0">
                <a:latin typeface="Times New Roman"/>
                <a:cs typeface="Times New Roman"/>
              </a:rPr>
              <a:t>elaboração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fornecimento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documentos </a:t>
            </a:r>
            <a:r>
              <a:rPr sz="1200" dirty="0">
                <a:latin typeface="Times New Roman"/>
                <a:cs typeface="Times New Roman"/>
              </a:rPr>
              <a:t>e relatórios para  </a:t>
            </a:r>
            <a:r>
              <a:rPr sz="1200" spc="-5" dirty="0">
                <a:latin typeface="Times New Roman"/>
                <a:cs typeface="Times New Roman"/>
              </a:rPr>
              <a:t>subsidiar decisões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gerenciais;</a:t>
            </a:r>
            <a:endParaRPr sz="1200">
              <a:latin typeface="Times New Roman"/>
              <a:cs typeface="Times New Roman"/>
            </a:endParaRPr>
          </a:p>
          <a:p>
            <a:pPr marL="549275" marR="16510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Responsabilizar-se </a:t>
            </a:r>
            <a:r>
              <a:rPr sz="1200" spc="-10" dirty="0">
                <a:latin typeface="Times New Roman"/>
                <a:cs typeface="Times New Roman"/>
              </a:rPr>
              <a:t>pelo </a:t>
            </a:r>
            <a:r>
              <a:rPr sz="1200" spc="-5" dirty="0">
                <a:latin typeface="Times New Roman"/>
                <a:cs typeface="Times New Roman"/>
              </a:rPr>
              <a:t>atendimento das demandas administrativas, </a:t>
            </a:r>
            <a:r>
              <a:rPr sz="1200" spc="-10" dirty="0">
                <a:latin typeface="Times New Roman"/>
                <a:cs typeface="Times New Roman"/>
              </a:rPr>
              <a:t>judiciais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oriundas 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dirty="0">
                <a:latin typeface="Times New Roman"/>
                <a:cs typeface="Times New Roman"/>
              </a:rPr>
              <a:t>órgãos </a:t>
            </a:r>
            <a:r>
              <a:rPr sz="1200" spc="-5" dirty="0">
                <a:latin typeface="Times New Roman"/>
                <a:cs typeface="Times New Roman"/>
              </a:rPr>
              <a:t>fiscalizadores, resultantes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auditorias,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assuntos de </a:t>
            </a:r>
            <a:r>
              <a:rPr sz="1200" spc="-10" dirty="0">
                <a:latin typeface="Times New Roman"/>
                <a:cs typeface="Times New Roman"/>
              </a:rPr>
              <a:t>gestão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pessoas;</a:t>
            </a:r>
            <a:endParaRPr sz="1200">
              <a:latin typeface="Times New Roman"/>
              <a:cs typeface="Times New Roman"/>
            </a:endParaRPr>
          </a:p>
          <a:p>
            <a:pPr marL="549275" marR="11430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Colaborar nos estudos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dimensionamento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10" dirty="0">
                <a:latin typeface="Times New Roman"/>
                <a:cs typeface="Times New Roman"/>
              </a:rPr>
              <a:t>força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trabalho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adequação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lotação 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servidores, propondo </a:t>
            </a:r>
            <a:r>
              <a:rPr sz="1200" spc="-10" dirty="0">
                <a:latin typeface="Times New Roman"/>
                <a:cs typeface="Times New Roman"/>
              </a:rPr>
              <a:t>diretrizes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processos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provimento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cargos,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remoção</a:t>
            </a:r>
            <a:endParaRPr sz="1200">
              <a:latin typeface="Times New Roman"/>
              <a:cs typeface="Times New Roman"/>
            </a:endParaRPr>
          </a:p>
          <a:p>
            <a:pPr marL="549275">
              <a:lnSpc>
                <a:spcPts val="1320"/>
              </a:lnSpc>
            </a:pP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redistribuição;</a:t>
            </a:r>
            <a:endParaRPr sz="1200">
              <a:latin typeface="Times New Roman"/>
              <a:cs typeface="Times New Roman"/>
            </a:endParaRPr>
          </a:p>
          <a:p>
            <a:pPr marL="549275" marR="16510">
              <a:lnSpc>
                <a:spcPct val="958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Responsabilizar-se </a:t>
            </a:r>
            <a:r>
              <a:rPr sz="1200" spc="-10" dirty="0">
                <a:latin typeface="Times New Roman"/>
                <a:cs typeface="Times New Roman"/>
              </a:rPr>
              <a:t>pelo </a:t>
            </a:r>
            <a:r>
              <a:rPr sz="1200" spc="-5" dirty="0">
                <a:latin typeface="Times New Roman"/>
                <a:cs typeface="Times New Roman"/>
              </a:rPr>
              <a:t>atendimento das demandas administrativas, </a:t>
            </a:r>
            <a:r>
              <a:rPr sz="1200" spc="-10" dirty="0">
                <a:latin typeface="Times New Roman"/>
                <a:cs typeface="Times New Roman"/>
              </a:rPr>
              <a:t>judiciais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oriundas 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dirty="0">
                <a:latin typeface="Times New Roman"/>
                <a:cs typeface="Times New Roman"/>
              </a:rPr>
              <a:t>órgãos </a:t>
            </a:r>
            <a:r>
              <a:rPr sz="1200" spc="-5" dirty="0">
                <a:latin typeface="Times New Roman"/>
                <a:cs typeface="Times New Roman"/>
              </a:rPr>
              <a:t>fiscalizadores, resultantes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auditorias,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assuntos de </a:t>
            </a:r>
            <a:r>
              <a:rPr sz="1200" spc="-10" dirty="0">
                <a:latin typeface="Times New Roman"/>
                <a:cs typeface="Times New Roman"/>
              </a:rPr>
              <a:t>gestão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pessoas;  Realizar </a:t>
            </a:r>
            <a:r>
              <a:rPr sz="1200" dirty="0">
                <a:latin typeface="Times New Roman"/>
                <a:cs typeface="Times New Roman"/>
              </a:rPr>
              <a:t>outras </a:t>
            </a:r>
            <a:r>
              <a:rPr sz="1200" spc="-10" dirty="0">
                <a:latin typeface="Times New Roman"/>
                <a:cs typeface="Times New Roman"/>
              </a:rPr>
              <a:t>atividades </a:t>
            </a:r>
            <a:r>
              <a:rPr sz="1200" spc="-5" dirty="0">
                <a:latin typeface="Times New Roman"/>
                <a:cs typeface="Times New Roman"/>
              </a:rPr>
              <a:t>afins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correlatas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sua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competência.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66596" y="8853296"/>
            <a:ext cx="5872480" cy="82740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420"/>
              </a:lnSpc>
              <a:spcBef>
                <a:spcPts val="160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pc="-5" smtClean="0">
                <a:latin typeface="Times New Roman"/>
                <a:cs typeface="Times New Roman"/>
              </a:rPr>
              <a:t>1</a:t>
            </a:r>
            <a:r>
              <a:rPr lang="pt-BR" sz="1200" b="1" spc="-5" dirty="0" smtClean="0">
                <a:latin typeface="Times New Roman"/>
                <a:cs typeface="Times New Roman"/>
              </a:rPr>
              <a:t>2</a:t>
            </a:r>
            <a:r>
              <a:rPr sz="1200" b="1" spc="-5" smtClean="0">
                <a:latin typeface="Times New Roman"/>
                <a:cs typeface="Times New Roman"/>
              </a:rPr>
              <a:t>º</a:t>
            </a:r>
            <a:r>
              <a:rPr sz="1200" b="1" spc="-5" dirty="0">
                <a:latin typeface="Times New Roman"/>
                <a:cs typeface="Times New Roman"/>
              </a:rPr>
              <a:t>. Competem </a:t>
            </a:r>
            <a:r>
              <a:rPr sz="1200" b="1" dirty="0">
                <a:latin typeface="Times New Roman"/>
                <a:cs typeface="Times New Roman"/>
              </a:rPr>
              <a:t>à </a:t>
            </a:r>
            <a:r>
              <a:rPr sz="1200" b="1" spc="-5" dirty="0">
                <a:latin typeface="Times New Roman"/>
                <a:cs typeface="Times New Roman"/>
              </a:rPr>
              <a:t>Coordenação de </a:t>
            </a:r>
            <a:r>
              <a:rPr sz="1200" b="1" spc="-10" dirty="0">
                <a:latin typeface="Times New Roman"/>
                <a:cs typeface="Times New Roman"/>
              </a:rPr>
              <a:t>Cadastro </a:t>
            </a:r>
            <a:r>
              <a:rPr sz="1200" b="1" dirty="0">
                <a:latin typeface="Times New Roman"/>
                <a:cs typeface="Times New Roman"/>
              </a:rPr>
              <a:t>e </a:t>
            </a:r>
            <a:r>
              <a:rPr sz="1200" b="1" spc="-5" dirty="0">
                <a:latin typeface="Times New Roman"/>
                <a:cs typeface="Times New Roman"/>
              </a:rPr>
              <a:t>Pagamento de Servidor as seguintes  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283845" algn="l"/>
              </a:tabLst>
            </a:pPr>
            <a:r>
              <a:rPr sz="1200" dirty="0">
                <a:latin typeface="Times New Roman"/>
                <a:cs typeface="Times New Roman"/>
              </a:rPr>
              <a:t>I.	</a:t>
            </a:r>
            <a:r>
              <a:rPr sz="1200" spc="-5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avaliar </a:t>
            </a:r>
            <a:r>
              <a:rPr sz="1200" spc="-5" dirty="0">
                <a:latin typeface="Times New Roman"/>
                <a:cs typeface="Times New Roman"/>
              </a:rPr>
              <a:t>as atividades relativas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admissão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desligamento </a:t>
            </a:r>
            <a:r>
              <a:rPr sz="1200" spc="-15" dirty="0">
                <a:latin typeface="Times New Roman"/>
                <a:cs typeface="Times New Roman"/>
              </a:rPr>
              <a:t>do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servidor;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8100" y="2094102"/>
            <a:ext cx="276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6284" y="2972180"/>
            <a:ext cx="328295" cy="38227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13030" marR="5080" indent="-100965">
              <a:lnSpc>
                <a:spcPts val="1370"/>
              </a:lnSpc>
              <a:spcBef>
                <a:spcPts val="200"/>
              </a:spcBef>
            </a:pP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6556" y="4374641"/>
            <a:ext cx="438150" cy="90995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100330" algn="just">
              <a:lnSpc>
                <a:spcPct val="95900"/>
              </a:lnSpc>
              <a:spcBef>
                <a:spcPts val="160"/>
              </a:spcBef>
            </a:pPr>
            <a:r>
              <a:rPr sz="1200" spc="-5" dirty="0">
                <a:latin typeface="Times New Roman"/>
                <a:cs typeface="Times New Roman"/>
              </a:rPr>
              <a:t>XIV.  </a:t>
            </a:r>
            <a:r>
              <a:rPr sz="1200" spc="-10" dirty="0">
                <a:latin typeface="Times New Roman"/>
                <a:cs typeface="Times New Roman"/>
              </a:rPr>
              <a:t>XV.  </a:t>
            </a:r>
            <a:r>
              <a:rPr sz="1200" spc="-5" dirty="0">
                <a:latin typeface="Times New Roman"/>
                <a:cs typeface="Times New Roman"/>
              </a:rPr>
              <a:t>XVI.  </a:t>
            </a:r>
            <a:r>
              <a:rPr sz="1200" dirty="0">
                <a:latin typeface="Times New Roman"/>
                <a:cs typeface="Times New Roman"/>
              </a:rPr>
              <a:t>XVII.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V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6284" y="691641"/>
            <a:ext cx="6094095" cy="459295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494030" marR="5080" indent="-320675">
              <a:lnSpc>
                <a:spcPts val="1390"/>
              </a:lnSpc>
              <a:spcBef>
                <a:spcPts val="185"/>
              </a:spcBef>
              <a:buAutoNum type="romanUcPeriod" startAt="2"/>
              <a:tabLst>
                <a:tab pos="494030" algn="l"/>
                <a:tab pos="494665" algn="l"/>
              </a:tabLst>
            </a:pPr>
            <a:r>
              <a:rPr sz="1200" spc="-5" dirty="0">
                <a:latin typeface="Times New Roman"/>
                <a:cs typeface="Times New Roman"/>
              </a:rPr>
              <a:t>Analisar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despachar </a:t>
            </a:r>
            <a:r>
              <a:rPr sz="1200" dirty="0">
                <a:latin typeface="Times New Roman"/>
                <a:cs typeface="Times New Roman"/>
              </a:rPr>
              <a:t>processos </a:t>
            </a:r>
            <a:r>
              <a:rPr sz="1200" spc="-5" dirty="0">
                <a:latin typeface="Times New Roman"/>
                <a:cs typeface="Times New Roman"/>
              </a:rPr>
              <a:t>referentes </a:t>
            </a:r>
            <a:r>
              <a:rPr sz="1200" dirty="0">
                <a:latin typeface="Times New Roman"/>
                <a:cs typeface="Times New Roman"/>
              </a:rPr>
              <a:t>à remoção, </a:t>
            </a:r>
            <a:r>
              <a:rPr sz="1200" spc="-5" dirty="0">
                <a:latin typeface="Times New Roman"/>
                <a:cs typeface="Times New Roman"/>
              </a:rPr>
              <a:t>redistribuição, readaptação </a:t>
            </a:r>
            <a:r>
              <a:rPr sz="1200" spc="-10" dirty="0">
                <a:latin typeface="Times New Roman"/>
                <a:cs typeface="Times New Roman"/>
              </a:rPr>
              <a:t>junto </a:t>
            </a:r>
            <a:r>
              <a:rPr sz="1200" dirty="0">
                <a:latin typeface="Times New Roman"/>
                <a:cs typeface="Times New Roman"/>
              </a:rPr>
              <a:t>à  </a:t>
            </a:r>
            <a:r>
              <a:rPr sz="1200" spc="-5" dirty="0">
                <a:latin typeface="Times New Roman"/>
                <a:cs typeface="Times New Roman"/>
              </a:rPr>
              <a:t>DGEPS;</a:t>
            </a:r>
            <a:endParaRPr sz="1200">
              <a:latin typeface="Times New Roman"/>
              <a:cs typeface="Times New Roman"/>
            </a:endParaRPr>
          </a:p>
          <a:p>
            <a:pPr marL="494030" indent="-372745">
              <a:lnSpc>
                <a:spcPts val="1310"/>
              </a:lnSpc>
              <a:buAutoNum type="romanUcPeriod" startAt="2"/>
              <a:tabLst>
                <a:tab pos="494030" algn="l"/>
                <a:tab pos="494665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Elaborar, </a:t>
            </a:r>
            <a:r>
              <a:rPr sz="1200" spc="-10" dirty="0">
                <a:latin typeface="Times New Roman"/>
                <a:cs typeface="Times New Roman"/>
              </a:rPr>
              <a:t>modernizar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gerenciar </a:t>
            </a:r>
            <a:r>
              <a:rPr sz="1200" dirty="0">
                <a:latin typeface="Times New Roman"/>
                <a:cs typeface="Times New Roman"/>
              </a:rPr>
              <a:t>ações de </a:t>
            </a:r>
            <a:r>
              <a:rPr sz="1200" spc="-5" dirty="0">
                <a:latin typeface="Times New Roman"/>
                <a:cs typeface="Times New Roman"/>
              </a:rPr>
              <a:t>registro,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movimentação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pessoal;</a:t>
            </a:r>
            <a:endParaRPr sz="1200">
              <a:latin typeface="Times New Roman"/>
              <a:cs typeface="Times New Roman"/>
            </a:endParaRPr>
          </a:p>
          <a:p>
            <a:pPr marL="494030" marR="18415" indent="-381635">
              <a:lnSpc>
                <a:spcPts val="1370"/>
              </a:lnSpc>
              <a:spcBef>
                <a:spcPts val="80"/>
              </a:spcBef>
              <a:buAutoNum type="romanUcPeriod" startAt="2"/>
              <a:tabLst>
                <a:tab pos="494030" algn="l"/>
                <a:tab pos="494665" algn="l"/>
              </a:tabLst>
            </a:pPr>
            <a:r>
              <a:rPr sz="1200" spc="-5" dirty="0">
                <a:latin typeface="Times New Roman"/>
                <a:cs typeface="Times New Roman"/>
              </a:rPr>
              <a:t>Organizar, controlar, </a:t>
            </a:r>
            <a:r>
              <a:rPr sz="1200" spc="-10" dirty="0">
                <a:latin typeface="Times New Roman"/>
                <a:cs typeface="Times New Roman"/>
              </a:rPr>
              <a:t>conservar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manter </a:t>
            </a:r>
            <a:r>
              <a:rPr sz="1200" spc="-5" dirty="0">
                <a:latin typeface="Times New Roman"/>
                <a:cs typeface="Times New Roman"/>
              </a:rPr>
              <a:t>atualizados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registros, arquivos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documentos  </a:t>
            </a:r>
            <a:r>
              <a:rPr sz="1200" dirty="0">
                <a:latin typeface="Times New Roman"/>
                <a:cs typeface="Times New Roman"/>
              </a:rPr>
              <a:t>e dados </a:t>
            </a:r>
            <a:r>
              <a:rPr sz="1200" spc="-10" dirty="0">
                <a:latin typeface="Times New Roman"/>
                <a:cs typeface="Times New Roman"/>
              </a:rPr>
              <a:t>cadastrais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servidores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ativos;</a:t>
            </a:r>
            <a:endParaRPr sz="1200">
              <a:latin typeface="Times New Roman"/>
              <a:cs typeface="Times New Roman"/>
            </a:endParaRPr>
          </a:p>
          <a:p>
            <a:pPr marL="494030" indent="-329565">
              <a:lnSpc>
                <a:spcPts val="1325"/>
              </a:lnSpc>
              <a:buAutoNum type="romanUcPeriod" startAt="2"/>
              <a:tabLst>
                <a:tab pos="494030" algn="l"/>
                <a:tab pos="494665" algn="l"/>
              </a:tabLst>
            </a:pPr>
            <a:r>
              <a:rPr sz="1200" spc="-5" dirty="0">
                <a:latin typeface="Times New Roman"/>
                <a:cs typeface="Times New Roman"/>
              </a:rPr>
              <a:t>Elaborar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fazer </a:t>
            </a:r>
            <a:r>
              <a:rPr sz="1200" spc="-5" dirty="0">
                <a:latin typeface="Times New Roman"/>
                <a:cs typeface="Times New Roman"/>
              </a:rPr>
              <a:t>publicar </a:t>
            </a:r>
            <a:r>
              <a:rPr sz="1200" spc="5" dirty="0">
                <a:latin typeface="Times New Roman"/>
                <a:cs typeface="Times New Roman"/>
              </a:rPr>
              <a:t>atos </a:t>
            </a:r>
            <a:r>
              <a:rPr sz="1200" spc="-5" dirty="0">
                <a:latin typeface="Times New Roman"/>
                <a:cs typeface="Times New Roman"/>
              </a:rPr>
              <a:t>administrativos relativos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situação funcional </a:t>
            </a:r>
            <a:r>
              <a:rPr sz="1200" spc="5" dirty="0">
                <a:latin typeface="Times New Roman"/>
                <a:cs typeface="Times New Roman"/>
              </a:rPr>
              <a:t>dos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servidores;</a:t>
            </a:r>
            <a:endParaRPr sz="1200">
              <a:latin typeface="Times New Roman"/>
              <a:cs typeface="Times New Roman"/>
            </a:endParaRPr>
          </a:p>
          <a:p>
            <a:pPr marL="494030" marR="12065" indent="-381635">
              <a:lnSpc>
                <a:spcPts val="1390"/>
              </a:lnSpc>
              <a:spcBef>
                <a:spcPts val="55"/>
              </a:spcBef>
              <a:buAutoNum type="romanUcPeriod" startAt="2"/>
              <a:tabLst>
                <a:tab pos="494030" algn="l"/>
                <a:tab pos="494665" algn="l"/>
              </a:tabLst>
            </a:pPr>
            <a:r>
              <a:rPr sz="1200" spc="-5" dirty="0">
                <a:latin typeface="Times New Roman"/>
                <a:cs typeface="Times New Roman"/>
              </a:rPr>
              <a:t>Auxiliar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cadastro </a:t>
            </a:r>
            <a:r>
              <a:rPr sz="1200" spc="-15" dirty="0">
                <a:latin typeface="Times New Roman"/>
                <a:cs typeface="Times New Roman"/>
              </a:rPr>
              <a:t>do </a:t>
            </a:r>
            <a:r>
              <a:rPr sz="1200" spc="-10" dirty="0">
                <a:latin typeface="Times New Roman"/>
                <a:cs typeface="Times New Roman"/>
              </a:rPr>
              <a:t>SIGAC, </a:t>
            </a:r>
            <a:r>
              <a:rPr sz="1200" spc="-5" dirty="0">
                <a:latin typeface="Times New Roman"/>
                <a:cs typeface="Times New Roman"/>
              </a:rPr>
              <a:t>bem como </a:t>
            </a:r>
            <a:r>
              <a:rPr sz="1200" spc="-10" dirty="0">
                <a:latin typeface="Times New Roman"/>
                <a:cs typeface="Times New Roman"/>
              </a:rPr>
              <a:t>desbloqueio </a:t>
            </a:r>
            <a:r>
              <a:rPr sz="1200" dirty="0">
                <a:latin typeface="Times New Roman"/>
                <a:cs typeface="Times New Roman"/>
              </a:rPr>
              <a:t>e outros </a:t>
            </a:r>
            <a:r>
              <a:rPr sz="1200" spc="-10" dirty="0">
                <a:latin typeface="Times New Roman"/>
                <a:cs typeface="Times New Roman"/>
              </a:rPr>
              <a:t>serviços </a:t>
            </a:r>
            <a:r>
              <a:rPr sz="1200" spc="-5" dirty="0">
                <a:latin typeface="Times New Roman"/>
                <a:cs typeface="Times New Roman"/>
              </a:rPr>
              <a:t>internos dos  </a:t>
            </a:r>
            <a:r>
              <a:rPr sz="1200" spc="-10" dirty="0">
                <a:latin typeface="Times New Roman"/>
                <a:cs typeface="Times New Roman"/>
              </a:rPr>
              <a:t>sistemas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10" dirty="0">
                <a:latin typeface="Times New Roman"/>
                <a:cs typeface="Times New Roman"/>
              </a:rPr>
              <a:t>quais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usuários ativos tenham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dúvidas;</a:t>
            </a:r>
            <a:endParaRPr sz="1200">
              <a:latin typeface="Times New Roman"/>
              <a:cs typeface="Times New Roman"/>
            </a:endParaRPr>
          </a:p>
          <a:p>
            <a:pPr marL="494030" algn="just">
              <a:lnSpc>
                <a:spcPts val="1310"/>
              </a:lnSpc>
            </a:pPr>
            <a:r>
              <a:rPr sz="1200" spc="-5" dirty="0">
                <a:latin typeface="Times New Roman"/>
                <a:cs typeface="Times New Roman"/>
              </a:rPr>
              <a:t>Analisar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os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processos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requeridos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via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SIPAC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SIGEPE,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tais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como: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Auxílio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Natalidade,</a:t>
            </a:r>
            <a:endParaRPr sz="1200">
              <a:latin typeface="Times New Roman"/>
              <a:cs typeface="Times New Roman"/>
            </a:endParaRPr>
          </a:p>
          <a:p>
            <a:pPr marL="494030" marR="9525" algn="just">
              <a:lnSpc>
                <a:spcPct val="95600"/>
              </a:lnSpc>
              <a:spcBef>
                <a:spcPts val="40"/>
              </a:spcBef>
            </a:pPr>
            <a:r>
              <a:rPr sz="1200" spc="-10" dirty="0">
                <a:latin typeface="Times New Roman"/>
                <a:cs typeface="Times New Roman"/>
              </a:rPr>
              <a:t>Auxílio </a:t>
            </a:r>
            <a:r>
              <a:rPr sz="1200" spc="-5" dirty="0">
                <a:latin typeface="Times New Roman"/>
                <a:cs typeface="Times New Roman"/>
              </a:rPr>
              <a:t>Pré-Escolar, </a:t>
            </a:r>
            <a:r>
              <a:rPr sz="1200" spc="-15" dirty="0">
                <a:latin typeface="Times New Roman"/>
                <a:cs typeface="Times New Roman"/>
              </a:rPr>
              <a:t>Auxílio </a:t>
            </a:r>
            <a:r>
              <a:rPr sz="1200" dirty="0">
                <a:latin typeface="Times New Roman"/>
                <a:cs typeface="Times New Roman"/>
              </a:rPr>
              <a:t>Transporte, </a:t>
            </a:r>
            <a:r>
              <a:rPr sz="1200" spc="-15" dirty="0">
                <a:latin typeface="Times New Roman"/>
                <a:cs typeface="Times New Roman"/>
              </a:rPr>
              <a:t>Auxílio </a:t>
            </a:r>
            <a:r>
              <a:rPr sz="1200" spc="-5" dirty="0">
                <a:latin typeface="Times New Roman"/>
                <a:cs typeface="Times New Roman"/>
              </a:rPr>
              <a:t>Moradia, </a:t>
            </a:r>
            <a:r>
              <a:rPr sz="1200" spc="-10" dirty="0">
                <a:latin typeface="Times New Roman"/>
                <a:cs typeface="Times New Roman"/>
              </a:rPr>
              <a:t>Licença </a:t>
            </a:r>
            <a:r>
              <a:rPr sz="1200" dirty="0">
                <a:latin typeface="Times New Roman"/>
                <a:cs typeface="Times New Roman"/>
              </a:rPr>
              <a:t>para Tratar de  </a:t>
            </a:r>
            <a:r>
              <a:rPr sz="1200" spc="-5" dirty="0">
                <a:latin typeface="Times New Roman"/>
                <a:cs typeface="Times New Roman"/>
              </a:rPr>
              <a:t>Interesses Particulares, </a:t>
            </a:r>
            <a:r>
              <a:rPr sz="1200" spc="-10" dirty="0">
                <a:latin typeface="Times New Roman"/>
                <a:cs typeface="Times New Roman"/>
              </a:rPr>
              <a:t>Licença </a:t>
            </a:r>
            <a:r>
              <a:rPr sz="1200" spc="-5" dirty="0">
                <a:latin typeface="Times New Roman"/>
                <a:cs typeface="Times New Roman"/>
              </a:rPr>
              <a:t>Gestante/Adotante, </a:t>
            </a:r>
            <a:r>
              <a:rPr sz="1200" spc="-10" dirty="0">
                <a:latin typeface="Times New Roman"/>
                <a:cs typeface="Times New Roman"/>
              </a:rPr>
              <a:t>Licença </a:t>
            </a:r>
            <a:r>
              <a:rPr sz="1200" spc="-5" dirty="0">
                <a:latin typeface="Times New Roman"/>
                <a:cs typeface="Times New Roman"/>
              </a:rPr>
              <a:t>Paternidade, </a:t>
            </a:r>
            <a:r>
              <a:rPr sz="1200" spc="-10" dirty="0">
                <a:latin typeface="Times New Roman"/>
                <a:cs typeface="Times New Roman"/>
              </a:rPr>
              <a:t>Licença </a:t>
            </a:r>
            <a:r>
              <a:rPr sz="1200" dirty="0">
                <a:latin typeface="Times New Roman"/>
                <a:cs typeface="Times New Roman"/>
              </a:rPr>
              <a:t>por  </a:t>
            </a:r>
            <a:r>
              <a:rPr sz="1200" spc="-5" dirty="0">
                <a:latin typeface="Times New Roman"/>
                <a:cs typeface="Times New Roman"/>
              </a:rPr>
              <a:t>Falecimento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Familiar, Licença </a:t>
            </a:r>
            <a:r>
              <a:rPr sz="1200" spc="-5" dirty="0">
                <a:latin typeface="Times New Roman"/>
                <a:cs typeface="Times New Roman"/>
              </a:rPr>
              <a:t>Casamento, Adicional </a:t>
            </a:r>
            <a:r>
              <a:rPr sz="1200" dirty="0">
                <a:latin typeface="Times New Roman"/>
                <a:cs typeface="Times New Roman"/>
              </a:rPr>
              <a:t>Noturno, </a:t>
            </a:r>
            <a:r>
              <a:rPr sz="1200" spc="-5" dirty="0">
                <a:latin typeface="Times New Roman"/>
                <a:cs typeface="Times New Roman"/>
              </a:rPr>
              <a:t>Curso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Concurso,  </a:t>
            </a:r>
            <a:r>
              <a:rPr sz="1200" spc="-10" dirty="0">
                <a:latin typeface="Times New Roman"/>
                <a:cs typeface="Times New Roman"/>
              </a:rPr>
              <a:t>Férias, </a:t>
            </a:r>
            <a:r>
              <a:rPr sz="1200" spc="-5" dirty="0">
                <a:latin typeface="Times New Roman"/>
                <a:cs typeface="Times New Roman"/>
              </a:rPr>
              <a:t>Ajuda </a:t>
            </a:r>
            <a:r>
              <a:rPr sz="1200" dirty="0">
                <a:latin typeface="Times New Roman"/>
                <a:cs typeface="Times New Roman"/>
              </a:rPr>
              <a:t>de Custo, </a:t>
            </a:r>
            <a:r>
              <a:rPr sz="1200" spc="-5" dirty="0">
                <a:latin typeface="Times New Roman"/>
                <a:cs typeface="Times New Roman"/>
              </a:rPr>
              <a:t>Hora Extra, </a:t>
            </a:r>
            <a:r>
              <a:rPr sz="1200" spc="-10" dirty="0">
                <a:latin typeface="Times New Roman"/>
                <a:cs typeface="Times New Roman"/>
              </a:rPr>
              <a:t>Insalubridade, </a:t>
            </a:r>
            <a:r>
              <a:rPr sz="1200" spc="-5" dirty="0">
                <a:latin typeface="Times New Roman"/>
                <a:cs typeface="Times New Roman"/>
              </a:rPr>
              <a:t>Periculosidade,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raios-x);</a:t>
            </a:r>
            <a:endParaRPr sz="1200">
              <a:latin typeface="Times New Roman"/>
              <a:cs typeface="Times New Roman"/>
            </a:endParaRPr>
          </a:p>
          <a:p>
            <a:pPr marL="494030" algn="just">
              <a:lnSpc>
                <a:spcPts val="1355"/>
              </a:lnSpc>
            </a:pPr>
            <a:r>
              <a:rPr sz="1200" spc="-10" dirty="0">
                <a:latin typeface="Times New Roman"/>
                <a:cs typeface="Times New Roman"/>
              </a:rPr>
              <a:t>Atender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orientar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servidores ativos sobre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5" dirty="0">
                <a:latin typeface="Times New Roman"/>
                <a:cs typeface="Times New Roman"/>
              </a:rPr>
              <a:t>auxílio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saúde;</a:t>
            </a:r>
            <a:endParaRPr sz="1200">
              <a:latin typeface="Times New Roman"/>
              <a:cs typeface="Times New Roman"/>
            </a:endParaRPr>
          </a:p>
          <a:p>
            <a:pPr marL="494030" marR="20320" algn="just">
              <a:lnSpc>
                <a:spcPts val="1390"/>
              </a:lnSpc>
              <a:spcBef>
                <a:spcPts val="50"/>
              </a:spcBef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inclusão, </a:t>
            </a:r>
            <a:r>
              <a:rPr sz="1200" spc="-10" dirty="0">
                <a:latin typeface="Times New Roman"/>
                <a:cs typeface="Times New Roman"/>
              </a:rPr>
              <a:t>exclusão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alteração nos </a:t>
            </a:r>
            <a:r>
              <a:rPr sz="1200" spc="-10" dirty="0">
                <a:latin typeface="Times New Roman"/>
                <a:cs typeface="Times New Roman"/>
              </a:rPr>
              <a:t>sistemas </a:t>
            </a:r>
            <a:r>
              <a:rPr sz="1200" spc="-5" dirty="0">
                <a:latin typeface="Times New Roman"/>
                <a:cs typeface="Times New Roman"/>
              </a:rPr>
              <a:t>pertinentes,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beneficiários </a:t>
            </a:r>
            <a:r>
              <a:rPr sz="1200" dirty="0">
                <a:latin typeface="Times New Roman"/>
                <a:cs typeface="Times New Roman"/>
              </a:rPr>
              <a:t>do  </a:t>
            </a:r>
            <a:r>
              <a:rPr sz="1200" spc="-10" dirty="0">
                <a:latin typeface="Times New Roman"/>
                <a:cs typeface="Times New Roman"/>
              </a:rPr>
              <a:t>auxílio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saúde;</a:t>
            </a:r>
            <a:endParaRPr sz="1200">
              <a:latin typeface="Times New Roman"/>
              <a:cs typeface="Times New Roman"/>
            </a:endParaRPr>
          </a:p>
          <a:p>
            <a:pPr marL="494030" lvl="1" indent="-329565" algn="just">
              <a:lnSpc>
                <a:spcPts val="1310"/>
              </a:lnSpc>
              <a:buAutoNum type="romanUcPeriod" startAt="10"/>
              <a:tabLst>
                <a:tab pos="494665" algn="l"/>
              </a:tabLst>
            </a:pPr>
            <a:r>
              <a:rPr sz="1200" spc="-5" dirty="0">
                <a:latin typeface="Times New Roman"/>
                <a:cs typeface="Times New Roman"/>
              </a:rPr>
              <a:t>Analisar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5" dirty="0">
                <a:latin typeface="Times New Roman"/>
                <a:cs typeface="Times New Roman"/>
              </a:rPr>
              <a:t>emitir </a:t>
            </a:r>
            <a:r>
              <a:rPr sz="1200" spc="-5" dirty="0">
                <a:latin typeface="Times New Roman"/>
                <a:cs typeface="Times New Roman"/>
              </a:rPr>
              <a:t>pareceres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dirty="0">
                <a:latin typeface="Times New Roman"/>
                <a:cs typeface="Times New Roman"/>
              </a:rPr>
              <a:t>processos </a:t>
            </a:r>
            <a:r>
              <a:rPr sz="1200" spc="-5" dirty="0">
                <a:latin typeface="Times New Roman"/>
                <a:cs typeface="Times New Roman"/>
              </a:rPr>
              <a:t>relacionados </a:t>
            </a:r>
            <a:r>
              <a:rPr sz="1200" spc="-15" dirty="0">
                <a:latin typeface="Times New Roman"/>
                <a:cs typeface="Times New Roman"/>
              </a:rPr>
              <a:t>ao auxílio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saúde;</a:t>
            </a:r>
            <a:endParaRPr sz="1200">
              <a:latin typeface="Times New Roman"/>
              <a:cs typeface="Times New Roman"/>
            </a:endParaRPr>
          </a:p>
          <a:p>
            <a:pPr marL="494030" lvl="1" indent="-381635" algn="just">
              <a:lnSpc>
                <a:spcPts val="1380"/>
              </a:lnSpc>
              <a:buAutoNum type="romanUcPeriod" startAt="10"/>
              <a:tabLst>
                <a:tab pos="494665" algn="l"/>
              </a:tabLst>
            </a:pPr>
            <a:r>
              <a:rPr sz="1200" spc="-10" dirty="0">
                <a:latin typeface="Times New Roman"/>
                <a:cs typeface="Times New Roman"/>
              </a:rPr>
              <a:t>Emitir </a:t>
            </a:r>
            <a:r>
              <a:rPr sz="1200" spc="-5" dirty="0">
                <a:latin typeface="Times New Roman"/>
                <a:cs typeface="Times New Roman"/>
              </a:rPr>
              <a:t>declaração funcional </a:t>
            </a:r>
            <a:r>
              <a:rPr sz="1200" dirty="0">
                <a:latin typeface="Times New Roman"/>
                <a:cs typeface="Times New Roman"/>
              </a:rPr>
              <a:t>de servidores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ativos;</a:t>
            </a:r>
            <a:endParaRPr sz="1200">
              <a:latin typeface="Times New Roman"/>
              <a:cs typeface="Times New Roman"/>
            </a:endParaRPr>
          </a:p>
          <a:p>
            <a:pPr marL="494030" lvl="1" indent="-430530" algn="just">
              <a:lnSpc>
                <a:spcPts val="1380"/>
              </a:lnSpc>
              <a:buAutoNum type="romanUcPeriod" startAt="10"/>
              <a:tabLst>
                <a:tab pos="494665" algn="l"/>
              </a:tabLst>
            </a:pPr>
            <a:r>
              <a:rPr sz="1200" spc="-5" dirty="0">
                <a:latin typeface="Times New Roman"/>
                <a:cs typeface="Times New Roman"/>
              </a:rPr>
              <a:t>Executar </a:t>
            </a:r>
            <a:r>
              <a:rPr sz="1200" spc="-10" dirty="0">
                <a:latin typeface="Times New Roman"/>
                <a:cs typeface="Times New Roman"/>
              </a:rPr>
              <a:t>lotação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cargos;</a:t>
            </a:r>
            <a:endParaRPr sz="1200">
              <a:latin typeface="Times New Roman"/>
              <a:cs typeface="Times New Roman"/>
            </a:endParaRPr>
          </a:p>
          <a:p>
            <a:pPr marL="494030" marR="20955" lvl="1" indent="-481965" algn="just">
              <a:lnSpc>
                <a:spcPts val="1370"/>
              </a:lnSpc>
              <a:spcBef>
                <a:spcPts val="80"/>
              </a:spcBef>
              <a:buAutoNum type="romanUcPeriod" startAt="10"/>
              <a:tabLst>
                <a:tab pos="494665" algn="l"/>
              </a:tabLst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spc="5" dirty="0">
                <a:latin typeface="Times New Roman"/>
                <a:cs typeface="Times New Roman"/>
              </a:rPr>
              <a:t>os  </a:t>
            </a:r>
            <a:r>
              <a:rPr sz="1200" spc="-5" dirty="0">
                <a:latin typeface="Times New Roman"/>
                <a:cs typeface="Times New Roman"/>
              </a:rPr>
              <a:t>registros financeiros </a:t>
            </a:r>
            <a:r>
              <a:rPr sz="1200" spc="5" dirty="0">
                <a:latin typeface="Times New Roman"/>
                <a:cs typeface="Times New Roman"/>
              </a:rPr>
              <a:t>dos  </a:t>
            </a:r>
            <a:r>
              <a:rPr sz="1200" spc="-5" dirty="0">
                <a:latin typeface="Times New Roman"/>
                <a:cs typeface="Times New Roman"/>
              </a:rPr>
              <a:t>servidores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SIAPE </a:t>
            </a:r>
            <a:r>
              <a:rPr sz="1200" spc="-5" dirty="0">
                <a:latin typeface="Times New Roman"/>
                <a:cs typeface="Times New Roman"/>
              </a:rPr>
              <a:t>(vantagens, auxílios,  </a:t>
            </a:r>
            <a:r>
              <a:rPr sz="1200" spc="-10" dirty="0">
                <a:latin typeface="Times New Roman"/>
                <a:cs typeface="Times New Roman"/>
              </a:rPr>
              <a:t>diferenças, </a:t>
            </a:r>
            <a:r>
              <a:rPr sz="1200" spc="-5" dirty="0">
                <a:latin typeface="Times New Roman"/>
                <a:cs typeface="Times New Roman"/>
              </a:rPr>
              <a:t>retroativos,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etc.);</a:t>
            </a:r>
            <a:endParaRPr sz="1200">
              <a:latin typeface="Times New Roman"/>
              <a:cs typeface="Times New Roman"/>
            </a:endParaRPr>
          </a:p>
          <a:p>
            <a:pPr marL="494030" marR="1884045">
              <a:lnSpc>
                <a:spcPts val="137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o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frequência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servidores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Campus;  Informar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sistema </a:t>
            </a:r>
            <a:r>
              <a:rPr sz="1200" dirty="0">
                <a:latin typeface="Times New Roman"/>
                <a:cs typeface="Times New Roman"/>
              </a:rPr>
              <a:t>as </a:t>
            </a:r>
            <a:r>
              <a:rPr sz="1200" spc="-5" dirty="0">
                <a:latin typeface="Times New Roman"/>
                <a:cs typeface="Times New Roman"/>
              </a:rPr>
              <a:t>substituições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servidores;</a:t>
            </a:r>
            <a:endParaRPr sz="1200">
              <a:latin typeface="Times New Roman"/>
              <a:cs typeface="Times New Roman"/>
            </a:endParaRPr>
          </a:p>
          <a:p>
            <a:pPr marL="494030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Informar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sistema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escala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férias;</a:t>
            </a:r>
            <a:endParaRPr sz="1200">
              <a:latin typeface="Times New Roman"/>
              <a:cs typeface="Times New Roman"/>
            </a:endParaRPr>
          </a:p>
          <a:p>
            <a:pPr marL="494030">
              <a:lnSpc>
                <a:spcPts val="1380"/>
              </a:lnSpc>
            </a:pPr>
            <a:r>
              <a:rPr sz="1200" spc="-5" dirty="0">
                <a:latin typeface="Times New Roman"/>
                <a:cs typeface="Times New Roman"/>
              </a:rPr>
              <a:t>Coordenar, executar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spc="-5" dirty="0">
                <a:latin typeface="Times New Roman"/>
                <a:cs typeface="Times New Roman"/>
              </a:rPr>
              <a:t>as atividades relativas </a:t>
            </a:r>
            <a:r>
              <a:rPr sz="1200" dirty="0">
                <a:latin typeface="Times New Roman"/>
                <a:cs typeface="Times New Roman"/>
              </a:rPr>
              <a:t>aos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benefícios;</a:t>
            </a:r>
            <a:endParaRPr sz="1200">
              <a:latin typeface="Times New Roman"/>
              <a:cs typeface="Times New Roman"/>
            </a:endParaRPr>
          </a:p>
          <a:p>
            <a:pPr marL="494030">
              <a:lnSpc>
                <a:spcPts val="1415"/>
              </a:lnSpc>
            </a:pPr>
            <a:r>
              <a:rPr sz="1200" spc="-5" dirty="0">
                <a:latin typeface="Times New Roman"/>
                <a:cs typeface="Times New Roman"/>
              </a:rPr>
              <a:t>Despachar </a:t>
            </a:r>
            <a:r>
              <a:rPr sz="1200" dirty="0">
                <a:latin typeface="Times New Roman"/>
                <a:cs typeface="Times New Roman"/>
              </a:rPr>
              <a:t>processos </a:t>
            </a:r>
            <a:r>
              <a:rPr sz="1200" spc="-5" dirty="0">
                <a:latin typeface="Times New Roman"/>
                <a:cs typeface="Times New Roman"/>
              </a:rPr>
              <a:t>referentes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auxílio </a:t>
            </a:r>
            <a:r>
              <a:rPr sz="1200" dirty="0">
                <a:latin typeface="Times New Roman"/>
                <a:cs typeface="Times New Roman"/>
              </a:rPr>
              <a:t>transporte; </a:t>
            </a:r>
            <a:r>
              <a:rPr sz="1200" spc="-15" dirty="0">
                <a:latin typeface="Times New Roman"/>
                <a:cs typeface="Times New Roman"/>
              </a:rPr>
              <a:t>auxílio </a:t>
            </a:r>
            <a:r>
              <a:rPr sz="1200" spc="-5" dirty="0">
                <a:latin typeface="Times New Roman"/>
                <a:cs typeface="Times New Roman"/>
              </a:rPr>
              <a:t>alimentação; </a:t>
            </a:r>
            <a:r>
              <a:rPr sz="1200" spc="-10" dirty="0">
                <a:latin typeface="Times New Roman"/>
                <a:cs typeface="Times New Roman"/>
              </a:rPr>
              <a:t>auxílio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creche;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38199" y="5249671"/>
            <a:ext cx="55994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33730" algn="l"/>
                <a:tab pos="1498600" algn="l"/>
                <a:tab pos="2124710" algn="l"/>
                <a:tab pos="3042285" algn="l"/>
                <a:tab pos="3839845" algn="l"/>
                <a:tab pos="4589145" algn="l"/>
                <a:tab pos="5441950" algn="l"/>
              </a:tabLst>
            </a:pP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uxíl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o	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25" dirty="0">
                <a:latin typeface="Times New Roman"/>
                <a:cs typeface="Times New Roman"/>
              </a:rPr>
              <a:t>t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spc="-25" dirty="0">
                <a:latin typeface="Times New Roman"/>
                <a:cs typeface="Times New Roman"/>
              </a:rPr>
              <a:t>li</a:t>
            </a:r>
            <a:r>
              <a:rPr sz="1200" dirty="0">
                <a:latin typeface="Times New Roman"/>
                <a:cs typeface="Times New Roman"/>
              </a:rPr>
              <a:t>d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20" dirty="0">
                <a:latin typeface="Times New Roman"/>
                <a:cs typeface="Times New Roman"/>
              </a:rPr>
              <a:t>d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;	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35" dirty="0">
                <a:latin typeface="Times New Roman"/>
                <a:cs typeface="Times New Roman"/>
              </a:rPr>
              <a:t>u</a:t>
            </a:r>
            <a:r>
              <a:rPr sz="1200" dirty="0">
                <a:latin typeface="Times New Roman"/>
                <a:cs typeface="Times New Roman"/>
              </a:rPr>
              <a:t>xíl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o	p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dirty="0">
                <a:latin typeface="Times New Roman"/>
                <a:cs typeface="Times New Roman"/>
              </a:rPr>
              <a:t>é</a:t>
            </a:r>
            <a:r>
              <a:rPr sz="1200" spc="5" dirty="0">
                <a:latin typeface="Times New Roman"/>
                <a:cs typeface="Times New Roman"/>
              </a:rPr>
              <a:t>-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-20" dirty="0">
                <a:latin typeface="Times New Roman"/>
                <a:cs typeface="Times New Roman"/>
              </a:rPr>
              <a:t>s</a:t>
            </a:r>
            <a:r>
              <a:rPr sz="1200" spc="-5" dirty="0">
                <a:latin typeface="Times New Roman"/>
                <a:cs typeface="Times New Roman"/>
              </a:rPr>
              <a:t>c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spc="-50" dirty="0">
                <a:latin typeface="Times New Roman"/>
                <a:cs typeface="Times New Roman"/>
              </a:rPr>
              <a:t>l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30" dirty="0">
                <a:latin typeface="Times New Roman"/>
                <a:cs typeface="Times New Roman"/>
              </a:rPr>
              <a:t>r</a:t>
            </a:r>
            <a:r>
              <a:rPr sz="1200" dirty="0">
                <a:latin typeface="Times New Roman"/>
                <a:cs typeface="Times New Roman"/>
              </a:rPr>
              <a:t>;	</a:t>
            </a:r>
            <a:r>
              <a:rPr sz="1200" spc="-35" dirty="0">
                <a:latin typeface="Times New Roman"/>
                <a:cs typeface="Times New Roman"/>
              </a:rPr>
              <a:t>A</a:t>
            </a:r>
            <a:r>
              <a:rPr sz="1200" spc="20" dirty="0">
                <a:latin typeface="Times New Roman"/>
                <a:cs typeface="Times New Roman"/>
              </a:rPr>
              <a:t>d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spc="15" dirty="0">
                <a:latin typeface="Times New Roman"/>
                <a:cs typeface="Times New Roman"/>
              </a:rPr>
              <a:t>c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spc="45" dirty="0">
                <a:latin typeface="Times New Roman"/>
                <a:cs typeface="Times New Roman"/>
              </a:rPr>
              <a:t>o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l	</a:t>
            </a:r>
            <a:r>
              <a:rPr sz="1200" spc="-5" dirty="0">
                <a:latin typeface="Times New Roman"/>
                <a:cs typeface="Times New Roman"/>
              </a:rPr>
              <a:t>No</a:t>
            </a:r>
            <a:r>
              <a:rPr sz="1200" spc="20" dirty="0">
                <a:latin typeface="Times New Roman"/>
                <a:cs typeface="Times New Roman"/>
              </a:rPr>
              <a:t>t</a:t>
            </a:r>
            <a:r>
              <a:rPr sz="1200" dirty="0">
                <a:latin typeface="Times New Roman"/>
                <a:cs typeface="Times New Roman"/>
              </a:rPr>
              <a:t>u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spc="20" dirty="0">
                <a:latin typeface="Times New Roman"/>
                <a:cs typeface="Times New Roman"/>
              </a:rPr>
              <a:t>o</a:t>
            </a:r>
            <a:r>
              <a:rPr sz="1200" dirty="0">
                <a:latin typeface="Times New Roman"/>
                <a:cs typeface="Times New Roman"/>
              </a:rPr>
              <a:t>,	</a:t>
            </a:r>
            <a:r>
              <a:rPr sz="1200" spc="-35" dirty="0">
                <a:latin typeface="Times New Roman"/>
                <a:cs typeface="Times New Roman"/>
              </a:rPr>
              <a:t>A</a:t>
            </a:r>
            <a:r>
              <a:rPr sz="1200" spc="20" dirty="0">
                <a:latin typeface="Times New Roman"/>
                <a:cs typeface="Times New Roman"/>
              </a:rPr>
              <a:t>d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spc="15" dirty="0">
                <a:latin typeface="Times New Roman"/>
                <a:cs typeface="Times New Roman"/>
              </a:rPr>
              <a:t>c</a:t>
            </a:r>
            <a:r>
              <a:rPr sz="1200" spc="-50" dirty="0">
                <a:latin typeface="Times New Roman"/>
                <a:cs typeface="Times New Roman"/>
              </a:rPr>
              <a:t>i</a:t>
            </a:r>
            <a:r>
              <a:rPr sz="1200" spc="45" dirty="0">
                <a:latin typeface="Times New Roman"/>
                <a:cs typeface="Times New Roman"/>
              </a:rPr>
              <a:t>o</a:t>
            </a:r>
            <a:r>
              <a:rPr sz="1200" spc="-25" dirty="0">
                <a:latin typeface="Times New Roman"/>
                <a:cs typeface="Times New Roman"/>
              </a:rPr>
              <a:t>n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spc="-2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	de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7140" y="5426455"/>
            <a:ext cx="5705475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3555">
              <a:lnSpc>
                <a:spcPts val="1405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Insalubridade/Periculosidade. Efetivar registro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dependentes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Imposto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Renda;</a:t>
            </a:r>
            <a:endParaRPr sz="1200">
              <a:latin typeface="Times New Roman"/>
              <a:cs typeface="Times New Roman"/>
            </a:endParaRPr>
          </a:p>
          <a:p>
            <a:pPr marL="64135" marR="980440" indent="-52069">
              <a:lnSpc>
                <a:spcPts val="1390"/>
              </a:lnSpc>
              <a:spcBef>
                <a:spcPts val="50"/>
              </a:spcBef>
              <a:tabLst>
                <a:tab pos="503555" algn="l"/>
              </a:tabLst>
            </a:pPr>
            <a:r>
              <a:rPr sz="1200" spc="-5" dirty="0">
                <a:latin typeface="Times New Roman"/>
                <a:cs typeface="Times New Roman"/>
              </a:rPr>
              <a:t>XIX.	</a:t>
            </a:r>
            <a:r>
              <a:rPr sz="1200" spc="-10" dirty="0">
                <a:latin typeface="Times New Roman"/>
                <a:cs typeface="Times New Roman"/>
              </a:rPr>
              <a:t>Incluir </a:t>
            </a:r>
            <a:r>
              <a:rPr sz="1200" spc="-5" dirty="0">
                <a:latin typeface="Times New Roman"/>
                <a:cs typeface="Times New Roman"/>
              </a:rPr>
              <a:t>informações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SIAPE </a:t>
            </a:r>
            <a:r>
              <a:rPr sz="1200" spc="-5" dirty="0">
                <a:latin typeface="Times New Roman"/>
                <a:cs typeface="Times New Roman"/>
              </a:rPr>
              <a:t>referente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5" dirty="0">
                <a:latin typeface="Times New Roman"/>
                <a:cs typeface="Times New Roman"/>
              </a:rPr>
              <a:t>vida </a:t>
            </a:r>
            <a:r>
              <a:rPr sz="1200" spc="-5" dirty="0">
                <a:latin typeface="Times New Roman"/>
                <a:cs typeface="Times New Roman"/>
              </a:rPr>
              <a:t>funcional </a:t>
            </a:r>
            <a:r>
              <a:rPr sz="1200" dirty="0">
                <a:latin typeface="Times New Roman"/>
                <a:cs typeface="Times New Roman"/>
              </a:rPr>
              <a:t>do </a:t>
            </a:r>
            <a:r>
              <a:rPr sz="1200" spc="-5" dirty="0">
                <a:latin typeface="Times New Roman"/>
                <a:cs typeface="Times New Roman"/>
              </a:rPr>
              <a:t>servidor;  </a:t>
            </a:r>
            <a:r>
              <a:rPr sz="1200" spc="-10" dirty="0">
                <a:latin typeface="Times New Roman"/>
                <a:cs typeface="Times New Roman"/>
              </a:rPr>
              <a:t>XX.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7140" y="6127749"/>
            <a:ext cx="3346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6556" y="6478269"/>
            <a:ext cx="438150" cy="38227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 indent="51435">
              <a:lnSpc>
                <a:spcPts val="1370"/>
              </a:lnSpc>
              <a:spcBef>
                <a:spcPts val="204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  </a:t>
            </a: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5596" y="7353427"/>
            <a:ext cx="496570" cy="73596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indent="51435" algn="just">
              <a:lnSpc>
                <a:spcPct val="96200"/>
              </a:lnSpc>
              <a:spcBef>
                <a:spcPts val="155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V.  </a:t>
            </a:r>
            <a:r>
              <a:rPr sz="1200" spc="-10" dirty="0">
                <a:latin typeface="Times New Roman"/>
                <a:cs typeface="Times New Roman"/>
              </a:rPr>
              <a:t>XXV.  </a:t>
            </a:r>
            <a:r>
              <a:rPr sz="1200" spc="-5" dirty="0">
                <a:latin typeface="Times New Roman"/>
                <a:cs typeface="Times New Roman"/>
              </a:rPr>
              <a:t>XXVI.  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6828" y="8231504"/>
            <a:ext cx="5480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VI</a:t>
            </a:r>
            <a:r>
              <a:rPr sz="1200" spc="5" dirty="0">
                <a:latin typeface="Times New Roman"/>
                <a:cs typeface="Times New Roman"/>
              </a:rPr>
              <a:t>II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38199" y="5777229"/>
            <a:ext cx="5604510" cy="266255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1370"/>
              </a:lnSpc>
              <a:spcBef>
                <a:spcPts val="204"/>
              </a:spcBef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registros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controle </a:t>
            </a:r>
            <a:r>
              <a:rPr sz="1200" spc="-5" dirty="0">
                <a:latin typeface="Times New Roman"/>
                <a:cs typeface="Times New Roman"/>
              </a:rPr>
              <a:t>das Declarações Anuais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Imposto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Renda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das  Autorizações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Acesso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Base </a:t>
            </a:r>
            <a:r>
              <a:rPr sz="1200" dirty="0">
                <a:latin typeface="Times New Roman"/>
                <a:cs typeface="Times New Roman"/>
              </a:rPr>
              <a:t>de Dados da </a:t>
            </a:r>
            <a:r>
              <a:rPr sz="1200" spc="-5" dirty="0">
                <a:latin typeface="Times New Roman"/>
                <a:cs typeface="Times New Roman"/>
              </a:rPr>
              <a:t>Receita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Federal;</a:t>
            </a:r>
            <a:endParaRPr sz="1200">
              <a:latin typeface="Times New Roman"/>
              <a:cs typeface="Times New Roman"/>
            </a:endParaRPr>
          </a:p>
          <a:p>
            <a:pPr marL="12700" marR="10795">
              <a:lnSpc>
                <a:spcPts val="1370"/>
              </a:lnSpc>
              <a:spcBef>
                <a:spcPts val="15"/>
              </a:spcBef>
            </a:pPr>
            <a:r>
              <a:rPr sz="1200" spc="-5" dirty="0">
                <a:latin typeface="Times New Roman"/>
                <a:cs typeface="Times New Roman"/>
              </a:rPr>
              <a:t>Promover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registros </a:t>
            </a:r>
            <a:r>
              <a:rPr sz="1200" spc="-10" dirty="0">
                <a:latin typeface="Times New Roman"/>
                <a:cs typeface="Times New Roman"/>
              </a:rPr>
              <a:t>SISAC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servidores efetivos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professores </a:t>
            </a:r>
            <a:r>
              <a:rPr sz="1200" dirty="0">
                <a:latin typeface="Times New Roman"/>
                <a:cs typeface="Times New Roman"/>
              </a:rPr>
              <a:t>substitutos </a:t>
            </a:r>
            <a:r>
              <a:rPr sz="1200" spc="-10" dirty="0">
                <a:latin typeface="Times New Roman"/>
                <a:cs typeface="Times New Roman"/>
              </a:rPr>
              <a:t>excluídos 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razão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desligamento por exoneração, </a:t>
            </a:r>
            <a:r>
              <a:rPr sz="1200" spc="10" dirty="0">
                <a:latin typeface="Times New Roman"/>
                <a:cs typeface="Times New Roman"/>
              </a:rPr>
              <a:t>ou </a:t>
            </a:r>
            <a:r>
              <a:rPr sz="1200" spc="-10" dirty="0">
                <a:latin typeface="Times New Roman"/>
                <a:cs typeface="Times New Roman"/>
              </a:rPr>
              <a:t>término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contrato;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20"/>
              </a:lnSpc>
            </a:pPr>
            <a:r>
              <a:rPr sz="1200" spc="-5" dirty="0">
                <a:latin typeface="Times New Roman"/>
                <a:cs typeface="Times New Roman"/>
              </a:rPr>
              <a:t>Encaminhar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chefia </a:t>
            </a:r>
            <a:r>
              <a:rPr sz="1200" spc="-5" dirty="0">
                <a:latin typeface="Times New Roman"/>
                <a:cs typeface="Times New Roman"/>
              </a:rPr>
              <a:t>imediata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desenvolvidas </a:t>
            </a:r>
            <a:r>
              <a:rPr sz="1200" spc="-10" dirty="0">
                <a:latin typeface="Times New Roman"/>
                <a:cs typeface="Times New Roman"/>
              </a:rPr>
              <a:t>pelo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órgão.</a:t>
            </a:r>
            <a:endParaRPr sz="1200">
              <a:latin typeface="Times New Roman"/>
              <a:cs typeface="Times New Roman"/>
            </a:endParaRPr>
          </a:p>
          <a:p>
            <a:pPr marL="12700" marR="7620" algn="just">
              <a:lnSpc>
                <a:spcPct val="962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Efetuar,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SIAPE, pagamento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valores </a:t>
            </a:r>
            <a:r>
              <a:rPr sz="1200" spc="-5" dirty="0">
                <a:latin typeface="Times New Roman"/>
                <a:cs typeface="Times New Roman"/>
              </a:rPr>
              <a:t>referentes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10" dirty="0">
                <a:latin typeface="Times New Roman"/>
                <a:cs typeface="Times New Roman"/>
              </a:rPr>
              <a:t>exercícios </a:t>
            </a:r>
            <a:r>
              <a:rPr sz="1200" spc="-5" dirty="0">
                <a:latin typeface="Times New Roman"/>
                <a:cs typeface="Times New Roman"/>
              </a:rPr>
              <a:t>anteriores, atualizações 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endereço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servidores, cadastros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exclusões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servidores, alterações </a:t>
            </a:r>
            <a:r>
              <a:rPr sz="1200" dirty="0">
                <a:latin typeface="Times New Roman"/>
                <a:cs typeface="Times New Roman"/>
              </a:rPr>
              <a:t>de conta </a:t>
            </a:r>
            <a:r>
              <a:rPr sz="1200" spc="-5" dirty="0">
                <a:latin typeface="Times New Roman"/>
                <a:cs typeface="Times New Roman"/>
              </a:rPr>
              <a:t>corrente 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agência bancária </a:t>
            </a:r>
            <a:r>
              <a:rPr sz="1200" dirty="0">
                <a:latin typeface="Times New Roman"/>
                <a:cs typeface="Times New Roman"/>
              </a:rPr>
              <a:t>para pagamento de </a:t>
            </a:r>
            <a:r>
              <a:rPr sz="1200" spc="-5" dirty="0">
                <a:latin typeface="Times New Roman"/>
                <a:cs typeface="Times New Roman"/>
              </a:rPr>
              <a:t>servidores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programação, reprogramação,  cancelamento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interrupção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férias </a:t>
            </a:r>
            <a:r>
              <a:rPr sz="1200" spc="5" dirty="0">
                <a:latin typeface="Times New Roman"/>
                <a:cs typeface="Times New Roman"/>
              </a:rPr>
              <a:t>dos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servidores;</a:t>
            </a:r>
            <a:endParaRPr sz="1200">
              <a:latin typeface="Times New Roman"/>
              <a:cs typeface="Times New Roman"/>
            </a:endParaRPr>
          </a:p>
          <a:p>
            <a:pPr marL="12700" marR="172085">
              <a:lnSpc>
                <a:spcPts val="1390"/>
              </a:lnSpc>
              <a:spcBef>
                <a:spcPts val="15"/>
              </a:spcBef>
            </a:pPr>
            <a:r>
              <a:rPr sz="1200" spc="-5" dirty="0">
                <a:latin typeface="Times New Roman"/>
                <a:cs typeface="Times New Roman"/>
              </a:rPr>
              <a:t>Preservar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dados, documentos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histórico </a:t>
            </a:r>
            <a:r>
              <a:rPr sz="1200" spc="-5" dirty="0">
                <a:latin typeface="Times New Roman"/>
                <a:cs typeface="Times New Roman"/>
              </a:rPr>
              <a:t>funcional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-5" dirty="0">
                <a:latin typeface="Times New Roman"/>
                <a:cs typeface="Times New Roman"/>
              </a:rPr>
              <a:t>servidores lotados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5" dirty="0">
                <a:latin typeface="Times New Roman"/>
                <a:cs typeface="Times New Roman"/>
              </a:rPr>
              <a:t>Campus;  Encaminhar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10" dirty="0">
                <a:latin typeface="Times New Roman"/>
                <a:cs typeface="Times New Roman"/>
              </a:rPr>
              <a:t>chefia </a:t>
            </a:r>
            <a:r>
              <a:rPr sz="1200" spc="-5" dirty="0">
                <a:latin typeface="Times New Roman"/>
                <a:cs typeface="Times New Roman"/>
              </a:rPr>
              <a:t>imediata </a:t>
            </a:r>
            <a:r>
              <a:rPr sz="1200" spc="-10" dirty="0">
                <a:latin typeface="Times New Roman"/>
                <a:cs typeface="Times New Roman"/>
              </a:rPr>
              <a:t>relatório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5" dirty="0">
                <a:latin typeface="Times New Roman"/>
                <a:cs typeface="Times New Roman"/>
              </a:rPr>
              <a:t>atividades desenvolvidas </a:t>
            </a:r>
            <a:r>
              <a:rPr sz="1200" spc="-10" dirty="0">
                <a:latin typeface="Times New Roman"/>
                <a:cs typeface="Times New Roman"/>
              </a:rPr>
              <a:t>pelo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órgão.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10"/>
              </a:lnSpc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spc="-10" dirty="0">
                <a:latin typeface="Times New Roman"/>
                <a:cs typeface="Times New Roman"/>
              </a:rPr>
              <a:t>mapeamento </a:t>
            </a:r>
            <a:r>
              <a:rPr sz="1200" spc="-5" dirty="0">
                <a:latin typeface="Times New Roman"/>
                <a:cs typeface="Times New Roman"/>
              </a:rPr>
              <a:t>dos processos </a:t>
            </a:r>
            <a:r>
              <a:rPr sz="1200" spc="-10" dirty="0">
                <a:latin typeface="Times New Roman"/>
                <a:cs typeface="Times New Roman"/>
              </a:rPr>
              <a:t>críticos </a:t>
            </a:r>
            <a:r>
              <a:rPr sz="1200" dirty="0">
                <a:latin typeface="Times New Roman"/>
                <a:cs typeface="Times New Roman"/>
              </a:rPr>
              <a:t>da </a:t>
            </a:r>
            <a:r>
              <a:rPr sz="1200" spc="-5" dirty="0">
                <a:latin typeface="Times New Roman"/>
                <a:cs typeface="Times New Roman"/>
              </a:rPr>
              <a:t>Coordenadoria,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propor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melhorias.</a:t>
            </a:r>
            <a:endParaRPr sz="1200">
              <a:latin typeface="Times New Roman"/>
              <a:cs typeface="Times New Roman"/>
            </a:endParaRPr>
          </a:p>
          <a:p>
            <a:pPr marL="12700" marR="13335">
              <a:lnSpc>
                <a:spcPts val="1370"/>
              </a:lnSpc>
              <a:spcBef>
                <a:spcPts val="85"/>
              </a:spcBef>
            </a:pPr>
            <a:r>
              <a:rPr sz="1200" spc="-5" dirty="0">
                <a:latin typeface="Times New Roman"/>
                <a:cs typeface="Times New Roman"/>
              </a:rPr>
              <a:t>Avaliar,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tramitar </a:t>
            </a:r>
            <a:r>
              <a:rPr sz="1200" spc="5" dirty="0">
                <a:latin typeface="Times New Roman"/>
                <a:cs typeface="Times New Roman"/>
              </a:rPr>
              <a:t>os </a:t>
            </a:r>
            <a:r>
              <a:rPr sz="1200" spc="-5" dirty="0">
                <a:latin typeface="Times New Roman"/>
                <a:cs typeface="Times New Roman"/>
              </a:rPr>
              <a:t>procedimentos quanto às </a:t>
            </a:r>
            <a:r>
              <a:rPr sz="1200" spc="-10" dirty="0">
                <a:latin typeface="Times New Roman"/>
                <a:cs typeface="Times New Roman"/>
              </a:rPr>
              <a:t>avaliações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desempenho  </a:t>
            </a:r>
            <a:r>
              <a:rPr sz="1200" dirty="0">
                <a:latin typeface="Times New Roman"/>
                <a:cs typeface="Times New Roman"/>
              </a:rPr>
              <a:t>para </a:t>
            </a:r>
            <a:r>
              <a:rPr sz="1200" spc="-10" dirty="0">
                <a:latin typeface="Times New Roman"/>
                <a:cs typeface="Times New Roman"/>
              </a:rPr>
              <a:t>Estágio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Probatório;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55"/>
              </a:lnSpc>
            </a:pPr>
            <a:r>
              <a:rPr sz="1200" spc="-5" dirty="0">
                <a:latin typeface="Times New Roman"/>
                <a:cs typeface="Times New Roman"/>
              </a:rPr>
              <a:t>Realizar </a:t>
            </a:r>
            <a:r>
              <a:rPr sz="1200" dirty="0">
                <a:latin typeface="Times New Roman"/>
                <a:cs typeface="Times New Roman"/>
              </a:rPr>
              <a:t>outras </a:t>
            </a:r>
            <a:r>
              <a:rPr sz="1200" spc="-10" dirty="0">
                <a:latin typeface="Times New Roman"/>
                <a:cs typeface="Times New Roman"/>
              </a:rPr>
              <a:t>atividades </a:t>
            </a:r>
            <a:r>
              <a:rPr sz="1200" spc="-5" dirty="0">
                <a:latin typeface="Times New Roman"/>
                <a:cs typeface="Times New Roman"/>
              </a:rPr>
              <a:t>afins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correlatas </a:t>
            </a:r>
            <a:r>
              <a:rPr sz="1200" spc="-15" dirty="0">
                <a:latin typeface="Times New Roman"/>
                <a:cs typeface="Times New Roman"/>
              </a:rPr>
              <a:t>no </a:t>
            </a:r>
            <a:r>
              <a:rPr sz="1200" spc="-10" dirty="0">
                <a:latin typeface="Times New Roman"/>
                <a:cs typeface="Times New Roman"/>
              </a:rPr>
              <a:t>âmbito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sua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competência.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6596" y="9027414"/>
            <a:ext cx="5872480" cy="86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Art</a:t>
            </a:r>
            <a:r>
              <a:rPr sz="1200" b="1" spc="-10">
                <a:latin typeface="Times New Roman"/>
                <a:cs typeface="Times New Roman"/>
              </a:rPr>
              <a:t>. </a:t>
            </a:r>
            <a:r>
              <a:rPr sz="1200" b="1" smtClean="0">
                <a:latin typeface="Times New Roman"/>
                <a:cs typeface="Times New Roman"/>
              </a:rPr>
              <a:t>1</a:t>
            </a:r>
            <a:r>
              <a:rPr lang="pt-BR" sz="1200" b="1" dirty="0" smtClean="0">
                <a:latin typeface="Times New Roman"/>
                <a:cs typeface="Times New Roman"/>
              </a:rPr>
              <a:t>3</a:t>
            </a:r>
            <a:r>
              <a:rPr sz="1200" b="1" smtClean="0">
                <a:latin typeface="Times New Roman"/>
                <a:cs typeface="Times New Roman"/>
              </a:rPr>
              <a:t>º</a:t>
            </a:r>
            <a:r>
              <a:rPr sz="1200" b="1" dirty="0">
                <a:latin typeface="Times New Roman"/>
                <a:cs typeface="Times New Roman"/>
              </a:rPr>
              <a:t>. </a:t>
            </a:r>
            <a:r>
              <a:rPr sz="1200" b="1" spc="-5" dirty="0">
                <a:latin typeface="Times New Roman"/>
                <a:cs typeface="Times New Roman"/>
              </a:rPr>
              <a:t>Competem </a:t>
            </a:r>
            <a:r>
              <a:rPr sz="1200" b="1" dirty="0">
                <a:latin typeface="Times New Roman"/>
                <a:cs typeface="Times New Roman"/>
              </a:rPr>
              <a:t>ao Setor </a:t>
            </a:r>
            <a:r>
              <a:rPr sz="1200" b="1" spc="-5" dirty="0">
                <a:latin typeface="Times New Roman"/>
                <a:cs typeface="Times New Roman"/>
              </a:rPr>
              <a:t>de Atenção </a:t>
            </a:r>
            <a:r>
              <a:rPr sz="1200" b="1" dirty="0">
                <a:latin typeface="Times New Roman"/>
                <a:cs typeface="Times New Roman"/>
              </a:rPr>
              <a:t>à </a:t>
            </a:r>
            <a:r>
              <a:rPr sz="1200" b="1" spc="-5" dirty="0">
                <a:latin typeface="Times New Roman"/>
                <a:cs typeface="Times New Roman"/>
              </a:rPr>
              <a:t>Saúde do Servidor as seguintes</a:t>
            </a:r>
            <a:r>
              <a:rPr sz="1200" b="1" spc="7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atribuições: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732155" marR="5080" indent="-356870">
              <a:lnSpc>
                <a:spcPts val="1420"/>
              </a:lnSpc>
              <a:spcBef>
                <a:spcPts val="844"/>
              </a:spcBef>
              <a:tabLst>
                <a:tab pos="732155" algn="l"/>
              </a:tabLst>
            </a:pPr>
            <a:r>
              <a:rPr sz="1200" dirty="0">
                <a:latin typeface="Times New Roman"/>
                <a:cs typeface="Times New Roman"/>
              </a:rPr>
              <a:t>I.	</a:t>
            </a:r>
            <a:r>
              <a:rPr sz="1200" spc="-5" dirty="0">
                <a:latin typeface="Times New Roman"/>
                <a:cs typeface="Times New Roman"/>
              </a:rPr>
              <a:t>Executar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10" dirty="0">
                <a:latin typeface="Times New Roman"/>
                <a:cs typeface="Times New Roman"/>
              </a:rPr>
              <a:t>acompanhar </a:t>
            </a:r>
            <a:r>
              <a:rPr sz="1200" dirty="0">
                <a:latin typeface="Times New Roman"/>
                <a:cs typeface="Times New Roman"/>
              </a:rPr>
              <a:t>ações de </a:t>
            </a:r>
            <a:r>
              <a:rPr sz="1200" spc="-10" dirty="0">
                <a:latin typeface="Times New Roman"/>
                <a:cs typeface="Times New Roman"/>
              </a:rPr>
              <a:t>vigilância </a:t>
            </a:r>
            <a:r>
              <a:rPr sz="1200" dirty="0">
                <a:latin typeface="Times New Roman"/>
                <a:cs typeface="Times New Roman"/>
              </a:rPr>
              <a:t>à </a:t>
            </a:r>
            <a:r>
              <a:rPr sz="1200" spc="-5" dirty="0">
                <a:latin typeface="Times New Roman"/>
                <a:cs typeface="Times New Roman"/>
              </a:rPr>
              <a:t>saúde </a:t>
            </a:r>
            <a:r>
              <a:rPr sz="1200" dirty="0">
                <a:latin typeface="Times New Roman"/>
                <a:cs typeface="Times New Roman"/>
              </a:rPr>
              <a:t>e </a:t>
            </a:r>
            <a:r>
              <a:rPr sz="1200" spc="-5" dirty="0">
                <a:latin typeface="Times New Roman"/>
                <a:cs typeface="Times New Roman"/>
              </a:rPr>
              <a:t>qualidade </a:t>
            </a:r>
            <a:r>
              <a:rPr sz="1200" dirty="0">
                <a:latin typeface="Times New Roman"/>
                <a:cs typeface="Times New Roman"/>
              </a:rPr>
              <a:t>de </a:t>
            </a:r>
            <a:r>
              <a:rPr sz="1200" spc="-10" dirty="0">
                <a:latin typeface="Times New Roman"/>
                <a:cs typeface="Times New Roman"/>
              </a:rPr>
              <a:t>vida </a:t>
            </a:r>
            <a:r>
              <a:rPr sz="1200" spc="5" dirty="0">
                <a:latin typeface="Times New Roman"/>
                <a:cs typeface="Times New Roman"/>
              </a:rPr>
              <a:t>dos </a:t>
            </a:r>
            <a:r>
              <a:rPr sz="1200" spc="3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servidores </a:t>
            </a:r>
            <a:r>
              <a:rPr sz="1200" spc="5" dirty="0">
                <a:latin typeface="Times New Roman"/>
                <a:cs typeface="Times New Roman"/>
              </a:rPr>
              <a:t>em </a:t>
            </a:r>
            <a:r>
              <a:rPr sz="1200" spc="-5" dirty="0">
                <a:latin typeface="Times New Roman"/>
                <a:cs typeface="Times New Roman"/>
              </a:rPr>
              <a:t>parceria </a:t>
            </a:r>
            <a:r>
              <a:rPr sz="1200" spc="10" dirty="0">
                <a:latin typeface="Times New Roman"/>
                <a:cs typeface="Times New Roman"/>
              </a:rPr>
              <a:t>com </a:t>
            </a:r>
            <a:r>
              <a:rPr sz="1200" spc="-5" dirty="0">
                <a:latin typeface="Times New Roman"/>
                <a:cs typeface="Times New Roman"/>
              </a:rPr>
              <a:t>ambulatório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médico;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</TotalTime>
  <Words>16773</Words>
  <Application>Microsoft Office PowerPoint</Application>
  <PresentationFormat>Personalizar</PresentationFormat>
  <Paragraphs>1504</Paragraphs>
  <Slides>47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47</vt:i4>
      </vt:variant>
    </vt:vector>
  </HeadingPairs>
  <TitlesOfParts>
    <vt:vector size="4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sergio.pinto</dc:creator>
  <cp:lastModifiedBy>IFPA</cp:lastModifiedBy>
  <cp:revision>10</cp:revision>
  <dcterms:created xsi:type="dcterms:W3CDTF">2020-05-29T13:10:32Z</dcterms:created>
  <dcterms:modified xsi:type="dcterms:W3CDTF">2020-06-19T23:05:40Z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2020-05-28T00:00:00Z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2020-05-29T00:00:00Z</vt:filetime>
  </property>
</Properties>
</file>