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4" r:id="rId2"/>
    <p:sldId id="256" r:id="rId3"/>
    <p:sldId id="266" r:id="rId4"/>
    <p:sldId id="268" r:id="rId5"/>
    <p:sldId id="269" r:id="rId6"/>
    <p:sldId id="267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0"/>
    <p:restoredTop sz="94705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E7EA6-E540-442F-8D44-64E012971081}" type="datetimeFigureOut">
              <a:rPr lang="pt-BR"/>
              <a:pPr/>
              <a:t>09/07/2020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68C66-C747-43E4-A66C-239B2A93D6D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93311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68C66-C747-43E4-A66C-239B2A93D6DC}" type="slidenum">
              <a:rPr lang="pt-BR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2380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554"/>
          <a:stretch/>
        </p:blipFill>
        <p:spPr>
          <a:xfrm>
            <a:off x="2555776" y="1412776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653136"/>
            <a:ext cx="8568952" cy="792088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Belém</a:t>
            </a:r>
          </a:p>
        </p:txBody>
      </p:sp>
    </p:spTree>
    <p:extLst>
      <p:ext uri="{BB962C8B-B14F-4D97-AF65-F5344CB8AC3E}">
        <p14:creationId xmlns:p14="http://schemas.microsoft.com/office/powerpoint/2010/main" xmlns="" val="35053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355976" y="3933056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 1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8" y="4509120"/>
            <a:ext cx="8568952" cy="1440160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Diretoria de pesquisa, pós graduação e inovação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87060"/>
            <a:ext cx="8424936" cy="29620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-158783" y="44624"/>
            <a:ext cx="1231965" cy="720080"/>
          </a:xfrm>
          <a:prstGeom prst="rect">
            <a:avLst/>
          </a:prstGeom>
        </p:spPr>
      </p:pic>
      <p:sp>
        <p:nvSpPr>
          <p:cNvPr id="1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893" y="692696"/>
            <a:ext cx="9128214" cy="6165304"/>
          </a:xfrm>
          <a:ln>
            <a:noFill/>
          </a:ln>
        </p:spPr>
        <p:txBody>
          <a:bodyPr>
            <a:noAutofit/>
          </a:bodyPr>
          <a:lstStyle/>
          <a:p>
            <a:pPr algn="just" fontAlgn="base"/>
            <a:r>
              <a:rPr lang="pt-BR" sz="1800" b="1" dirty="0"/>
              <a:t>PESQUISA.</a:t>
            </a:r>
          </a:p>
          <a:p>
            <a:pPr marL="0" indent="0" algn="just" fontAlgn="base">
              <a:buNone/>
            </a:pPr>
            <a:r>
              <a:rPr lang="pt-BR" sz="1800" b="1" dirty="0"/>
              <a:t>                                                          FLUXO CONTÍNUO  </a:t>
            </a:r>
            <a:endParaRPr lang="pt-BR" sz="1800" dirty="0"/>
          </a:p>
          <a:p>
            <a:pPr marL="0" indent="0" algn="just" fontAlgn="base">
              <a:buNone/>
            </a:pPr>
            <a:r>
              <a:rPr lang="pt-BR" sz="1800" b="1" dirty="0"/>
              <a:t>    </a:t>
            </a:r>
          </a:p>
          <a:p>
            <a:pPr marL="0" indent="0" algn="just" fontAlgn="base">
              <a:buNone/>
            </a:pPr>
            <a:endParaRPr lang="pt-BR" sz="1800" b="1" dirty="0"/>
          </a:p>
          <a:p>
            <a:pPr marL="0" indent="0" algn="just" fontAlgn="base">
              <a:buNone/>
            </a:pPr>
            <a:r>
              <a:rPr lang="pt-BR" sz="1800" b="1" dirty="0"/>
              <a:t>                                                          PIBICTI</a:t>
            </a:r>
            <a:endParaRPr lang="pt-BR" sz="1800" dirty="0"/>
          </a:p>
          <a:p>
            <a:pPr algn="just" fontAlgn="base"/>
            <a:endParaRPr lang="pt-BR" sz="1800" b="1" dirty="0"/>
          </a:p>
          <a:p>
            <a:pPr algn="just" fontAlgn="base"/>
            <a:endParaRPr lang="pt-BR" sz="1800" b="1" dirty="0"/>
          </a:p>
          <a:p>
            <a:pPr algn="just" fontAlgn="base"/>
            <a:endParaRPr lang="pt-BR" sz="1800" b="1" dirty="0"/>
          </a:p>
          <a:p>
            <a:pPr algn="just" fontAlgn="base"/>
            <a:r>
              <a:rPr lang="pt-BR" sz="1800" b="1" dirty="0"/>
              <a:t>PÓS-GRADUAÇÃO. </a:t>
            </a:r>
          </a:p>
          <a:p>
            <a:pPr marL="0" indent="0" algn="just" fontAlgn="base">
              <a:buNone/>
            </a:pPr>
            <a:r>
              <a:rPr lang="pt-BR" sz="1800" b="1" dirty="0"/>
              <a:t>                                               STRICTO SENSU:</a:t>
            </a:r>
            <a:r>
              <a:rPr lang="pt-BR" sz="1800" dirty="0"/>
              <a:t> PPGEMAT; PROFNIT e POFEPT </a:t>
            </a:r>
          </a:p>
          <a:p>
            <a:pPr marL="0" indent="0" algn="just" fontAlgn="base">
              <a:buNone/>
            </a:pPr>
            <a:r>
              <a:rPr lang="pt-BR" sz="1800" b="1" dirty="0"/>
              <a:t>                                               LATO SENSU</a:t>
            </a:r>
            <a:r>
              <a:rPr lang="pt-BR" sz="1800" dirty="0"/>
              <a:t>:        Esp. em Ens.de Geografia; </a:t>
            </a:r>
          </a:p>
          <a:p>
            <a:pPr marL="0" indent="0" algn="just" fontAlgn="base">
              <a:buNone/>
            </a:pPr>
            <a:r>
              <a:rPr lang="pt-BR" sz="1800" dirty="0"/>
              <a:t>                                                                                  Esp. em Inf. Apl. a Edu.; </a:t>
            </a:r>
          </a:p>
          <a:p>
            <a:pPr marL="0" indent="0" algn="just" fontAlgn="base">
              <a:buNone/>
            </a:pPr>
            <a:r>
              <a:rPr lang="pt-BR" sz="1800" dirty="0"/>
              <a:t>                                                                                  Esp. em Saneamento</a:t>
            </a:r>
            <a:r>
              <a:rPr lang="pt-BR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;</a:t>
            </a:r>
            <a:r>
              <a:rPr lang="pt-BR" sz="18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</a:p>
          <a:p>
            <a:pPr marL="0" indent="0" algn="just" fontAlgn="base">
              <a:buNone/>
            </a:pPr>
            <a:r>
              <a:rPr lang="pt-BR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                                                                                 E</a:t>
            </a:r>
            <a:r>
              <a:rPr lang="pt-BR" sz="1800" dirty="0"/>
              <a:t>sp. em S</a:t>
            </a:r>
            <a:r>
              <a:rPr lang="pt-BR" sz="1800" dirty="0">
                <a:effectLst/>
                <a:ea typeface="Calibri" panose="020F0502020204030204" pitchFamily="34" charset="0"/>
              </a:rPr>
              <a:t>aberes, Ling.</a:t>
            </a:r>
          </a:p>
          <a:p>
            <a:pPr marL="0" indent="0" algn="just" fontAlgn="base">
              <a:buNone/>
            </a:pPr>
            <a:r>
              <a:rPr lang="pt-BR" sz="1800" dirty="0">
                <a:solidFill>
                  <a:srgbClr val="000000"/>
                </a:solidFill>
                <a:ea typeface="Calibri" panose="020F0502020204030204" pitchFamily="34" charset="0"/>
              </a:rPr>
              <a:t>                                                                                  </a:t>
            </a:r>
            <a:r>
              <a:rPr lang="pt-BR" sz="1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</a:t>
            </a:r>
            <a:r>
              <a:rPr lang="pt-BR" sz="1800" dirty="0" err="1"/>
              <a:t>sp.em</a:t>
            </a:r>
            <a:r>
              <a:rPr lang="pt-BR" sz="1800" dirty="0"/>
              <a:t> Saúde Pública.</a:t>
            </a:r>
          </a:p>
          <a:p>
            <a:pPr algn="just" fontAlgn="base"/>
            <a:endParaRPr lang="pt-BR" sz="18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075240" cy="50405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Contexto na </a:t>
            </a:r>
            <a:r>
              <a:rPr lang="pt-BR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dpi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antes da pandemia  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agem 4" descr="4º Curso de Fundamentos de Pesquisa Científica - FMIT">
            <a:extLst>
              <a:ext uri="{FF2B5EF4-FFF2-40B4-BE49-F238E27FC236}">
                <a16:creationId xmlns:a16="http://schemas.microsoft.com/office/drawing/2014/main" xmlns="" id="{D3DDA89A-18DD-44C7-BD48-F3914C0E7F4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24942"/>
            <a:ext cx="2952328" cy="197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Publicado o resultado das bolsas de pós-graduação 2017.1 | FACEPE">
            <a:extLst>
              <a:ext uri="{FF2B5EF4-FFF2-40B4-BE49-F238E27FC236}">
                <a16:creationId xmlns:a16="http://schemas.microsoft.com/office/drawing/2014/main" xmlns="" id="{4A3F0914-17A0-48EB-A9DD-F78C3639973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1048"/>
            <a:ext cx="2376264" cy="2160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3932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67600" cy="576064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 desenvolvidas para o retorno </a:t>
            </a:r>
            <a:endParaRPr lang="pt-BR" sz="2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2458616" cy="4572000"/>
          </a:xfrm>
          <a:ln>
            <a:noFill/>
          </a:ln>
        </p:spPr>
        <p:txBody>
          <a:bodyPr>
            <a:noAutofit/>
          </a:bodyPr>
          <a:lstStyle/>
          <a:p>
            <a:pPr algn="just" fontAlgn="base"/>
            <a:r>
              <a:rPr lang="pt-B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REUNIÕES</a:t>
            </a:r>
          </a:p>
          <a:p>
            <a:pPr marL="0" indent="0" algn="just" fontAlgn="base">
              <a:buNone/>
            </a:pP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                    </a:t>
            </a:r>
          </a:p>
          <a:p>
            <a:pPr marL="0" indent="0" algn="just" fontAlgn="base">
              <a:buNone/>
            </a:pPr>
            <a:endParaRPr lang="pt-B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r>
              <a:rPr lang="pt-BR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ões</a:t>
            </a:r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discussão com a comunidade acadêmica para apresentar prospecção das ações de retorno:</a:t>
            </a:r>
          </a:p>
          <a:p>
            <a:pPr algn="just" fontAlgn="base"/>
            <a:endParaRPr lang="pt-B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r>
              <a:rPr lang="pt-B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...</a:t>
            </a:r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8F6DB58E-EB7F-49BD-9872-2E7D0660C3B1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2781350" y="764704"/>
            <a:ext cx="6275317" cy="5760640"/>
          </a:xfrm>
        </p:spPr>
        <p:txBody>
          <a:bodyPr>
            <a:noAutofit/>
          </a:bodyPr>
          <a:lstStyle/>
          <a:p>
            <a:r>
              <a:rPr lang="pt-BR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PROPPG/DPI - </a:t>
            </a: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 da retomada das atividades acadêmicas de Pesquisa, Pós-graduação e Inovação.</a:t>
            </a:r>
          </a:p>
          <a:p>
            <a:pPr marL="0" indent="0">
              <a:buNone/>
            </a:pPr>
            <a:endParaRPr lang="pt-BR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t-BR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PROPPG/DPI/Coord. Cursos Lato sensu - </a:t>
            </a: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 da retomada das atividades acadêmicas.</a:t>
            </a:r>
          </a:p>
          <a:p>
            <a:pPr marL="0" indent="0">
              <a:buNone/>
            </a:pPr>
            <a:endParaRPr lang="pt-BR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t-BR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PROPPG/DPI/Coord. stricto sensu -</a:t>
            </a: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planejamento da retomada das atividades acadêmicas.</a:t>
            </a:r>
          </a:p>
          <a:p>
            <a:endParaRPr lang="pt-BR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t-BR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DPI/Coord. stricto sensu -</a:t>
            </a: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diretrizes a serem seguidas no planejamento da retomada das atividades.</a:t>
            </a:r>
          </a:p>
          <a:p>
            <a:endParaRPr lang="pt-BR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t-BR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DPI/Coord. Lato sensu - </a:t>
            </a: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diretrizes a serem seguidas no planejamento da retomada das atividades acadêmicas.</a:t>
            </a:r>
          </a:p>
          <a:p>
            <a:endParaRPr lang="pt-BR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22 a 26/06/2020 envio das planilhas com propostas discutidas pelo Coordenador e o Colegiado de cada Curso stricto sensu e lato sensu.  </a:t>
            </a:r>
          </a:p>
          <a:p>
            <a:endParaRPr lang="pt-BR" sz="1800" dirty="0"/>
          </a:p>
        </p:txBody>
      </p:sp>
      <p:pic>
        <p:nvPicPr>
          <p:cNvPr id="7" name="Imagem 6" descr="Reunião Empresarial/Corporativa - O que é? Importância e Tipos Reuniões">
            <a:extLst>
              <a:ext uri="{FF2B5EF4-FFF2-40B4-BE49-F238E27FC236}">
                <a16:creationId xmlns:a16="http://schemas.microsoft.com/office/drawing/2014/main" xmlns="" id="{FEF92387-6142-4F64-A195-D31498BF6A4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750" y="2774082"/>
            <a:ext cx="2305050" cy="194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8620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7893" y="1484784"/>
            <a:ext cx="9128214" cy="5040560"/>
          </a:xfrm>
          <a:ln>
            <a:noFill/>
          </a:ln>
        </p:spPr>
        <p:txBody>
          <a:bodyPr>
            <a:normAutofit/>
          </a:bodyPr>
          <a:lstStyle/>
          <a:p>
            <a:pPr algn="just" fontAlgn="base"/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partir de 29/06/2020 a DPI está trabalhando nesses dados para devolver aos Coordenadores dos cursos para que avalizem a compilação dos dados, que a DPI apresente para à DG, e em seguida deixar publicada na pagina do fórum, depois de concluído todo esse trabalho enviar a PROPPG.</a:t>
            </a:r>
          </a:p>
          <a:p>
            <a:pPr algn="just" fontAlgn="base"/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8164506" cy="720080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 em desenvolvimento para a retomada das atividades de pesquisa, pós-graduação e inovação 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77EAECB7-D7B3-4143-91A8-F977106CB6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1977715"/>
              </p:ext>
            </p:extLst>
          </p:nvPr>
        </p:nvGraphicFramePr>
        <p:xfrm>
          <a:off x="7894" y="2708920"/>
          <a:ext cx="9128215" cy="3888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224">
                  <a:extLst>
                    <a:ext uri="{9D8B030D-6E8A-4147-A177-3AD203B41FA5}">
                      <a16:colId xmlns:a16="http://schemas.microsoft.com/office/drawing/2014/main" xmlns="" val="2974050705"/>
                    </a:ext>
                  </a:extLst>
                </a:gridCol>
                <a:gridCol w="932647">
                  <a:extLst>
                    <a:ext uri="{9D8B030D-6E8A-4147-A177-3AD203B41FA5}">
                      <a16:colId xmlns:a16="http://schemas.microsoft.com/office/drawing/2014/main" xmlns="" val="384269446"/>
                    </a:ext>
                  </a:extLst>
                </a:gridCol>
                <a:gridCol w="936878">
                  <a:extLst>
                    <a:ext uri="{9D8B030D-6E8A-4147-A177-3AD203B41FA5}">
                      <a16:colId xmlns:a16="http://schemas.microsoft.com/office/drawing/2014/main" xmlns="" val="3598416613"/>
                    </a:ext>
                  </a:extLst>
                </a:gridCol>
                <a:gridCol w="936878">
                  <a:extLst>
                    <a:ext uri="{9D8B030D-6E8A-4147-A177-3AD203B41FA5}">
                      <a16:colId xmlns:a16="http://schemas.microsoft.com/office/drawing/2014/main" xmlns="" val="2538138101"/>
                    </a:ext>
                  </a:extLst>
                </a:gridCol>
                <a:gridCol w="1152663">
                  <a:extLst>
                    <a:ext uri="{9D8B030D-6E8A-4147-A177-3AD203B41FA5}">
                      <a16:colId xmlns:a16="http://schemas.microsoft.com/office/drawing/2014/main" xmlns="" val="2563526122"/>
                    </a:ext>
                  </a:extLst>
                </a:gridCol>
                <a:gridCol w="1152663">
                  <a:extLst>
                    <a:ext uri="{9D8B030D-6E8A-4147-A177-3AD203B41FA5}">
                      <a16:colId xmlns:a16="http://schemas.microsoft.com/office/drawing/2014/main" xmlns="" val="3520290811"/>
                    </a:ext>
                  </a:extLst>
                </a:gridCol>
                <a:gridCol w="829288">
                  <a:extLst>
                    <a:ext uri="{9D8B030D-6E8A-4147-A177-3AD203B41FA5}">
                      <a16:colId xmlns:a16="http://schemas.microsoft.com/office/drawing/2014/main" xmlns="" val="3242953266"/>
                    </a:ext>
                  </a:extLst>
                </a:gridCol>
                <a:gridCol w="712632">
                  <a:extLst>
                    <a:ext uri="{9D8B030D-6E8A-4147-A177-3AD203B41FA5}">
                      <a16:colId xmlns:a16="http://schemas.microsoft.com/office/drawing/2014/main" xmlns="" val="2869507785"/>
                    </a:ext>
                  </a:extLst>
                </a:gridCol>
                <a:gridCol w="799671">
                  <a:extLst>
                    <a:ext uri="{9D8B030D-6E8A-4147-A177-3AD203B41FA5}">
                      <a16:colId xmlns:a16="http://schemas.microsoft.com/office/drawing/2014/main" xmlns="" val="1343984091"/>
                    </a:ext>
                  </a:extLst>
                </a:gridCol>
                <a:gridCol w="799671">
                  <a:extLst>
                    <a:ext uri="{9D8B030D-6E8A-4147-A177-3AD203B41FA5}">
                      <a16:colId xmlns:a16="http://schemas.microsoft.com/office/drawing/2014/main" xmlns="" val="814263338"/>
                    </a:ext>
                  </a:extLst>
                </a:gridCol>
              </a:tblGrid>
              <a:tr h="196875"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PPGEMAT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7070480"/>
                  </a:ext>
                </a:extLst>
              </a:tr>
              <a:tr h="19669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Turma 2018 noturno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número de alunos 20 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PLANEJAMENTO DAS AULAS 2020.1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PLANEJAMENTO DAS AULAS PARA 2020.2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5574834"/>
                  </a:ext>
                </a:extLst>
              </a:tr>
              <a:tr h="95674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Comp. Cur. Previstos 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Comp. Cur. Executados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Comp. </a:t>
                      </a:r>
                      <a:r>
                        <a:rPr lang="pt-BR" sz="900" dirty="0" err="1">
                          <a:effectLst/>
                        </a:rPr>
                        <a:t>Cur</a:t>
                      </a:r>
                      <a:r>
                        <a:rPr lang="pt-BR" sz="900" dirty="0">
                          <a:effectLst/>
                        </a:rPr>
                        <a:t>. Pendentes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Retomada dos Comp. </a:t>
                      </a:r>
                      <a:r>
                        <a:rPr lang="pt-BR" sz="900" dirty="0" err="1">
                          <a:effectLst/>
                        </a:rPr>
                        <a:t>Cur</a:t>
                      </a:r>
                      <a:r>
                        <a:rPr lang="pt-BR" sz="900" dirty="0">
                          <a:effectLst/>
                        </a:rPr>
                        <a:t>. Pendentes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Forma da retomada dos Comp. Cur. Pendentes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CH prevista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Data de início das aulas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Data de término das aulas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Carga horária presencial/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remota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extLst>
                  <a:ext uri="{0D108BD9-81ED-4DB2-BD59-A6C34878D82A}">
                    <a16:rowId xmlns:a16="http://schemas.microsoft.com/office/drawing/2014/main" xmlns="" val="66917051"/>
                  </a:ext>
                </a:extLst>
              </a:tr>
              <a:tr h="11067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Zero disciplina. (</a:t>
                      </a:r>
                      <a:r>
                        <a:rPr lang="pt-BR" sz="900" dirty="0" err="1">
                          <a:effectLst/>
                        </a:rPr>
                        <a:t>Prátics</a:t>
                      </a:r>
                      <a:r>
                        <a:rPr lang="pt-BR" sz="900" dirty="0">
                          <a:effectLst/>
                        </a:rPr>
                        <a:t> de laboratórios- Dissertação)  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As práticas não foram executadas em função da COVID 19 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Zero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(Prática de laboratórios- Dissertação)  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  Ocorrerá de acordo com o Calendário do Campus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(Prática de laboratórios- Dissertação) serão 100% presenciais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xxxxxxxx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xxxxxxx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xxxxxxxx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xxxxxxxx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extLst>
                  <a:ext uri="{0D108BD9-81ED-4DB2-BD59-A6C34878D82A}">
                    <a16:rowId xmlns:a16="http://schemas.microsoft.com/office/drawing/2014/main" xmlns="" val="3927833569"/>
                  </a:ext>
                </a:extLst>
              </a:tr>
              <a:tr h="1234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Previsão de conclusão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Dezembro de 2020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Com escalonamento de 4 alunos por dia da semana para uso dos laboratórios.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xxxxxxxx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xxxxxxx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xxxxxxxx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xxxxxxxx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 anchor="ctr"/>
                </a:tc>
                <a:extLst>
                  <a:ext uri="{0D108BD9-81ED-4DB2-BD59-A6C34878D82A}">
                    <a16:rowId xmlns:a16="http://schemas.microsoft.com/office/drawing/2014/main" xmlns="" val="1239682871"/>
                  </a:ext>
                </a:extLst>
              </a:tr>
              <a:tr h="196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 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 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404" marR="53404" marT="0" marB="0"/>
                </a:tc>
                <a:extLst>
                  <a:ext uri="{0D108BD9-81ED-4DB2-BD59-A6C34878D82A}">
                    <a16:rowId xmlns:a16="http://schemas.microsoft.com/office/drawing/2014/main" xmlns="" val="345401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6621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11560" y="2060848"/>
            <a:ext cx="7920880" cy="345638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Contatos da Diretoria de pesquisa, pós-graduação e inovação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Fone: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</a:t>
            </a:r>
            <a:r>
              <a:rPr kumimoji="0" lang="pt-BR" sz="2400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dpi.belem@ifpa.edu.br</a:t>
            </a:r>
            <a:endParaRPr kumimoji="0" lang="pt-BR" sz="24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400" b="1" cap="sm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3923928" y="692696"/>
            <a:ext cx="1231965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8409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590</TotalTime>
  <Words>416</Words>
  <Application>Microsoft Office PowerPoint</Application>
  <PresentationFormat>Apresentação na tela (4:3)</PresentationFormat>
  <Paragraphs>103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Balcão Envidraçado</vt:lpstr>
      <vt:lpstr>Slide 1</vt:lpstr>
      <vt:lpstr>Slide 2</vt:lpstr>
      <vt:lpstr>Contexto na dpi antes da pandemia  </vt:lpstr>
      <vt:lpstr>Ações desenvolvidas para o retorno </vt:lpstr>
      <vt:lpstr>Ações em desenvolvimento para a retomada das atividades de pesquisa, pós-graduação e inovação 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neila.cabral</cp:lastModifiedBy>
  <cp:revision>66</cp:revision>
  <dcterms:created xsi:type="dcterms:W3CDTF">2016-12-10T01:18:23Z</dcterms:created>
  <dcterms:modified xsi:type="dcterms:W3CDTF">2020-07-09T16:28:32Z</dcterms:modified>
</cp:coreProperties>
</file>